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0287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rgbClr val="E2F2EF"/>
          </a:solidFill>
        </a:fill>
      </a:tcStyle>
    </a:wholeTbl>
    <a:band2H>
      <a:tcTxStyle b="def" i="def"/>
      <a:tcStyle>
        <a:tcBdr/>
        <a:fill>
          <a:solidFill>
            <a:srgbClr val="F1F8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381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381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381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381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381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381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8F7"/>
          </a:solidFill>
        </a:fill>
      </a:tcStyle>
    </a:wholeTbl>
    <a:band2H>
      <a:tcTxStyle b="def" i="def"/>
      <a:tcStyle>
        <a:tcBdr/>
        <a:fill>
          <a:solidFill>
            <a:srgbClr val="007B8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B85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rgbClr val="E2F2EF"/>
          </a:solidFill>
        </a:fill>
      </a:tcStyle>
    </a:wholeTbl>
    <a:band2H>
      <a:tcTxStyle b="def" i="def"/>
      <a:tcStyle>
        <a:tcBdr/>
        <a:fill>
          <a:solidFill>
            <a:srgbClr val="F1F8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381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381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rgbClr val="007B85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solidFill>
            <a:srgbClr val="007B85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50800" cap="flat">
              <a:solidFill>
                <a:srgbClr val="007B85"/>
              </a:solidFill>
              <a:prstDash val="solid"/>
              <a:round/>
            </a:ln>
          </a:top>
          <a:bottom>
            <a:ln w="127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7B85"/>
      </a:tcTxStyle>
      <a:tcStyle>
        <a:tcBdr>
          <a:left>
            <a:ln w="12700" cap="flat">
              <a:solidFill>
                <a:srgbClr val="007B85"/>
              </a:solidFill>
              <a:prstDash val="solid"/>
              <a:round/>
            </a:ln>
          </a:left>
          <a:right>
            <a:ln w="12700" cap="flat">
              <a:solidFill>
                <a:srgbClr val="007B85"/>
              </a:solidFill>
              <a:prstDash val="solid"/>
              <a:round/>
            </a:ln>
          </a:right>
          <a:top>
            <a:ln w="12700" cap="flat">
              <a:solidFill>
                <a:srgbClr val="007B85"/>
              </a:solidFill>
              <a:prstDash val="solid"/>
              <a:round/>
            </a:ln>
          </a:top>
          <a:bottom>
            <a:ln w="25400" cap="flat">
              <a:solidFill>
                <a:srgbClr val="007B85"/>
              </a:solidFill>
              <a:prstDash val="solid"/>
              <a:round/>
            </a:ln>
          </a:bottom>
          <a:insideH>
            <a:ln w="12700" cap="flat">
              <a:solidFill>
                <a:srgbClr val="007B85"/>
              </a:solidFill>
              <a:prstDash val="solid"/>
              <a:round/>
            </a:ln>
          </a:insideH>
          <a:insideV>
            <a:ln w="12700" cap="flat">
              <a:solidFill>
                <a:srgbClr val="007B8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0" name="Shape 3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13" y="0"/>
            <a:ext cx="10298113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13" y="0"/>
            <a:ext cx="10298113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13" y="0"/>
            <a:ext cx="10298113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5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13" y="0"/>
            <a:ext cx="10298113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13" y="0"/>
            <a:ext cx="10298113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9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13" y="0"/>
            <a:ext cx="10298113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1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13" y="0"/>
            <a:ext cx="10298113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3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13" y="0"/>
            <a:ext cx="10298113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85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"/>
          <p:cNvSpPr/>
          <p:nvPr/>
        </p:nvSpPr>
        <p:spPr>
          <a:xfrm>
            <a:off x="1495425" y="1485900"/>
            <a:ext cx="8443913" cy="1655763"/>
          </a:xfrm>
          <a:prstGeom prst="rect">
            <a:avLst/>
          </a:prstGeom>
          <a:solidFill>
            <a:srgbClr val="006A7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lnSpc>
                <a:spcPts val="33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Rectangle"/>
          <p:cNvSpPr/>
          <p:nvPr/>
        </p:nvSpPr>
        <p:spPr>
          <a:xfrm>
            <a:off x="1495425" y="3143250"/>
            <a:ext cx="8443913" cy="828675"/>
          </a:xfrm>
          <a:prstGeom prst="rect">
            <a:avLst/>
          </a:prstGeom>
          <a:solidFill>
            <a:srgbClr val="82CE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</a:p>
        </p:txBody>
      </p:sp>
      <p:pic>
        <p:nvPicPr>
          <p:cNvPr id="195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25" y="1485900"/>
            <a:ext cx="839788" cy="164623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8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4972050" y="5988050"/>
            <a:ext cx="2400300" cy="368301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"/>
          <p:cNvSpPr/>
          <p:nvPr/>
        </p:nvSpPr>
        <p:spPr>
          <a:xfrm>
            <a:off x="1495425" y="1485900"/>
            <a:ext cx="8443913" cy="1655763"/>
          </a:xfrm>
          <a:prstGeom prst="rect">
            <a:avLst/>
          </a:prstGeom>
          <a:solidFill>
            <a:srgbClr val="006A7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lnSpc>
                <a:spcPts val="33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Rectangle"/>
          <p:cNvSpPr/>
          <p:nvPr/>
        </p:nvSpPr>
        <p:spPr>
          <a:xfrm>
            <a:off x="1495425" y="3143250"/>
            <a:ext cx="8443913" cy="828675"/>
          </a:xfrm>
          <a:prstGeom prst="rect">
            <a:avLst/>
          </a:prstGeom>
          <a:solidFill>
            <a:srgbClr val="82CEC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/>
            </a:pPr>
          </a:p>
        </p:txBody>
      </p:sp>
      <p:pic>
        <p:nvPicPr>
          <p:cNvPr id="208" name="UCLH_Vert.png" descr="UCLH_Ve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12" y="1485900"/>
            <a:ext cx="860426" cy="164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uchfcola [Converted].png" descr="uchfcola [Converted]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lide Number"/>
          <p:cNvSpPr txBox="1"/>
          <p:nvPr>
            <p:ph type="sldNum" sz="quarter" idx="2"/>
          </p:nvPr>
        </p:nvSpPr>
        <p:spPr>
          <a:xfrm>
            <a:off x="4972050" y="5988050"/>
            <a:ext cx="2400300" cy="368301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7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6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5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4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3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2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1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0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9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8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7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6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/>
          <p:nvPr>
            <p:ph type="sldNum" sz="quarter" idx="2"/>
          </p:nvPr>
        </p:nvSpPr>
        <p:spPr>
          <a:xfrm>
            <a:off x="4972050" y="5988050"/>
            <a:ext cx="2400300" cy="368301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"/>
          <p:cNvSpPr/>
          <p:nvPr/>
        </p:nvSpPr>
        <p:spPr>
          <a:xfrm>
            <a:off x="1495425" y="1485900"/>
            <a:ext cx="8443913" cy="1655763"/>
          </a:xfrm>
          <a:prstGeom prst="rect">
            <a:avLst/>
          </a:prstGeom>
          <a:solidFill>
            <a:srgbClr val="006A7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lnSpc>
                <a:spcPts val="33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5" name="Rectangle"/>
          <p:cNvSpPr/>
          <p:nvPr/>
        </p:nvSpPr>
        <p:spPr>
          <a:xfrm>
            <a:off x="1495425" y="3143250"/>
            <a:ext cx="8443913" cy="828675"/>
          </a:xfrm>
          <a:prstGeom prst="rect">
            <a:avLst/>
          </a:prstGeom>
          <a:solidFill>
            <a:srgbClr val="82CE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</a:p>
        </p:txBody>
      </p:sp>
      <p:pic>
        <p:nvPicPr>
          <p:cNvPr id="336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25" y="1485900"/>
            <a:ext cx="839788" cy="164623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39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Slide Number"/>
          <p:cNvSpPr txBox="1"/>
          <p:nvPr>
            <p:ph type="sldNum" sz="quarter" idx="2"/>
          </p:nvPr>
        </p:nvSpPr>
        <p:spPr>
          <a:xfrm>
            <a:off x="4972050" y="5988050"/>
            <a:ext cx="2400300" cy="368301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"/>
          <p:cNvSpPr/>
          <p:nvPr/>
        </p:nvSpPr>
        <p:spPr>
          <a:xfrm>
            <a:off x="1495425" y="1485900"/>
            <a:ext cx="8443913" cy="1655763"/>
          </a:xfrm>
          <a:prstGeom prst="rect">
            <a:avLst/>
          </a:prstGeom>
          <a:solidFill>
            <a:srgbClr val="006A7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lnSpc>
                <a:spcPts val="33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8" name="Rectangle"/>
          <p:cNvSpPr/>
          <p:nvPr/>
        </p:nvSpPr>
        <p:spPr>
          <a:xfrm>
            <a:off x="1495425" y="3143250"/>
            <a:ext cx="8443913" cy="828675"/>
          </a:xfrm>
          <a:prstGeom prst="rect">
            <a:avLst/>
          </a:prstGeom>
          <a:solidFill>
            <a:srgbClr val="82CEC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/>
            </a:pPr>
          </a:p>
        </p:txBody>
      </p:sp>
      <p:pic>
        <p:nvPicPr>
          <p:cNvPr id="349" name="UCLH_Vert.png" descr="UCLH_Ve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12" y="1485900"/>
            <a:ext cx="860426" cy="164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uchfcola [Converted].png" descr="uchfcola [Converted]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ts val="28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352" name="Body Level One…"/>
          <p:cNvSpPr txBox="1"/>
          <p:nvPr>
            <p:ph type="body" idx="1"/>
          </p:nvPr>
        </p:nvSpPr>
        <p:spPr>
          <a:xfrm>
            <a:off x="1316037" y="2173287"/>
            <a:ext cx="7710488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762" indent="173037">
              <a:lnSpc>
                <a:spcPts val="2200"/>
              </a:lnSpc>
              <a:spcBef>
                <a:spcPts val="600"/>
              </a:spcBef>
              <a:buClrTx/>
              <a:buSzTx/>
              <a:buNone/>
              <a:defRPr>
                <a:solidFill>
                  <a:srgbClr val="007B85"/>
                </a:solidFill>
              </a:defRPr>
            </a:lvl1pPr>
            <a:lvl2pPr marL="202847" indent="-202847">
              <a:lnSpc>
                <a:spcPts val="2200"/>
              </a:lnSpc>
              <a:spcBef>
                <a:spcPts val="600"/>
              </a:spcBef>
              <a:buClrTx/>
              <a:defRPr>
                <a:solidFill>
                  <a:srgbClr val="007B85"/>
                </a:solidFill>
              </a:defRPr>
            </a:lvl2pPr>
            <a:lvl3pPr marL="377119" indent="-199319">
              <a:lnSpc>
                <a:spcPts val="2200"/>
              </a:lnSpc>
              <a:spcBef>
                <a:spcPts val="600"/>
              </a:spcBef>
              <a:buClrTx/>
              <a:defRPr>
                <a:solidFill>
                  <a:srgbClr val="007B85"/>
                </a:solidFill>
              </a:defRPr>
            </a:lvl3pPr>
            <a:lvl4pPr marL="377119" indent="-199319">
              <a:lnSpc>
                <a:spcPts val="2200"/>
              </a:lnSpc>
              <a:spcBef>
                <a:spcPts val="600"/>
              </a:spcBef>
              <a:buClrTx/>
              <a:defRPr>
                <a:solidFill>
                  <a:srgbClr val="007B85"/>
                </a:solidFill>
              </a:defRPr>
            </a:lvl4pPr>
            <a:lvl5pPr marL="377119" indent="-199319">
              <a:lnSpc>
                <a:spcPts val="2200"/>
              </a:lnSpc>
              <a:spcBef>
                <a:spcPts val="600"/>
              </a:spcBef>
              <a:buClrTx/>
              <a:defRPr>
                <a:solidFill>
                  <a:srgbClr val="007B8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Slide Number"/>
          <p:cNvSpPr txBox="1"/>
          <p:nvPr>
            <p:ph type="sldNum" sz="quarter" idx="2"/>
          </p:nvPr>
        </p:nvSpPr>
        <p:spPr>
          <a:xfrm>
            <a:off x="4972050" y="5988050"/>
            <a:ext cx="2400300" cy="368301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algn="ctr" defTabSz="914400">
              <a:defRPr b="1" sz="4400">
                <a:solidFill>
                  <a:srgbClr val="FFEA1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indent="-3429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235200" indent="-406400" defTabSz="914400">
              <a:spcBef>
                <a:spcPts val="700"/>
              </a:spcBef>
              <a:buClrTx/>
              <a:buSzPct val="100000"/>
              <a:buChar char="»"/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9213567" y="6248400"/>
            <a:ext cx="301909" cy="307340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9144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ts val="28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idx="1"/>
          </p:nvPr>
        </p:nvSpPr>
        <p:spPr>
          <a:xfrm>
            <a:off x="1316037" y="2173287"/>
            <a:ext cx="7710488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762" indent="173037">
              <a:lnSpc>
                <a:spcPts val="2200"/>
              </a:lnSpc>
              <a:spcBef>
                <a:spcPts val="600"/>
              </a:spcBef>
              <a:buClrTx/>
              <a:buSzTx/>
              <a:buNone/>
              <a:defRPr>
                <a:solidFill>
                  <a:srgbClr val="007B85"/>
                </a:solidFill>
              </a:defRPr>
            </a:lvl1pPr>
            <a:lvl2pPr marL="202847" indent="-202847">
              <a:lnSpc>
                <a:spcPts val="2200"/>
              </a:lnSpc>
              <a:spcBef>
                <a:spcPts val="600"/>
              </a:spcBef>
              <a:buClrTx/>
              <a:defRPr>
                <a:solidFill>
                  <a:srgbClr val="007B85"/>
                </a:solidFill>
              </a:defRPr>
            </a:lvl2pPr>
            <a:lvl3pPr marL="377119" indent="-199319">
              <a:lnSpc>
                <a:spcPts val="2200"/>
              </a:lnSpc>
              <a:spcBef>
                <a:spcPts val="600"/>
              </a:spcBef>
              <a:buClrTx/>
              <a:defRPr>
                <a:solidFill>
                  <a:srgbClr val="007B85"/>
                </a:solidFill>
              </a:defRPr>
            </a:lvl3pPr>
            <a:lvl4pPr marL="377119" indent="-199319">
              <a:lnSpc>
                <a:spcPts val="2200"/>
              </a:lnSpc>
              <a:spcBef>
                <a:spcPts val="600"/>
              </a:spcBef>
              <a:buClrTx/>
              <a:defRPr>
                <a:solidFill>
                  <a:srgbClr val="007B85"/>
                </a:solidFill>
              </a:defRPr>
            </a:lvl4pPr>
            <a:lvl5pPr marL="377119" indent="-199319">
              <a:lnSpc>
                <a:spcPts val="2200"/>
              </a:lnSpc>
              <a:spcBef>
                <a:spcPts val="600"/>
              </a:spcBef>
              <a:buClrTx/>
              <a:defRPr>
                <a:solidFill>
                  <a:srgbClr val="007B8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"/>
          <p:cNvSpPr/>
          <p:nvPr/>
        </p:nvSpPr>
        <p:spPr>
          <a:xfrm>
            <a:off x="1495425" y="1485900"/>
            <a:ext cx="8443913" cy="1655763"/>
          </a:xfrm>
          <a:prstGeom prst="rect">
            <a:avLst/>
          </a:prstGeom>
          <a:solidFill>
            <a:srgbClr val="006A7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lnSpc>
                <a:spcPts val="33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Rectangle"/>
          <p:cNvSpPr/>
          <p:nvPr/>
        </p:nvSpPr>
        <p:spPr>
          <a:xfrm>
            <a:off x="1495425" y="3143250"/>
            <a:ext cx="8443913" cy="828675"/>
          </a:xfrm>
          <a:prstGeom prst="rect">
            <a:avLst/>
          </a:prstGeom>
          <a:solidFill>
            <a:srgbClr val="82CE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</a:p>
        </p:txBody>
      </p:sp>
      <p:pic>
        <p:nvPicPr>
          <p:cNvPr id="74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25" y="1485900"/>
            <a:ext cx="839788" cy="1646238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4972050" y="5988050"/>
            <a:ext cx="2400300" cy="368301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13" y="0"/>
            <a:ext cx="10298113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2" y="5334000"/>
            <a:ext cx="641351" cy="125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13" y="0"/>
            <a:ext cx="10298113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itle Text"/>
          <p:cNvSpPr txBox="1"/>
          <p:nvPr>
            <p:ph type="title"/>
          </p:nvPr>
        </p:nvSpPr>
        <p:spPr>
          <a:xfrm>
            <a:off x="1495425" y="1177925"/>
            <a:ext cx="8456613" cy="782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1" name="Body Level One…"/>
          <p:cNvSpPr txBox="1"/>
          <p:nvPr>
            <p:ph type="body" idx="1"/>
          </p:nvPr>
        </p:nvSpPr>
        <p:spPr>
          <a:xfrm>
            <a:off x="1401762" y="2173287"/>
            <a:ext cx="7624763" cy="4429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hfcola [Converted].png" descr="uchfcola [Converted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4312"/>
            <a:ext cx="5218113" cy="458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LH_Vert.png" descr="UCLH_V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" y="5334000"/>
            <a:ext cx="655638" cy="12541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514350" y="274637"/>
            <a:ext cx="92583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514350" y="1600200"/>
            <a:ext cx="92583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9761884" y="6429598"/>
            <a:ext cx="182217" cy="1728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 defTabSz="457200">
              <a:defRPr sz="1200">
                <a:solidFill>
                  <a:srgbClr val="007B8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6A7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6A7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6A7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6A7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6A71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6A71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6A71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6A71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6A7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1778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7B85"/>
        </a:buClr>
        <a:buSzPct val="60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50698" marR="0" indent="-204611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7B85"/>
        </a:buClr>
        <a:buSzPct val="60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003652" marR="0" indent="-194027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7B85"/>
        </a:buClr>
        <a:buSzPct val="60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366484" marR="0" indent="-202847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7B85"/>
        </a:buClr>
        <a:buSzPct val="60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75580" marR="0" indent="-197555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7B85"/>
        </a:buClr>
        <a:buSzPct val="60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32780" marR="0" indent="-197555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7B85"/>
        </a:buClr>
        <a:buSzPct val="60000"/>
        <a:buFont typeface="Wingdings"/>
        <a:buChar char="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89980" marR="0" indent="-197555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7B85"/>
        </a:buClr>
        <a:buSzPct val="60000"/>
        <a:buFont typeface="Wingdings"/>
        <a:buChar char="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47180" marR="0" indent="-197555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7B85"/>
        </a:buClr>
        <a:buSzPct val="60000"/>
        <a:buFont typeface="Wingdings"/>
        <a:buChar char="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04380" marR="0" indent="-197555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7B85"/>
        </a:buClr>
        <a:buSzPct val="60000"/>
        <a:buFont typeface="Wingdings"/>
        <a:buChar char="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drugs.com/pro/plasma-lyte-a.html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Urgent Need to Validate a Replacement Method for Clinical CD34+ cell Purification"/>
          <p:cNvSpPr txBox="1"/>
          <p:nvPr/>
        </p:nvSpPr>
        <p:spPr>
          <a:xfrm>
            <a:off x="1531937" y="1484312"/>
            <a:ext cx="8408988" cy="115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</a:p>
          <a:p>
            <a:pPr algn="ctr" defTabSz="457200">
              <a:defRPr sz="2800"/>
            </a:pPr>
            <a:r>
              <a:t>Urgent Need to Validate a Replacement Method for Clinical CD34+ cell Purification</a:t>
            </a:r>
          </a:p>
        </p:txBody>
      </p:sp>
      <p:sp>
        <p:nvSpPr>
          <p:cNvPr id="363" name="Mike Watts UCLH"/>
          <p:cNvSpPr txBox="1"/>
          <p:nvPr/>
        </p:nvSpPr>
        <p:spPr>
          <a:xfrm>
            <a:off x="1700212" y="3388191"/>
            <a:ext cx="804386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spcBef>
                <a:spcPts val="300"/>
              </a:spcBef>
              <a:defRPr i="1" sz="1600">
                <a:solidFill>
                  <a:srgbClr val="FFFFFF"/>
                </a:solidFill>
              </a:defRPr>
            </a:lvl1pPr>
          </a:lstStyle>
          <a:p>
            <a:pPr/>
            <a:r>
              <a:t>Mike Watts UCLH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sma-Lyte A Thaw and Dilute Protocol for Cord Blood  Pasha et al TRANSFUSION 2017 57, 1744-1754"/>
          <p:cNvSpPr txBox="1"/>
          <p:nvPr>
            <p:ph type="title" idx="4294967295"/>
          </p:nvPr>
        </p:nvSpPr>
        <p:spPr>
          <a:xfrm>
            <a:off x="1739900" y="744537"/>
            <a:ext cx="7086600" cy="652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defRPr b="1" sz="1800">
                <a:solidFill>
                  <a:srgbClr val="007B85"/>
                </a:solidFill>
              </a:defRPr>
            </a:pPr>
            <a:r>
              <a:t>Plasma-Lyte A Thaw and Dilute Protocol for Cord Blood </a:t>
            </a:r>
            <a:br/>
            <a:r>
              <a:rPr sz="1200">
                <a:solidFill>
                  <a:srgbClr val="006A71"/>
                </a:solidFill>
              </a:rPr>
              <a:t>Pasha </a:t>
            </a:r>
            <a:r>
              <a:rPr i="1" sz="1200">
                <a:solidFill>
                  <a:srgbClr val="006A71"/>
                </a:solidFill>
              </a:rPr>
              <a:t>et al </a:t>
            </a:r>
            <a:r>
              <a:rPr sz="1200">
                <a:solidFill>
                  <a:srgbClr val="006A71"/>
                </a:solidFill>
              </a:rPr>
              <a:t>TRANSFUSION 2017 57, 1744-1754</a:t>
            </a:r>
            <a:br>
              <a:rPr sz="1200">
                <a:solidFill>
                  <a:srgbClr val="006A71"/>
                </a:solidFill>
              </a:rPr>
            </a:br>
          </a:p>
        </p:txBody>
      </p:sp>
      <p:grpSp>
        <p:nvGrpSpPr>
          <p:cNvPr id="402" name="Group"/>
          <p:cNvGrpSpPr/>
          <p:nvPr/>
        </p:nvGrpSpPr>
        <p:grpSpPr>
          <a:xfrm>
            <a:off x="4545012" y="1511300"/>
            <a:ext cx="5357813" cy="5095875"/>
            <a:chOff x="0" y="0"/>
            <a:chExt cx="5357812" cy="5095875"/>
          </a:xfrm>
        </p:grpSpPr>
        <p:pic>
          <p:nvPicPr>
            <p:cNvPr id="399" name="Pasha CBU.png" descr="Pasha CBU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357813" cy="5095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0" name="Line"/>
            <p:cNvSpPr/>
            <p:nvPr/>
          </p:nvSpPr>
          <p:spPr>
            <a:xfrm>
              <a:off x="2122486" y="2273300"/>
              <a:ext cx="838201" cy="1"/>
            </a:xfrm>
            <a:prstGeom prst="line">
              <a:avLst/>
            </a:prstGeom>
            <a:noFill/>
            <a:ln w="25400" cap="flat">
              <a:solidFill>
                <a:srgbClr val="67BFB0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7B85"/>
                  </a:solidFill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3201987" y="1574799"/>
              <a:ext cx="825501" cy="1"/>
            </a:xfrm>
            <a:prstGeom prst="line">
              <a:avLst/>
            </a:prstGeom>
            <a:noFill/>
            <a:ln w="25400" cap="flat">
              <a:solidFill>
                <a:srgbClr val="FF6600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7B85"/>
                  </a:solidFill>
                </a:defRPr>
              </a:pPr>
            </a:p>
          </p:txBody>
        </p:sp>
      </p:grpSp>
      <p:sp>
        <p:nvSpPr>
          <p:cNvPr id="403" name="CBU thaw solutions Plasma-Lyte 4%HSA vs.…"/>
          <p:cNvSpPr/>
          <p:nvPr/>
        </p:nvSpPr>
        <p:spPr>
          <a:xfrm>
            <a:off x="190500" y="1187450"/>
            <a:ext cx="4532313" cy="39955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569912">
              <a:defRPr b="1" sz="1200">
                <a:solidFill>
                  <a:srgbClr val="007B85"/>
                </a:solidFill>
              </a:defRPr>
            </a:pPr>
            <a:r>
              <a:t>CBU thaw solutions Plasma-Lyte 4%HSA vs. </a:t>
            </a:r>
          </a:p>
          <a:p>
            <a:pPr defTabSz="569912">
              <a:defRPr b="1" sz="1200">
                <a:solidFill>
                  <a:srgbClr val="007B85"/>
                </a:solidFill>
              </a:defRPr>
            </a:pPr>
            <a:r>
              <a:t>Dextran 40 in saline and 4%HSA</a:t>
            </a:r>
          </a:p>
          <a:p>
            <a:pPr defTabSz="569912">
              <a:defRPr b="1" sz="1200">
                <a:solidFill>
                  <a:srgbClr val="007B85"/>
                </a:solidFill>
              </a:defRPr>
            </a:pPr>
          </a:p>
          <a:p>
            <a:pPr defTabSz="569912">
              <a:defRPr b="1" sz="1200">
                <a:solidFill>
                  <a:srgbClr val="007B85"/>
                </a:solidFill>
              </a:defRPr>
            </a:pPr>
            <a:r>
              <a:t>Target : Viable CD45 &amp; CD34 yields &gt;40% &amp; &gt;70% up to 4hrs after thaw. (NetCord-FACT standard)</a:t>
            </a:r>
          </a:p>
          <a:p>
            <a:pPr defTabSz="569912">
              <a:defRPr b="1" sz="1200">
                <a:solidFill>
                  <a:srgbClr val="007B85"/>
                </a:solidFill>
              </a:defRPr>
            </a:pPr>
          </a:p>
          <a:p>
            <a:pPr defTabSz="569912">
              <a:defRPr b="1" sz="1200">
                <a:solidFill>
                  <a:srgbClr val="007B85"/>
                </a:solidFill>
              </a:defRPr>
            </a:pPr>
            <a:r>
              <a:t>Divided CBU into test vials used to compare viable CD45, CD34 and CFU yields for various thaw protocols</a:t>
            </a:r>
          </a:p>
          <a:p>
            <a:pPr defTabSz="569912">
              <a:defRPr b="1" sz="1200">
                <a:solidFill>
                  <a:srgbClr val="007B85"/>
                </a:solidFill>
              </a:defRPr>
            </a:pPr>
          </a:p>
          <a:p>
            <a:pPr defTabSz="569912">
              <a:buSzPct val="100000"/>
              <a:buAutoNum type="arabicPeriod" startAt="1"/>
              <a:defRPr b="1" sz="1200">
                <a:solidFill>
                  <a:srgbClr val="007B85"/>
                </a:solidFill>
              </a:defRPr>
            </a:pPr>
            <a:r>
              <a:t>Diluent volume:cell ratio varied from 1:1 to 1:6 </a:t>
            </a:r>
          </a:p>
          <a:p>
            <a:pPr defTabSz="569912">
              <a:buSzPct val="100000"/>
              <a:buAutoNum type="arabicPeriod" startAt="1"/>
              <a:defRPr b="1" sz="1200">
                <a:solidFill>
                  <a:srgbClr val="007B85"/>
                </a:solidFill>
              </a:defRPr>
            </a:pPr>
            <a:r>
              <a:t>RT vs. 4</a:t>
            </a:r>
            <a:r>
              <a:rPr baseline="30000"/>
              <a:t>0</a:t>
            </a:r>
            <a:r>
              <a:t>C compared</a:t>
            </a:r>
          </a:p>
          <a:p>
            <a:pPr defTabSz="569912">
              <a:buSzPct val="100000"/>
              <a:buAutoNum type="arabicPeriod" startAt="1"/>
              <a:defRPr b="1" sz="1200">
                <a:solidFill>
                  <a:srgbClr val="007B85"/>
                </a:solidFill>
              </a:defRPr>
            </a:pPr>
            <a:r>
              <a:t>Progressive vs. direct dilution compared</a:t>
            </a:r>
          </a:p>
          <a:p>
            <a:pPr defTabSz="569912">
              <a:buSzPct val="100000"/>
              <a:buAutoNum type="arabicPeriod" startAt="1"/>
              <a:defRPr b="1" sz="1200">
                <a:solidFill>
                  <a:srgbClr val="007B85"/>
                </a:solidFill>
              </a:defRPr>
            </a:pPr>
            <a:r>
              <a:t>Stability tested over 4 hrs</a:t>
            </a:r>
          </a:p>
          <a:p>
            <a:pPr defTabSz="569912">
              <a:buSzPct val="100000"/>
              <a:buAutoNum type="arabicPeriod" startAt="1"/>
              <a:defRPr b="1" sz="1200">
                <a:solidFill>
                  <a:srgbClr val="007B85"/>
                </a:solidFill>
              </a:defRPr>
            </a:pPr>
          </a:p>
          <a:p>
            <a:pPr defTabSz="569912">
              <a:buSzPct val="100000"/>
              <a:buFont typeface="Arial"/>
              <a:buChar char="•"/>
              <a:defRPr b="1" sz="1200">
                <a:solidFill>
                  <a:srgbClr val="007B85"/>
                </a:solidFill>
              </a:defRPr>
            </a:pPr>
            <a:r>
              <a:t>In all experiments Plasma-Lyte yields were superior to Dextran</a:t>
            </a:r>
          </a:p>
          <a:p>
            <a:pPr defTabSz="569912">
              <a:buSzPct val="100000"/>
              <a:buFont typeface="Arial"/>
              <a:buChar char="•"/>
              <a:defRPr b="1" sz="1200">
                <a:solidFill>
                  <a:srgbClr val="007B85"/>
                </a:solidFill>
              </a:defRPr>
            </a:pPr>
            <a:r>
              <a:t>After thaw at 37</a:t>
            </a:r>
            <a:r>
              <a:rPr baseline="30000"/>
              <a:t>0</a:t>
            </a:r>
            <a:r>
              <a:t>C, thaw solution at RT superior to 4</a:t>
            </a:r>
            <a:r>
              <a:rPr baseline="30000"/>
              <a:t>0</a:t>
            </a:r>
            <a:r>
              <a:t>C</a:t>
            </a:r>
          </a:p>
          <a:p>
            <a:pPr defTabSz="569912">
              <a:buSzPct val="100000"/>
              <a:buFont typeface="Arial"/>
              <a:buChar char="•"/>
              <a:defRPr b="1" sz="1200">
                <a:solidFill>
                  <a:srgbClr val="007B85"/>
                </a:solidFill>
              </a:defRPr>
            </a:pPr>
            <a:r>
              <a:t>No significant difference in viable CD34 recovery with higher dilutions than 1:1 (prodigy chamber 280ml max) </a:t>
            </a:r>
          </a:p>
          <a:p>
            <a:pPr defTabSz="569912">
              <a:buSzPct val="100000"/>
              <a:buFont typeface="Arial"/>
              <a:buChar char="•"/>
              <a:defRPr b="1" sz="1200">
                <a:solidFill>
                  <a:srgbClr val="007B85"/>
                </a:solidFill>
              </a:defRPr>
            </a:pPr>
            <a:r>
              <a:t>Thaw of clinical CBU bags meet NetCord-FACT standard</a:t>
            </a:r>
          </a:p>
          <a:p>
            <a:pPr defTabSz="569912">
              <a:buSzPct val="100000"/>
              <a:buFont typeface="Arial"/>
              <a:buChar char="•"/>
              <a:defRPr b="1" sz="1200">
                <a:solidFill>
                  <a:srgbClr val="007B85"/>
                </a:solidFill>
              </a:defRPr>
            </a:pPr>
          </a:p>
          <a:p>
            <a:pPr defTabSz="569912">
              <a:buSzPct val="100000"/>
              <a:buFont typeface="Arial"/>
              <a:buChar char="•"/>
              <a:defRPr b="1" sz="1200">
                <a:solidFill>
                  <a:srgbClr val="007B85"/>
                </a:solidFill>
              </a:defRPr>
            </a:pPr>
            <a:r>
              <a:t>NB:Products stable for 4hr but </a:t>
            </a:r>
            <a:r>
              <a:rPr u="sng"/>
              <a:t>no spin/wash steps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linical ‘discard’ PBSC harvests, rapidly thawed in a 370C water bath. Slowly mixed 1:2 with wash solution (Composol™ PS with 1% HSA and 5mM EDTA).…"/>
          <p:cNvSpPr/>
          <p:nvPr/>
        </p:nvSpPr>
        <p:spPr>
          <a:xfrm>
            <a:off x="228600" y="1441450"/>
            <a:ext cx="4749800" cy="36907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457200">
              <a:defRPr sz="1200">
                <a:solidFill>
                  <a:srgbClr val="007B85"/>
                </a:solidFill>
              </a:defRPr>
            </a:pPr>
            <a:r>
              <a:t>Clinical ‘discard’ PBSC harvests, rapidly thawed in a 37</a:t>
            </a:r>
            <a:r>
              <a:rPr baseline="30000"/>
              <a:t>0</a:t>
            </a:r>
            <a:r>
              <a:t>C water bath. Slowly mixed 1:2 with wash solution (Composol™ PS with 1% HSA and 5mM EDTA).</a:t>
            </a:r>
          </a:p>
          <a:p>
            <a:pPr defTabSz="457200">
              <a:defRPr sz="1200">
                <a:solidFill>
                  <a:srgbClr val="007B85"/>
                </a:solidFill>
              </a:defRPr>
            </a:pPr>
          </a:p>
          <a:p>
            <a:pPr defTabSz="457200">
              <a:defRPr sz="1200">
                <a:solidFill>
                  <a:srgbClr val="007B85"/>
                </a:solidFill>
              </a:defRPr>
            </a:pPr>
            <a:r>
              <a:t>Cells connected to the Elutra sterile disposable set and fractions collected after stepwise increase in media (PBS/1% HSA) flow rate (37-67-77-87-97 ml/min) at constant centrifuge speed (2400rpm).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</a:p>
          <a:p>
            <a:pPr defTabSz="457200">
              <a:defRPr b="1" sz="1400">
                <a:solidFill>
                  <a:srgbClr val="007B85"/>
                </a:solidFill>
              </a:defRPr>
            </a:pPr>
            <a:r>
              <a:t>Yields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  <a:r>
              <a:t>CD14+ monocyte 	68%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  <a:r>
              <a:t>T-cells		 4%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  <a:r>
              <a:t>Total WBC yield 	85%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</a:p>
          <a:p>
            <a:pPr defTabSz="457200">
              <a:defRPr b="1" sz="1400">
                <a:solidFill>
                  <a:srgbClr val="007B85"/>
                </a:solidFill>
              </a:defRPr>
            </a:pPr>
            <a:r>
              <a:t>Purity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  <a:r>
              <a:t>CD14+ Monocytes	54%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  <a:r>
              <a:t>Granulocytes	40%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  <a:r>
              <a:t>T-Cells		  4%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</a:p>
          <a:p>
            <a:pPr defTabSz="457200">
              <a:defRPr sz="1200">
                <a:solidFill>
                  <a:srgbClr val="007B85"/>
                </a:solidFill>
              </a:defRPr>
            </a:pPr>
            <a:r>
              <a:t>(NB: PBSC with much lower granulocyte contamination required to improve monocyte purity) </a:t>
            </a:r>
          </a:p>
        </p:txBody>
      </p:sp>
      <p:sp>
        <p:nvSpPr>
          <p:cNvPr id="406" name="Clinical Scale Cryopreserved PBSC Elutriation for Monocyte Enrichment Ahmed et al ISCT meeting 2005"/>
          <p:cNvSpPr txBox="1"/>
          <p:nvPr>
            <p:ph type="title" idx="4294967295"/>
          </p:nvPr>
        </p:nvSpPr>
        <p:spPr>
          <a:xfrm>
            <a:off x="368300" y="947737"/>
            <a:ext cx="9413875" cy="652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defRPr b="1" sz="2000">
                <a:solidFill>
                  <a:srgbClr val="007B85"/>
                </a:solidFill>
              </a:defRPr>
            </a:pPr>
            <a:r>
              <a:t>Clinical Scale Cryopreserved PBSC Elutriation for Monocyte Enrichment</a:t>
            </a:r>
            <a:br/>
            <a:r>
              <a:rPr sz="1200">
                <a:solidFill>
                  <a:srgbClr val="006A71"/>
                </a:solidFill>
              </a:rPr>
              <a:t>Ahmed </a:t>
            </a:r>
            <a:r>
              <a:rPr i="1" sz="1200">
                <a:solidFill>
                  <a:srgbClr val="006A71"/>
                </a:solidFill>
              </a:rPr>
              <a:t>et al </a:t>
            </a:r>
            <a:r>
              <a:rPr sz="1200">
                <a:solidFill>
                  <a:srgbClr val="006A71"/>
                </a:solidFill>
              </a:rPr>
              <a:t>ISCT meeting 2005</a:t>
            </a:r>
            <a:br>
              <a:rPr sz="1200">
                <a:solidFill>
                  <a:srgbClr val="006A71"/>
                </a:solidFill>
              </a:rPr>
            </a:br>
          </a:p>
        </p:txBody>
      </p:sp>
      <p:pic>
        <p:nvPicPr>
          <p:cNvPr id="407" name="Ahmed Elutriation results.png" descr="Ahmed Elutriation resul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4100" y="1412875"/>
            <a:ext cx="4800600" cy="5368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roposed Pre-Clinical Thaw Method Testing for CD34 Selection"/>
          <p:cNvSpPr txBox="1"/>
          <p:nvPr>
            <p:ph type="title" idx="4294967295"/>
          </p:nvPr>
        </p:nvSpPr>
        <p:spPr>
          <a:xfrm>
            <a:off x="450850" y="925512"/>
            <a:ext cx="9559925" cy="5222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lnSpc>
                <a:spcPts val="2800"/>
              </a:lnSpc>
              <a:defRPr b="1" sz="2000"/>
            </a:lvl1pPr>
          </a:lstStyle>
          <a:p>
            <a:pPr/>
            <a:r>
              <a:t>Proposed Pre-Clinical Thaw Method Testing for CD34 Selection</a:t>
            </a:r>
          </a:p>
        </p:txBody>
      </p:sp>
      <p:sp>
        <p:nvSpPr>
          <p:cNvPr id="410" name="NB: A thaw method that result in improved cell yield/viability/stability would be of great value for many cryopreserved products. For laboratory QC, cell processing, or clinical use, independently of immunomagnetic CD34 selection testing…"/>
          <p:cNvSpPr/>
          <p:nvPr/>
        </p:nvSpPr>
        <p:spPr>
          <a:xfrm>
            <a:off x="914400" y="1492250"/>
            <a:ext cx="9004300" cy="44256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457200">
              <a:defRPr i="1" sz="1600">
                <a:solidFill>
                  <a:srgbClr val="007B85"/>
                </a:solidFill>
              </a:defRPr>
            </a:pPr>
            <a:r>
              <a:t>NB: A thaw method that result in improved cell yield/viability/stability would be of great value for many cryopreserved products. For laboratory QC, cell processing, or clinical use, independently of immunomagnetic CD34 selection testing</a:t>
            </a:r>
          </a:p>
          <a:p>
            <a:pPr defTabSz="457200">
              <a:defRPr b="1" sz="1600">
                <a:solidFill>
                  <a:srgbClr val="007B85"/>
                </a:solidFill>
              </a:defRPr>
            </a:pPr>
          </a:p>
          <a:p>
            <a:pPr defTabSz="457200">
              <a:defRPr b="1" sz="1600">
                <a:solidFill>
                  <a:srgbClr val="007B85"/>
                </a:solidFill>
              </a:defRPr>
            </a:pPr>
          </a:p>
          <a:p>
            <a:pPr defTabSz="457200">
              <a:defRPr b="1" sz="1600">
                <a:solidFill>
                  <a:srgbClr val="007B85"/>
                </a:solidFill>
              </a:defRPr>
            </a:pPr>
            <a:r>
              <a:t>1. Ensure that Plasma-Lyte 4% HSA is as effective as current ‘CliniMACS buffer’ (PBS 1% H</a:t>
            </a:r>
            <a:r>
              <a:t>SA</a:t>
            </a:r>
            <a:r>
              <a:t>, EDTA) for CD34 purification (miniMACS)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</a:p>
          <a:p>
            <a:pPr defTabSz="457200">
              <a:defRPr b="1" sz="1600">
                <a:solidFill>
                  <a:srgbClr val="007B85"/>
                </a:solidFill>
              </a:defRPr>
            </a:pPr>
            <a:r>
              <a:t>2. Simple ‘WBC clumping test’ counts (similar to Koizumi) of matched HPC cryovials</a:t>
            </a:r>
          </a:p>
          <a:p>
            <a:pPr defTabSz="457200">
              <a:buSzPct val="100000"/>
              <a:buFont typeface="Arial"/>
              <a:buChar char="•"/>
              <a:defRPr sz="1600">
                <a:solidFill>
                  <a:srgbClr val="007B85"/>
                </a:solidFill>
              </a:defRPr>
            </a:pPr>
            <a:r>
              <a:t>Compare Plasmalyte with 4% H</a:t>
            </a:r>
            <a:r>
              <a:t>SA</a:t>
            </a:r>
            <a:r>
              <a:t> at 4</a:t>
            </a:r>
            <a:r>
              <a:rPr baseline="30000"/>
              <a:t>0</a:t>
            </a:r>
            <a:r>
              <a:t>C versus RT (CD34 wash/incubation protocol steps)</a:t>
            </a:r>
          </a:p>
          <a:p>
            <a:pPr defTabSz="457200">
              <a:buSzPct val="100000"/>
              <a:buFont typeface="Arial"/>
              <a:buChar char="•"/>
              <a:defRPr sz="1600">
                <a:solidFill>
                  <a:srgbClr val="007B85"/>
                </a:solidFill>
              </a:defRPr>
            </a:pPr>
            <a:r>
              <a:t>Take WBC count after each step to determine cell losses</a:t>
            </a:r>
          </a:p>
          <a:p>
            <a:pPr defTabSz="457200">
              <a:buSzPct val="100000"/>
              <a:buFont typeface="Arial"/>
              <a:buChar char="•"/>
              <a:defRPr sz="1600">
                <a:solidFill>
                  <a:srgbClr val="007B85"/>
                </a:solidFill>
              </a:defRPr>
            </a:pPr>
            <a:r>
              <a:t>May vary reconstitution timing or minimise centrifugation if necessary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</a:p>
          <a:p>
            <a:pPr defTabSz="457200">
              <a:defRPr b="1" sz="1600">
                <a:solidFill>
                  <a:srgbClr val="007B85"/>
                </a:solidFill>
              </a:defRPr>
            </a:pPr>
            <a:r>
              <a:t>3. Select most successful condition(s), repeat and include flow viable CD34 counts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</a:p>
          <a:p>
            <a:pPr defTabSz="457200">
              <a:defRPr b="1" sz="1600">
                <a:solidFill>
                  <a:srgbClr val="007B85"/>
                </a:solidFill>
              </a:defRPr>
            </a:pPr>
            <a:r>
              <a:t>4. Most successful, could add miniMACS testing, (possibly CFU)</a:t>
            </a:r>
          </a:p>
          <a:p>
            <a:pPr defTabSz="457200">
              <a:defRPr b="1" sz="1600">
                <a:solidFill>
                  <a:srgbClr val="007B85"/>
                </a:solidFill>
              </a:defRPr>
            </a:pPr>
          </a:p>
          <a:p>
            <a:pPr defTabSz="457200">
              <a:defRPr b="1" sz="1600">
                <a:solidFill>
                  <a:srgbClr val="007B85"/>
                </a:solidFill>
              </a:defRPr>
            </a:pPr>
            <a:r>
              <a:t>5. Full scale (current) CliniMACS method versus CliniMACS II and New Cell washer or versus Miltenyi Prodigy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OBE 2991 and CliniMACS I discontinuation 2023"/>
          <p:cNvSpPr txBox="1"/>
          <p:nvPr>
            <p:ph type="title" idx="4294967295"/>
          </p:nvPr>
        </p:nvSpPr>
        <p:spPr>
          <a:xfrm>
            <a:off x="450850" y="976312"/>
            <a:ext cx="9559925" cy="4206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000">
                <a:solidFill>
                  <a:srgbClr val="007B85"/>
                </a:solidFill>
              </a:defRPr>
            </a:lvl1pPr>
          </a:lstStyle>
          <a:p>
            <a:pPr/>
            <a:r>
              <a:t>COBE 2991 and CliniMACS I discontinuation 2023</a:t>
            </a:r>
          </a:p>
        </p:txBody>
      </p:sp>
      <p:sp>
        <p:nvSpPr>
          <p:cNvPr id="366" name="CliniMACS II supported to at least 2033 but if depending on either machine a new method must be validated. This could be;…"/>
          <p:cNvSpPr/>
          <p:nvPr/>
        </p:nvSpPr>
        <p:spPr>
          <a:xfrm>
            <a:off x="965200" y="1674812"/>
            <a:ext cx="9004300" cy="25835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algn="ctr" defTabSz="569912">
              <a:defRPr b="1" sz="1600">
                <a:solidFill>
                  <a:srgbClr val="3A8A7D"/>
                </a:solidFill>
              </a:defRPr>
            </a:pPr>
          </a:p>
          <a:p>
            <a:pPr defTabSz="569912">
              <a:defRPr b="1" sz="1600">
                <a:solidFill>
                  <a:srgbClr val="3A8A7D"/>
                </a:solidFill>
              </a:defRPr>
            </a:pPr>
            <a:r>
              <a:t>CliniMACS II supported to at least 2033 but if depending on either machine a new method must be validated. This could be;</a:t>
            </a:r>
          </a:p>
          <a:p>
            <a:pPr defTabSz="569912">
              <a:defRPr b="1" sz="1600">
                <a:solidFill>
                  <a:srgbClr val="3A8A7D"/>
                </a:solidFill>
              </a:defRPr>
            </a:pPr>
          </a:p>
          <a:p>
            <a:pPr defTabSz="569912">
              <a:lnSpc>
                <a:spcPct val="200000"/>
              </a:lnSpc>
              <a:buSzPct val="100000"/>
              <a:buAutoNum type="arabicPeriod" startAt="1"/>
              <a:defRPr b="1" sz="1600">
                <a:solidFill>
                  <a:srgbClr val="3A8A7D"/>
                </a:solidFill>
              </a:defRPr>
            </a:pPr>
            <a:r>
              <a:t>CliniMACS II with an alternative clinical scale cell washer OR</a:t>
            </a:r>
          </a:p>
          <a:p>
            <a:pPr defTabSz="569912">
              <a:lnSpc>
                <a:spcPct val="200000"/>
              </a:lnSpc>
              <a:buSzPct val="100000"/>
              <a:buAutoNum type="arabicPeriod" startAt="1"/>
              <a:defRPr b="1" sz="1600">
                <a:solidFill>
                  <a:srgbClr val="3A8A7D"/>
                </a:solidFill>
              </a:defRPr>
            </a:pPr>
            <a:r>
              <a:t>Miltenyi Prodigy (fully automated CD34 enrichment processing)</a:t>
            </a:r>
          </a:p>
          <a:p>
            <a:pPr defTabSz="569912">
              <a:defRPr b="1" sz="1600">
                <a:solidFill>
                  <a:srgbClr val="3A8A7D"/>
                </a:solidFill>
              </a:defRPr>
            </a:pPr>
          </a:p>
          <a:p>
            <a:pPr defTabSz="569912">
              <a:defRPr b="1" sz="1600">
                <a:solidFill>
                  <a:srgbClr val="3A8A7D"/>
                </a:solidFill>
              </a:defRPr>
            </a:pPr>
            <a:r>
              <a:t>Sufficient HPC for validation work is problematic. An optimised thaw method could allow discard cryopreserved HPC harvests to be used for this purpose.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OBE 2991 and CliniMACS CD34 Selection Steps"/>
          <p:cNvSpPr txBox="1"/>
          <p:nvPr>
            <p:ph type="title" idx="4294967295"/>
          </p:nvPr>
        </p:nvSpPr>
        <p:spPr>
          <a:xfrm>
            <a:off x="384175" y="912812"/>
            <a:ext cx="9559925" cy="7889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lnSpc>
                <a:spcPts val="2800"/>
              </a:lnSpc>
              <a:defRPr b="1" sz="2000"/>
            </a:lvl1pPr>
          </a:lstStyle>
          <a:p>
            <a:pPr/>
            <a:r>
              <a:t>COBE 2991 and CliniMACS CD34 Selection Steps</a:t>
            </a:r>
          </a:p>
        </p:txBody>
      </p:sp>
      <p:sp>
        <p:nvSpPr>
          <p:cNvPr id="369" name="COBE 2991…"/>
          <p:cNvSpPr/>
          <p:nvPr/>
        </p:nvSpPr>
        <p:spPr>
          <a:xfrm>
            <a:off x="1041400" y="1552575"/>
            <a:ext cx="9004300" cy="44527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457200">
              <a:defRPr b="1" sz="1600">
                <a:solidFill>
                  <a:srgbClr val="007B85"/>
                </a:solidFill>
              </a:defRPr>
            </a:pPr>
            <a:r>
              <a:t>COBE 2991 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  <a:r>
              <a:t>Run harvest into wash bag (600ml capacity)		  5min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</a:p>
          <a:p>
            <a:pPr defTabSz="457200">
              <a:defRPr sz="1600">
                <a:solidFill>
                  <a:srgbClr val="007B85"/>
                </a:solidFill>
              </a:defRPr>
            </a:pPr>
            <a:r>
              <a:t>Wash x1 1000 rpm (platelet wash)			10min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</a:p>
          <a:p>
            <a:pPr defTabSz="457200">
              <a:defRPr sz="1600">
                <a:solidFill>
                  <a:srgbClr val="007B85"/>
                </a:solidFill>
              </a:defRPr>
            </a:pPr>
            <a:r>
              <a:t>Remove supernatent and leave 100ml product for CD34 bead incubation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  <a:r>
              <a:t> 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  <a:r>
              <a:t>Add CD34 reagent &amp; incubate with agitation 		30 min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  <a:r>
              <a:t> 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  <a:r>
              <a:t>Wash 1000 rpm 10min x 2				25 min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  <a:r>
              <a:t> </a:t>
            </a:r>
          </a:p>
          <a:p>
            <a:pPr defTabSz="457200">
              <a:defRPr b="1" sz="1600">
                <a:solidFill>
                  <a:srgbClr val="007B85"/>
                </a:solidFill>
              </a:defRPr>
            </a:pPr>
            <a:r>
              <a:t>CliniMACS column run*</a:t>
            </a:r>
            <a:r>
              <a:rPr b="0"/>
              <a:t>				40 min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</a:p>
          <a:p>
            <a:pPr defTabSz="457200">
              <a:defRPr b="1" sz="1600">
                <a:solidFill>
                  <a:srgbClr val="007B85"/>
                </a:solidFill>
              </a:defRPr>
            </a:pPr>
            <a:r>
              <a:t>Total processing time				110 min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</a:p>
          <a:p>
            <a:pPr defTabSz="457200">
              <a:defRPr sz="1600">
                <a:solidFill>
                  <a:srgbClr val="007B85"/>
                </a:solidFill>
              </a:defRPr>
            </a:pPr>
          </a:p>
          <a:p>
            <a:pPr defTabSz="457200">
              <a:buSzPct val="100000"/>
              <a:buFont typeface="Arial"/>
              <a:buChar char="•"/>
              <a:defRPr sz="1200">
                <a:solidFill>
                  <a:srgbClr val="007B85"/>
                </a:solidFill>
              </a:defRPr>
            </a:pPr>
            <a:r>
              <a:t>*CD34 bead stained cells captured on magnetic column, rinsed with PBS buffer</a:t>
            </a:r>
          </a:p>
          <a:p>
            <a:pPr defTabSz="457200">
              <a:buSzPct val="100000"/>
              <a:buFont typeface="Arial"/>
              <a:buChar char="•"/>
              <a:defRPr sz="1200">
                <a:solidFill>
                  <a:srgbClr val="007B85"/>
                </a:solidFill>
              </a:defRPr>
            </a:pPr>
            <a:r>
              <a:t>Magnet removed, CD34 cells recaptured and washed x2</a:t>
            </a:r>
          </a:p>
          <a:p>
            <a:pPr defTabSz="457200">
              <a:buSzPct val="100000"/>
              <a:buFont typeface="Arial"/>
              <a:buChar char="•"/>
              <a:defRPr sz="1200">
                <a:solidFill>
                  <a:srgbClr val="007B85"/>
                </a:solidFill>
              </a:defRPr>
            </a:pPr>
            <a:r>
              <a:t>Magnet removed, CD34 cells dispensed into target capture bag</a:t>
            </a:r>
          </a:p>
          <a:p>
            <a:pPr defTabSz="457200">
              <a:buSzPct val="100000"/>
              <a:buFont typeface="Arial"/>
              <a:buChar char="•"/>
              <a:defRPr sz="1200">
                <a:solidFill>
                  <a:srgbClr val="007B85"/>
                </a:solidFill>
              </a:defRPr>
            </a:pPr>
            <a:r>
              <a:t>Additional wash to replace PBS with saline for infusion recommended (not required if diluent pharma approved)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linical Scale Cell Processors (review)"/>
          <p:cNvSpPr txBox="1"/>
          <p:nvPr>
            <p:ph type="title" idx="4294967295"/>
          </p:nvPr>
        </p:nvSpPr>
        <p:spPr>
          <a:xfrm>
            <a:off x="2374900" y="963612"/>
            <a:ext cx="5867400" cy="7889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defRPr b="1" sz="2000">
                <a:solidFill>
                  <a:srgbClr val="007B85"/>
                </a:solidFill>
              </a:defRPr>
            </a:pPr>
            <a:r>
              <a:t>Clinical Scale Cell Processors (review)</a:t>
            </a:r>
            <a:br/>
          </a:p>
        </p:txBody>
      </p:sp>
      <p:pic>
        <p:nvPicPr>
          <p:cNvPr id="372" name="Cell processor capacity review.png" descr="Cell processor capacity revi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512" y="1270000"/>
            <a:ext cx="9258301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1. ‘Blood bank’ centrifuge and bag press"/>
          <p:cNvSpPr/>
          <p:nvPr/>
        </p:nvSpPr>
        <p:spPr>
          <a:xfrm>
            <a:off x="773112" y="1463675"/>
            <a:ext cx="4414838" cy="3108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569912">
              <a:defRPr b="1" sz="1600">
                <a:solidFill>
                  <a:srgbClr val="3A8A7D"/>
                </a:solidFill>
              </a:defRPr>
            </a:pPr>
            <a:r>
              <a:t> </a:t>
            </a:r>
            <a:r>
              <a:rPr>
                <a:solidFill>
                  <a:srgbClr val="00535E"/>
                </a:solidFill>
              </a:rPr>
              <a:t>1. </a:t>
            </a:r>
            <a:r>
              <a:rPr>
                <a:solidFill>
                  <a:srgbClr val="00535E"/>
                </a:solidFill>
              </a:rPr>
              <a:t>‘</a:t>
            </a:r>
            <a:r>
              <a:rPr>
                <a:solidFill>
                  <a:srgbClr val="00535E"/>
                </a:solidFill>
              </a:rPr>
              <a:t>Blood bank</a:t>
            </a:r>
            <a:r>
              <a:rPr>
                <a:solidFill>
                  <a:srgbClr val="00535E"/>
                </a:solidFill>
              </a:rPr>
              <a:t>’</a:t>
            </a:r>
            <a:r>
              <a:rPr>
                <a:solidFill>
                  <a:srgbClr val="00535E"/>
                </a:solidFill>
              </a:rPr>
              <a:t> centrifuge and bag press</a:t>
            </a:r>
          </a:p>
        </p:txBody>
      </p:sp>
      <p:pic>
        <p:nvPicPr>
          <p:cNvPr id="375" name="Biosafe Sepax 2 pic.png" descr="Biosafe Sepax 2 pi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1625" y="4292600"/>
            <a:ext cx="1743075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Lovo cell membrane cell washer pic.png" descr="Lovo cell membrane cell washer pi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4987" y="731837"/>
            <a:ext cx="2284413" cy="2405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Rotea elutriation cell washer pic.png" descr="Rotea elutriation cell washer pi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9100" y="4235450"/>
            <a:ext cx="1698625" cy="2495550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2. Lovo (Fresenius Kabi)…"/>
          <p:cNvSpPr txBox="1"/>
          <p:nvPr/>
        </p:nvSpPr>
        <p:spPr>
          <a:xfrm>
            <a:off x="3683000" y="2124075"/>
            <a:ext cx="3149600" cy="84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569912">
              <a:defRPr b="1" sz="1600">
                <a:solidFill>
                  <a:srgbClr val="00535E"/>
                </a:solidFill>
              </a:defRPr>
            </a:pPr>
            <a:r>
              <a:t>2. Lovo (Fresenius Kabi)</a:t>
            </a:r>
            <a:endParaRPr>
              <a:latin typeface="Mangal"/>
              <a:ea typeface="Mangal"/>
              <a:cs typeface="Mangal"/>
              <a:sym typeface="Mangal"/>
            </a:endParaRPr>
          </a:p>
          <a:p>
            <a:pPr defTabSz="569912">
              <a:defRPr sz="1200">
                <a:solidFill>
                  <a:srgbClr val="007B85"/>
                </a:solidFill>
              </a:defRPr>
            </a:pPr>
            <a:r>
              <a:t>Mfarrej </a:t>
            </a:r>
            <a:r>
              <a:rPr i="1"/>
              <a:t>et al </a:t>
            </a:r>
            <a:r>
              <a:t>Cytotherapy, 2017; 19: 1501–1508 </a:t>
            </a:r>
          </a:p>
          <a:p>
            <a:pPr defTabSz="569912">
              <a:defRPr sz="1200">
                <a:solidFill>
                  <a:srgbClr val="007B85"/>
                </a:solidFill>
              </a:defRPr>
            </a:pPr>
            <a:r>
              <a:t>DMSO removal from thaw HPC</a:t>
            </a:r>
          </a:p>
        </p:txBody>
      </p:sp>
      <p:sp>
        <p:nvSpPr>
          <p:cNvPr id="379" name="4. Sepax (Biosafe)…"/>
          <p:cNvSpPr txBox="1"/>
          <p:nvPr/>
        </p:nvSpPr>
        <p:spPr>
          <a:xfrm>
            <a:off x="5383212" y="3271837"/>
            <a:ext cx="4384934" cy="899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569912">
              <a:defRPr b="1" sz="1600">
                <a:solidFill>
                  <a:srgbClr val="00535E"/>
                </a:solidFill>
              </a:defRPr>
            </a:pPr>
            <a:r>
              <a:t>4. Sepax (Biosafe)</a:t>
            </a:r>
          </a:p>
          <a:p>
            <a:pPr defTabSz="569912">
              <a:defRPr sz="1600">
                <a:solidFill>
                  <a:srgbClr val="00535E"/>
                </a:solidFill>
              </a:defRPr>
            </a:pPr>
            <a:r>
              <a:t>Spinning syringe on density gradient (eg Ficoll)</a:t>
            </a:r>
          </a:p>
          <a:p>
            <a:pPr defTabSz="569912">
              <a:defRPr sz="1200">
                <a:solidFill>
                  <a:srgbClr val="007B85"/>
                </a:solidFill>
              </a:defRPr>
            </a:pPr>
            <a:r>
              <a:t>Aerts-Kaya </a:t>
            </a:r>
            <a:r>
              <a:rPr i="1"/>
              <a:t>et al </a:t>
            </a:r>
            <a:r>
              <a:t>BMT (2018) 53:1225–1227 </a:t>
            </a:r>
          </a:p>
          <a:p>
            <a:pPr defTabSz="569912">
              <a:defRPr sz="1200">
                <a:solidFill>
                  <a:srgbClr val="007B85"/>
                </a:solidFill>
              </a:defRPr>
            </a:pPr>
            <a:r>
              <a:t>DMSO removal from thaw HPC</a:t>
            </a:r>
            <a:r>
              <a:rPr>
                <a:solidFill>
                  <a:srgbClr val="00535E"/>
                </a:solidFill>
              </a:rPr>
              <a:t> </a:t>
            </a:r>
          </a:p>
        </p:txBody>
      </p:sp>
      <p:sp>
        <p:nvSpPr>
          <p:cNvPr id="380" name="3. Rotea (Gibco)…"/>
          <p:cNvSpPr txBox="1"/>
          <p:nvPr/>
        </p:nvSpPr>
        <p:spPr>
          <a:xfrm>
            <a:off x="838200" y="3271837"/>
            <a:ext cx="3305731" cy="910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569912">
              <a:defRPr b="1" sz="1600">
                <a:solidFill>
                  <a:srgbClr val="00535E"/>
                </a:solidFill>
              </a:defRPr>
            </a:pPr>
            <a:r>
              <a:t>3. Rotea (Gibco) </a:t>
            </a:r>
          </a:p>
          <a:p>
            <a:pPr defTabSz="569912">
              <a:defRPr sz="1600">
                <a:solidFill>
                  <a:srgbClr val="00535E"/>
                </a:solidFill>
              </a:defRPr>
            </a:pPr>
            <a:r>
              <a:t>Elutriation chamber</a:t>
            </a:r>
          </a:p>
          <a:p>
            <a:pPr defTabSz="569912">
              <a:defRPr sz="1200">
                <a:solidFill>
                  <a:srgbClr val="007B85"/>
                </a:solidFill>
              </a:defRPr>
            </a:pPr>
            <a:r>
              <a:t>Li </a:t>
            </a:r>
            <a:r>
              <a:rPr i="1"/>
              <a:t>et al </a:t>
            </a:r>
            <a:r>
              <a:t>Cytotherapy 24 (2022) 650-658</a:t>
            </a:r>
            <a:endParaRPr>
              <a:solidFill>
                <a:srgbClr val="00535E"/>
              </a:solidFill>
            </a:endParaRPr>
          </a:p>
          <a:p>
            <a:pPr defTabSz="569912">
              <a:defRPr sz="1200">
                <a:solidFill>
                  <a:srgbClr val="007B8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Ahmed </a:t>
            </a:r>
            <a:r>
              <a:rPr i="1"/>
              <a:t>et al </a:t>
            </a:r>
            <a:r>
              <a:t>ISCT 2005  monocytes from thaw HPC</a:t>
            </a:r>
          </a:p>
        </p:txBody>
      </p:sp>
      <p:sp>
        <p:nvSpPr>
          <p:cNvPr id="381" name="Clinical Scale Cell Processors and Thaw HPC"/>
          <p:cNvSpPr txBox="1"/>
          <p:nvPr>
            <p:ph type="title" idx="4294967295"/>
          </p:nvPr>
        </p:nvSpPr>
        <p:spPr>
          <a:xfrm>
            <a:off x="673100" y="963612"/>
            <a:ext cx="5905500" cy="382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000">
                <a:solidFill>
                  <a:srgbClr val="007B85"/>
                </a:solidFill>
              </a:defRPr>
            </a:lvl1pPr>
          </a:lstStyle>
          <a:p>
            <a:pPr/>
            <a:r>
              <a:t>Clinical Scale Cell Processors and Thaw HPC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Improved Thaw HPC Evaluation"/>
          <p:cNvSpPr txBox="1"/>
          <p:nvPr>
            <p:ph type="title" idx="4294967295"/>
          </p:nvPr>
        </p:nvSpPr>
        <p:spPr>
          <a:xfrm>
            <a:off x="384175" y="963612"/>
            <a:ext cx="9559925" cy="7889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000">
                <a:solidFill>
                  <a:srgbClr val="007B85"/>
                </a:solidFill>
              </a:defRPr>
            </a:lvl1pPr>
          </a:lstStyle>
          <a:p>
            <a:pPr/>
            <a:r>
              <a:t>Improved Thaw HPC Evaluation</a:t>
            </a:r>
          </a:p>
        </p:txBody>
      </p:sp>
      <p:sp>
        <p:nvSpPr>
          <p:cNvPr id="384" name="Aim – To minimise thaw cell losses due to lysis, clumping, reduced viability and stability…"/>
          <p:cNvSpPr/>
          <p:nvPr/>
        </p:nvSpPr>
        <p:spPr>
          <a:xfrm>
            <a:off x="977900" y="1552575"/>
            <a:ext cx="9004300" cy="4673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569912">
              <a:defRPr b="1" i="1" sz="1600">
                <a:solidFill>
                  <a:srgbClr val="3A8A7D"/>
                </a:solidFill>
              </a:defRPr>
            </a:pPr>
            <a:r>
              <a:t>Aim </a:t>
            </a:r>
            <a:r>
              <a:rPr i="0">
                <a:latin typeface="Mangal"/>
                <a:ea typeface="Mangal"/>
                <a:cs typeface="Mangal"/>
                <a:sym typeface="Mangal"/>
              </a:rPr>
              <a:t>–</a:t>
            </a:r>
            <a:r>
              <a:t> To minimise thaw cell losses due to lysis, clumping, reduced viability and stability</a:t>
            </a:r>
          </a:p>
          <a:p>
            <a:pPr defTabSz="569912">
              <a:defRPr b="1" i="1" sz="1600">
                <a:solidFill>
                  <a:srgbClr val="3A8A7D"/>
                </a:solidFill>
              </a:defRPr>
            </a:pPr>
            <a:r>
              <a:t>Wider benefits for laboratory testing/processing of many cryopreserved cell samples</a:t>
            </a:r>
          </a:p>
          <a:p>
            <a:pPr defTabSz="569912">
              <a:defRPr b="1" sz="1600">
                <a:solidFill>
                  <a:srgbClr val="3A8A7D"/>
                </a:solidFill>
              </a:defRPr>
            </a:pPr>
            <a:r>
              <a:t> </a:t>
            </a:r>
          </a:p>
          <a:p>
            <a:pPr defTabSz="569912">
              <a:buSzPct val="100000"/>
              <a:buAutoNum type="arabicPeriod" startAt="1"/>
              <a:defRPr b="1" sz="1600">
                <a:solidFill>
                  <a:srgbClr val="00535E"/>
                </a:solidFill>
              </a:defRPr>
            </a:pPr>
            <a:r>
              <a:t>Variables : Diluent choice, addition method, temperature and stability over time and centrifugation/wash steps </a:t>
            </a:r>
          </a:p>
          <a:p>
            <a:pPr defTabSz="569912">
              <a:buSzPct val="100000"/>
              <a:buAutoNum type="arabicPeriod" startAt="1"/>
              <a:defRPr b="1" sz="1600">
                <a:solidFill>
                  <a:srgbClr val="3A8A7D"/>
                </a:solidFill>
              </a:defRPr>
            </a:pPr>
          </a:p>
          <a:p>
            <a:pPr defTabSz="569912">
              <a:buSzPct val="100000"/>
              <a:buAutoNum type="arabicPeriod" startAt="2"/>
              <a:defRPr b="1" sz="1600">
                <a:solidFill>
                  <a:srgbClr val="00535E"/>
                </a:solidFill>
              </a:defRPr>
            </a:pPr>
            <a:r>
              <a:t>HPC test material for validation work?</a:t>
            </a:r>
          </a:p>
          <a:p>
            <a:pPr defTabSz="569912">
              <a:buSzPct val="100000"/>
              <a:buAutoNum type="arabicPeriod" startAt="2"/>
              <a:defRPr b="1" sz="1600">
                <a:solidFill>
                  <a:srgbClr val="3A8A7D"/>
                </a:solidFill>
              </a:defRPr>
            </a:pPr>
          </a:p>
          <a:p>
            <a:pPr lvl="1" marL="914400" indent="-457200" defTabSz="569912">
              <a:buSzPct val="100000"/>
              <a:buAutoNum type="alphaLcParenR" startAt="1"/>
              <a:defRPr b="1" sz="1600">
                <a:solidFill>
                  <a:srgbClr val="3A8A7D"/>
                </a:solidFill>
              </a:defRPr>
            </a:pPr>
            <a:r>
              <a:t>Fresh samples allow pre-freeze WBC, viability, CD34, CD45, (CFU if possible). </a:t>
            </a:r>
            <a:r>
              <a:t>E</a:t>
            </a:r>
            <a:r>
              <a:t>g non-target CliniMACS </a:t>
            </a:r>
            <a:r>
              <a:t>‘</a:t>
            </a:r>
            <a:r>
              <a:t>waste fraction</a:t>
            </a:r>
            <a:r>
              <a:t>’</a:t>
            </a:r>
            <a:r>
              <a:t> ideal for bulk testing. Excess HPC from donor DLI fractions or from QC testing?</a:t>
            </a:r>
          </a:p>
          <a:p>
            <a:pPr lvl="1" marL="914400" indent="-457200" defTabSz="569912">
              <a:buSzPct val="100000"/>
              <a:buAutoNum type="alphaLcParenR" startAt="1"/>
              <a:defRPr b="1" sz="1600">
                <a:solidFill>
                  <a:srgbClr val="3A8A7D"/>
                </a:solidFill>
              </a:defRPr>
            </a:pPr>
          </a:p>
          <a:p>
            <a:pPr lvl="1" marL="914400" indent="-457200" defTabSz="569912">
              <a:buSzPct val="100000"/>
              <a:buAutoNum type="alphaLcParenR" startAt="2"/>
              <a:defRPr b="1" sz="1600">
                <a:solidFill>
                  <a:srgbClr val="3A8A7D"/>
                </a:solidFill>
              </a:defRPr>
            </a:pPr>
            <a:r>
              <a:t>Discard HPC-A or CORD clinical products (potential for thaw, split and refreeze?)</a:t>
            </a:r>
          </a:p>
          <a:p>
            <a:pPr defTabSz="569912">
              <a:buSzPct val="100000"/>
              <a:buAutoNum type="arabicPeriod" startAt="4"/>
              <a:defRPr b="1" sz="1600">
                <a:solidFill>
                  <a:srgbClr val="3A8A7D"/>
                </a:solidFill>
              </a:defRPr>
            </a:pPr>
          </a:p>
          <a:p>
            <a:pPr defTabSz="569912">
              <a:buSzPct val="100000"/>
              <a:buAutoNum type="arabicPeriod" startAt="3"/>
              <a:defRPr b="1" sz="1600">
                <a:solidFill>
                  <a:srgbClr val="00535E"/>
                </a:solidFill>
              </a:defRPr>
            </a:pPr>
            <a:r>
              <a:t>Work up</a:t>
            </a:r>
          </a:p>
          <a:p>
            <a:pPr defTabSz="569912">
              <a:buSzPct val="100000"/>
              <a:buAutoNum type="arabicPeriod" startAt="3"/>
              <a:defRPr b="1" sz="1600">
                <a:solidFill>
                  <a:srgbClr val="3A8A7D"/>
                </a:solidFill>
              </a:defRPr>
            </a:pPr>
          </a:p>
          <a:p>
            <a:pPr lvl="1" marL="914400" indent="-457200" defTabSz="569912">
              <a:buSzPct val="100000"/>
              <a:buAutoNum type="alphaLcParenR" startAt="1"/>
              <a:defRPr b="1" sz="1600">
                <a:solidFill>
                  <a:srgbClr val="3A8A7D"/>
                </a:solidFill>
              </a:defRPr>
            </a:pPr>
            <a:r>
              <a:t>Pre-clinical : Promising thaw protocols initially evaluated with white counts, TB, flow viable CD34. miniMACS to ensure CD34 selection not compromised. </a:t>
            </a:r>
          </a:p>
          <a:p>
            <a:pPr lvl="1" marL="914400" indent="-457200" defTabSz="569912">
              <a:buSzPct val="100000"/>
              <a:buAutoNum type="alphaLcParenR" startAt="1"/>
              <a:defRPr b="1" sz="1600">
                <a:solidFill>
                  <a:srgbClr val="3A8A7D"/>
                </a:solidFill>
              </a:defRPr>
            </a:pPr>
          </a:p>
          <a:p>
            <a:pPr lvl="1" marL="914400" indent="-457200" defTabSz="569912">
              <a:buSzPct val="100000"/>
              <a:buAutoNum type="alphaLcParenR" startAt="2"/>
              <a:defRPr b="1" sz="1600">
                <a:solidFill>
                  <a:srgbClr val="3A8A7D"/>
                </a:solidFill>
              </a:defRPr>
            </a:pPr>
            <a:r>
              <a:t>Clinical scale CliniMACS vs New cell washer or Prodigy CD34 enrichment.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4% HSA in PBS at 40C for CD34 selection of HPC Bohbot et al BMT 1996 17, 259-264"/>
          <p:cNvSpPr txBox="1"/>
          <p:nvPr>
            <p:ph type="title" idx="4294967295"/>
          </p:nvPr>
        </p:nvSpPr>
        <p:spPr>
          <a:xfrm>
            <a:off x="523875" y="973137"/>
            <a:ext cx="9413875" cy="8747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defRPr b="1" sz="2000">
                <a:solidFill>
                  <a:srgbClr val="007B85"/>
                </a:solidFill>
              </a:defRPr>
            </a:pPr>
            <a:r>
              <a:t>4% H</a:t>
            </a:r>
            <a:r>
              <a:t>SA</a:t>
            </a:r>
            <a:r>
              <a:t> in PBS at 4</a:t>
            </a:r>
            <a:r>
              <a:rPr baseline="30000"/>
              <a:t>0</a:t>
            </a:r>
            <a:r>
              <a:t>C for CD34 selection of HPC</a:t>
            </a:r>
            <a:br/>
            <a:r>
              <a:rPr sz="1400">
                <a:solidFill>
                  <a:srgbClr val="006A71"/>
                </a:solidFill>
              </a:rPr>
              <a:t>Bohbot </a:t>
            </a:r>
            <a:r>
              <a:rPr i="1" sz="1400">
                <a:solidFill>
                  <a:srgbClr val="006A71"/>
                </a:solidFill>
              </a:rPr>
              <a:t>et al </a:t>
            </a:r>
            <a:r>
              <a:rPr sz="1400">
                <a:solidFill>
                  <a:srgbClr val="006A71"/>
                </a:solidFill>
              </a:rPr>
              <a:t>BMT 1996 17, 259-264</a:t>
            </a:r>
            <a:br>
              <a:rPr sz="1400">
                <a:solidFill>
                  <a:srgbClr val="006A71"/>
                </a:solidFill>
              </a:rPr>
            </a:br>
          </a:p>
        </p:txBody>
      </p:sp>
      <p:sp>
        <p:nvSpPr>
          <p:cNvPr id="387" name="Pre-clinical, lab assessment for CellPro CD34 selection from cryopreserved HPC prior to clinical scale use (n=5)…"/>
          <p:cNvSpPr/>
          <p:nvPr/>
        </p:nvSpPr>
        <p:spPr>
          <a:xfrm>
            <a:off x="455612" y="2292350"/>
            <a:ext cx="9550401" cy="16816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569912">
              <a:defRPr b="1" sz="1800">
                <a:solidFill>
                  <a:srgbClr val="007B85"/>
                </a:solidFill>
              </a:defRPr>
            </a:pPr>
            <a:r>
              <a:t>Pre-clinical, lab assessment for CellPro CD34 selection from cryopreserved HPC prior to clinical scale use (n=5)</a:t>
            </a:r>
          </a:p>
          <a:p>
            <a:pPr defTabSz="569912">
              <a:defRPr b="1" sz="1800">
                <a:solidFill>
                  <a:srgbClr val="007B85"/>
                </a:solidFill>
              </a:defRPr>
            </a:pPr>
          </a:p>
          <a:p>
            <a:pPr defTabSz="569912">
              <a:defRPr b="1" sz="1800">
                <a:solidFill>
                  <a:srgbClr val="007B85"/>
                </a:solidFill>
              </a:defRPr>
            </a:pPr>
            <a:r>
              <a:t>Over 40 thaw samples divided and washed x1 with PBS or 4% H</a:t>
            </a:r>
            <a:r>
              <a:t>SA</a:t>
            </a:r>
            <a:r>
              <a:t> in PBS resulted in over 30 versus 5 samples with visible cell clumps. 4% H</a:t>
            </a:r>
            <a:r>
              <a:t>SA</a:t>
            </a:r>
            <a:r>
              <a:t> alone insufficient unless used at 4</a:t>
            </a:r>
            <a:r>
              <a:rPr baseline="30000"/>
              <a:t>0</a:t>
            </a:r>
            <a:r>
              <a:t>C*</a:t>
            </a:r>
          </a:p>
        </p:txBody>
      </p:sp>
      <p:sp>
        <p:nvSpPr>
          <p:cNvPr id="388" name="*Higher HSA at 40C adopted from French pre-infusion thaw HPC DMSO wash protocols, eg…"/>
          <p:cNvSpPr txBox="1"/>
          <p:nvPr/>
        </p:nvSpPr>
        <p:spPr>
          <a:xfrm>
            <a:off x="1093787" y="5559425"/>
            <a:ext cx="7097713" cy="975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200">
                <a:solidFill>
                  <a:srgbClr val="007B85"/>
                </a:solidFill>
              </a:defRPr>
            </a:pPr>
            <a:r>
              <a:t>*Higher H</a:t>
            </a:r>
            <a:r>
              <a:t>SA</a:t>
            </a:r>
            <a:r>
              <a:t> at 4</a:t>
            </a:r>
            <a:r>
              <a:rPr baseline="30000"/>
              <a:t>0</a:t>
            </a:r>
            <a:r>
              <a:t>C adopted from French pre-infusion thaw HPC DMSO wash protocols, eg 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</a:p>
          <a:p>
            <a:pPr defTabSz="457200">
              <a:defRPr b="1" sz="1200">
                <a:solidFill>
                  <a:srgbClr val="007B85"/>
                </a:solidFill>
              </a:defRPr>
            </a:pPr>
            <a:r>
              <a:t>Beaujean 1991 BMT 8:291-294 (COBE 2991)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  <a:r>
              <a:t>Calmels 2003 BMT 31:823-828 (Cytomate)</a:t>
            </a:r>
          </a:p>
          <a:p>
            <a:pPr defTabSz="457200">
              <a:defRPr b="1" sz="1200">
                <a:solidFill>
                  <a:srgbClr val="007B85"/>
                </a:solidFill>
              </a:defRPr>
            </a:pPr>
            <a:r>
              <a:t>Lemarie 2005 TRANSFUSION 45:237-742 (Cytomate)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4% HSA in PBS at 40C for HPC CD34 enrichment Koizumi et al BMT 2000 26, 787-793"/>
          <p:cNvSpPr txBox="1"/>
          <p:nvPr>
            <p:ph type="title" idx="4294967295"/>
          </p:nvPr>
        </p:nvSpPr>
        <p:spPr>
          <a:xfrm>
            <a:off x="533400" y="960437"/>
            <a:ext cx="9413875" cy="67786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defRPr b="1" sz="2000">
                <a:solidFill>
                  <a:srgbClr val="007B85"/>
                </a:solidFill>
              </a:defRPr>
            </a:pPr>
            <a:r>
              <a:t>4% H</a:t>
            </a:r>
            <a:r>
              <a:t>SA</a:t>
            </a:r>
            <a:r>
              <a:t> in PBS at 4</a:t>
            </a:r>
            <a:r>
              <a:rPr baseline="30000"/>
              <a:t>0</a:t>
            </a:r>
            <a:r>
              <a:t>C for HPC CD34 enrichment</a:t>
            </a:r>
            <a:br/>
            <a:r>
              <a:rPr sz="1400">
                <a:solidFill>
                  <a:srgbClr val="006A71"/>
                </a:solidFill>
              </a:rPr>
              <a:t>Koizumi </a:t>
            </a:r>
            <a:r>
              <a:rPr i="1" sz="1400">
                <a:solidFill>
                  <a:srgbClr val="006A71"/>
                </a:solidFill>
              </a:rPr>
              <a:t>et al </a:t>
            </a:r>
            <a:r>
              <a:rPr sz="1400">
                <a:solidFill>
                  <a:srgbClr val="006A71"/>
                </a:solidFill>
              </a:rPr>
              <a:t>BMT 2000 26, 787-793</a:t>
            </a:r>
          </a:p>
        </p:txBody>
      </p:sp>
      <p:sp>
        <p:nvSpPr>
          <p:cNvPr id="391" name="Pre clinical lab studies of thaw clumping using WBC yields…"/>
          <p:cNvSpPr/>
          <p:nvPr/>
        </p:nvSpPr>
        <p:spPr>
          <a:xfrm>
            <a:off x="393700" y="1581150"/>
            <a:ext cx="9550400" cy="14301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569912">
              <a:defRPr b="1" sz="1600">
                <a:solidFill>
                  <a:srgbClr val="007B85"/>
                </a:solidFill>
              </a:defRPr>
            </a:pPr>
            <a:r>
              <a:t>Pre clinical lab studies of thaw clumping using WBC yields </a:t>
            </a:r>
          </a:p>
          <a:p>
            <a:pPr defTabSz="569912">
              <a:defRPr b="1" sz="1600">
                <a:solidFill>
                  <a:srgbClr val="007B85"/>
                </a:solidFill>
              </a:defRPr>
            </a:pPr>
          </a:p>
          <a:p>
            <a:pPr defTabSz="569912">
              <a:defRPr b="1" sz="1200">
                <a:solidFill>
                  <a:srgbClr val="007B85"/>
                </a:solidFill>
              </a:defRPr>
            </a:pPr>
            <a:r>
              <a:t>Cryopreserved products thawed, divided and washed twice in either 4% HSA at 4</a:t>
            </a:r>
            <a:r>
              <a:rPr baseline="30000"/>
              <a:t>0</a:t>
            </a:r>
            <a:r>
              <a:t>C or 1% HSA at 4</a:t>
            </a:r>
            <a:r>
              <a:rPr baseline="30000"/>
              <a:t>0</a:t>
            </a:r>
            <a:r>
              <a:t>C, 4% HSA at 25</a:t>
            </a:r>
            <a:r>
              <a:rPr baseline="30000"/>
              <a:t>0</a:t>
            </a:r>
            <a:r>
              <a:t>C or 1% HSA at 25</a:t>
            </a:r>
            <a:r>
              <a:rPr baseline="30000"/>
              <a:t>0</a:t>
            </a:r>
            <a:r>
              <a:t>C.  White cell counts performed immediately after the second wash (T0) and stability checked after T+1hr, T+2hr and T+3hrs of incubation.</a:t>
            </a:r>
          </a:p>
          <a:p>
            <a:pPr defTabSz="569912">
              <a:defRPr b="1" sz="1200">
                <a:solidFill>
                  <a:srgbClr val="007B85"/>
                </a:solidFill>
              </a:defRPr>
            </a:pPr>
          </a:p>
          <a:p>
            <a:pPr defTabSz="569912">
              <a:defRPr b="1" sz="1200">
                <a:solidFill>
                  <a:srgbClr val="007B85"/>
                </a:solidFill>
              </a:defRPr>
            </a:pPr>
            <a:r>
              <a:t>After full 3hrs, 4% H</a:t>
            </a:r>
            <a:r>
              <a:t>SA at 4</a:t>
            </a:r>
            <a:r>
              <a:rPr baseline="30000"/>
              <a:t>0</a:t>
            </a:r>
            <a:r>
              <a:t>C gave superior yields to starting time of any other other condition selected</a:t>
            </a:r>
          </a:p>
        </p:txBody>
      </p:sp>
      <p:pic>
        <p:nvPicPr>
          <p:cNvPr id="392" name="Koizumi optimal thaw buffer.png" descr="Koizumi optimal thaw buff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3114675"/>
            <a:ext cx="9394825" cy="3603625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Oval"/>
          <p:cNvSpPr/>
          <p:nvPr/>
        </p:nvSpPr>
        <p:spPr>
          <a:xfrm>
            <a:off x="8597900" y="4216400"/>
            <a:ext cx="825500" cy="3048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sx="100000" sy="100000" kx="0" ky="0" algn="b" rotWithShape="0" blurRad="38100" dist="23000" dir="540000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sma-Lyte A"/>
          <p:cNvSpPr txBox="1"/>
          <p:nvPr>
            <p:ph type="title" idx="4294967295"/>
          </p:nvPr>
        </p:nvSpPr>
        <p:spPr>
          <a:xfrm>
            <a:off x="152400" y="909637"/>
            <a:ext cx="9413875" cy="6524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400">
                <a:solidFill>
                  <a:srgbClr val="007B85"/>
                </a:solidFill>
              </a:defRPr>
            </a:lvl1pPr>
          </a:lstStyle>
          <a:p>
            <a:pPr/>
            <a:r>
              <a:t>Plasma-Lyte A</a:t>
            </a:r>
          </a:p>
        </p:txBody>
      </p:sp>
      <p:sp>
        <p:nvSpPr>
          <p:cNvPr id="396" name="‘Plasmalytes’…"/>
          <p:cNvSpPr/>
          <p:nvPr/>
        </p:nvSpPr>
        <p:spPr>
          <a:xfrm>
            <a:off x="965200" y="1263650"/>
            <a:ext cx="9017000" cy="47566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457200">
              <a:defRPr sz="1600">
                <a:solidFill>
                  <a:srgbClr val="007B85"/>
                </a:solidFill>
              </a:defRPr>
            </a:pPr>
            <a:r>
              <a:t>‘Plasmalytes’ </a:t>
            </a:r>
          </a:p>
          <a:p>
            <a:pPr defTabSz="457200">
              <a:buSzPct val="100000"/>
              <a:buFont typeface="Arial"/>
              <a:buChar char="•"/>
              <a:defRPr sz="1600">
                <a:solidFill>
                  <a:srgbClr val="007B85"/>
                </a:solidFill>
              </a:defRPr>
            </a:pPr>
            <a:r>
              <a:t>Pharmaceutically approved for infusion </a:t>
            </a:r>
          </a:p>
          <a:p>
            <a:pPr defTabSz="457200">
              <a:buSzPct val="100000"/>
              <a:buFont typeface="Arial"/>
              <a:buChar char="•"/>
              <a:defRPr sz="1600">
                <a:solidFill>
                  <a:srgbClr val="007B85"/>
                </a:solidFill>
              </a:defRPr>
            </a:pPr>
            <a:r>
              <a:t>Validated extensively in blood transfusion practice to maintain cell products such as platelet suspensions at room temperature for several days</a:t>
            </a:r>
          </a:p>
          <a:p>
            <a:pPr defTabSz="457200">
              <a:buSzPct val="100000"/>
              <a:buFont typeface="Arial"/>
              <a:buChar char="•"/>
              <a:defRPr sz="1600">
                <a:solidFill>
                  <a:srgbClr val="007B85"/>
                </a:solidFill>
              </a:defRPr>
            </a:pPr>
            <a:r>
              <a:t>Plasmalyte A with 4% H</a:t>
            </a:r>
            <a:r>
              <a:t>AS</a:t>
            </a:r>
            <a:r>
              <a:t> proposed as a replacement for Dextran 40 to improved thaw cord blood infusion. </a:t>
            </a:r>
          </a:p>
          <a:p>
            <a:pPr defTabSz="457200">
              <a:defRPr sz="1600">
                <a:solidFill>
                  <a:srgbClr val="007B85"/>
                </a:solidFill>
              </a:defRPr>
            </a:pPr>
          </a:p>
          <a:p>
            <a:pPr defTabSz="457200">
              <a:defRPr sz="1600">
                <a:solidFill>
                  <a:srgbClr val="007B85"/>
                </a:solidFill>
              </a:defRPr>
            </a:pPr>
            <a:r>
              <a:t>Plasma-Lyte (Baxter) </a:t>
            </a:r>
            <a:r>
              <a:rPr u="sng">
                <a:solidFill>
                  <a:srgbClr val="00AFDB"/>
                </a:solidFill>
                <a:uFill>
                  <a:solidFill>
                    <a:srgbClr val="00AFDB"/>
                  </a:solidFill>
                </a:uFill>
                <a:hlinkClick r:id="rId2" invalidUrl="" action="" tgtFrame="" tooltip="" history="1" highlightClick="0" endSnd="0"/>
              </a:rPr>
              <a:t>https://www.drugs.com/pro/plasma-lyte-a.html</a:t>
            </a:r>
          </a:p>
          <a:p>
            <a:pPr defTabSz="457200">
              <a:defRPr sz="1400">
                <a:solidFill>
                  <a:srgbClr val="007B85"/>
                </a:solidFill>
              </a:defRPr>
            </a:pPr>
          </a:p>
          <a:p>
            <a:pPr defTabSz="457200">
              <a:defRPr sz="1400">
                <a:solidFill>
                  <a:srgbClr val="007B85"/>
                </a:solidFill>
              </a:defRPr>
            </a:pPr>
            <a:r>
              <a:t>Plasma-Lyte A pH 7.4 (Multiple Electrolytes Injection, Type 1, USP) sterile, nonpyrogenic isotonic solution for intravenous infusion. </a:t>
            </a:r>
          </a:p>
          <a:p>
            <a:pPr defTabSz="457200">
              <a:defRPr sz="1400">
                <a:solidFill>
                  <a:srgbClr val="007B85"/>
                </a:solidFill>
              </a:defRPr>
            </a:pPr>
            <a:r>
              <a:t>Each 100 mL contains 526 mg of Sodium Chloride, USP (NaCl) </a:t>
            </a:r>
          </a:p>
          <a:p>
            <a:pPr defTabSz="457200">
              <a:defRPr sz="1400">
                <a:solidFill>
                  <a:srgbClr val="007B85"/>
                </a:solidFill>
              </a:defRPr>
            </a:pPr>
            <a:r>
              <a:t>502 mg of Sodium Gluconate (C6H11NaO7)</a:t>
            </a:r>
          </a:p>
          <a:p>
            <a:pPr defTabSz="457200">
              <a:defRPr sz="1400">
                <a:solidFill>
                  <a:srgbClr val="007B85"/>
                </a:solidFill>
              </a:defRPr>
            </a:pPr>
            <a:r>
              <a:t>368 mg of Sodium Acetate Trihydrate, USP (C2H3NaO2•3H2O)</a:t>
            </a:r>
          </a:p>
          <a:p>
            <a:pPr defTabSz="457200">
              <a:defRPr sz="1400">
                <a:solidFill>
                  <a:srgbClr val="007B85"/>
                </a:solidFill>
              </a:defRPr>
            </a:pPr>
            <a:r>
              <a:t>37 mg of Potassium Chloride, USP (KCl)</a:t>
            </a:r>
          </a:p>
          <a:p>
            <a:pPr defTabSz="457200">
              <a:defRPr sz="1400">
                <a:solidFill>
                  <a:srgbClr val="007B85"/>
                </a:solidFill>
              </a:defRPr>
            </a:pPr>
            <a:r>
              <a:t>30 mg of Magnesium Chloride, USP (MgCl2•6H2O). </a:t>
            </a:r>
          </a:p>
          <a:p>
            <a:pPr defTabSz="457200">
              <a:defRPr sz="1400">
                <a:solidFill>
                  <a:srgbClr val="007B85"/>
                </a:solidFill>
              </a:defRPr>
            </a:pPr>
            <a:r>
              <a:t>pH is adjusted with sodium hydroxide. The pH is 7.4 (6.5 to 8.0)</a:t>
            </a:r>
          </a:p>
          <a:p>
            <a:pPr defTabSz="457200">
              <a:defRPr b="1" sz="1400">
                <a:solidFill>
                  <a:srgbClr val="007B85"/>
                </a:solidFill>
              </a:defRPr>
            </a:pPr>
          </a:p>
          <a:p>
            <a:pPr defTabSz="457200">
              <a:defRPr sz="1400">
                <a:solidFill>
                  <a:srgbClr val="007B85"/>
                </a:solidFill>
              </a:defRPr>
            </a:pPr>
            <a:r>
              <a:t>Osmolarity = 294 mOsmol/L (Normal physiologic osmolarity range is 280 to 310 mOsmol/L)</a:t>
            </a:r>
          </a:p>
          <a:p>
            <a:pPr defTabSz="457200">
              <a:defRPr b="1" sz="1400">
                <a:solidFill>
                  <a:srgbClr val="007B85"/>
                </a:solidFill>
              </a:defRPr>
            </a:pPr>
          </a:p>
          <a:p>
            <a:pPr defTabSz="457200">
              <a:defRPr i="1" sz="1400">
                <a:solidFill>
                  <a:srgbClr val="007B85"/>
                </a:solidFill>
              </a:defRPr>
            </a:pPr>
            <a:r>
              <a:t>(Composol from Fresenius for platelet use, very similar formulation but adds sodium citrate)</a:t>
            </a:r>
          </a:p>
          <a:p>
            <a:pPr defTabSz="457200">
              <a:defRPr i="1" sz="1400">
                <a:solidFill>
                  <a:srgbClr val="007B85"/>
                </a:solidFill>
              </a:defRPr>
            </a:pPr>
            <a:r>
              <a:t>NB: Thaw diluent must </a:t>
            </a:r>
            <a:r>
              <a:rPr u="sng"/>
              <a:t>not contain calcium</a:t>
            </a:r>
            <a:r>
              <a:t> (clot risk for ACD anti-coagulant products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UCLH template">
  <a:themeElements>
    <a:clrScheme name="UCLH template">
      <a:dk1>
        <a:srgbClr val="FFFFFF"/>
      </a:dk1>
      <a:lt1>
        <a:srgbClr val="ACDCD4"/>
      </a:lt1>
      <a:dk2>
        <a:srgbClr val="A7A7A7"/>
      </a:dk2>
      <a:lt2>
        <a:srgbClr val="535353"/>
      </a:lt2>
      <a:accent1>
        <a:srgbClr val="ACDCD4"/>
      </a:accent1>
      <a:accent2>
        <a:srgbClr val="A9C39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UCLH template">
      <a:majorFont>
        <a:latin typeface="Helvetica"/>
        <a:ea typeface="Helvetica"/>
        <a:cs typeface="Helvetica"/>
      </a:majorFont>
      <a:minorFont>
        <a:latin typeface="Times"/>
        <a:ea typeface="Times"/>
        <a:cs typeface="Times"/>
      </a:minorFont>
    </a:fontScheme>
    <a:fmtScheme name="UCLH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B8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UCLH template">
  <a:themeElements>
    <a:clrScheme name="UCLH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CD4"/>
      </a:accent1>
      <a:accent2>
        <a:srgbClr val="A9C39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UCLH template">
      <a:majorFont>
        <a:latin typeface="Helvetica"/>
        <a:ea typeface="Helvetica"/>
        <a:cs typeface="Helvetica"/>
      </a:majorFont>
      <a:minorFont>
        <a:latin typeface="Times"/>
        <a:ea typeface="Times"/>
        <a:cs typeface="Times"/>
      </a:minorFont>
    </a:fontScheme>
    <a:fmtScheme name="UCLH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B8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