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56" r:id="rId5"/>
    <p:sldId id="268" r:id="rId6"/>
    <p:sldId id="293" r:id="rId7"/>
    <p:sldId id="257" r:id="rId8"/>
    <p:sldId id="285" r:id="rId9"/>
    <p:sldId id="301" r:id="rId10"/>
    <p:sldId id="276" r:id="rId11"/>
    <p:sldId id="287" r:id="rId12"/>
    <p:sldId id="270" r:id="rId13"/>
    <p:sldId id="299" r:id="rId14"/>
    <p:sldId id="295" r:id="rId15"/>
    <p:sldId id="300" r:id="rId16"/>
    <p:sldId id="288" r:id="rId17"/>
    <p:sldId id="289" r:id="rId18"/>
    <p:sldId id="290" r:id="rId19"/>
    <p:sldId id="291" r:id="rId20"/>
    <p:sldId id="269" r:id="rId21"/>
    <p:sldId id="282" r:id="rId22"/>
    <p:sldId id="297" r:id="rId23"/>
    <p:sldId id="281" r:id="rId24"/>
    <p:sldId id="296" r:id="rId25"/>
    <p:sldId id="286" r:id="rId26"/>
    <p:sldId id="29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EFC3147-E8D8-4AA8-9D4E-6DC2C2894A95}" v="1224" dt="2022-06-15T22:16:01.606"/>
    <p1510:client id="{E115C3A6-0161-46F6-9CCE-BC5A37ED4DFC}" v="792" dt="2022-06-15T09:00:11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A8CF31-594F-4FD8-9521-80BE993E7B9F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0638B5A-62D9-4D71-B514-FF93999E2A28}">
      <dgm:prSet/>
      <dgm:spPr/>
      <dgm:t>
        <a:bodyPr/>
        <a:lstStyle/>
        <a:p>
          <a:r>
            <a:rPr lang="en-GB"/>
            <a:t>ATMPs have revolutionised patient specific treatment for a wide variety of disorders</a:t>
          </a:r>
          <a:endParaRPr lang="en-US"/>
        </a:p>
      </dgm:t>
    </dgm:pt>
    <dgm:pt modelId="{2A018BD4-99BB-4C93-8F07-6477B510BB90}" type="parTrans" cxnId="{A78D506A-FB7F-4CB8-9036-A0FE2E29610A}">
      <dgm:prSet/>
      <dgm:spPr/>
      <dgm:t>
        <a:bodyPr/>
        <a:lstStyle/>
        <a:p>
          <a:endParaRPr lang="en-US"/>
        </a:p>
      </dgm:t>
    </dgm:pt>
    <dgm:pt modelId="{7BF89E17-CB7D-4477-A7FE-D2881222F2E5}" type="sibTrans" cxnId="{A78D506A-FB7F-4CB8-9036-A0FE2E29610A}">
      <dgm:prSet/>
      <dgm:spPr/>
      <dgm:t>
        <a:bodyPr/>
        <a:lstStyle/>
        <a:p>
          <a:endParaRPr lang="en-US"/>
        </a:p>
      </dgm:t>
    </dgm:pt>
    <dgm:pt modelId="{4AC35772-0E1B-4D76-BF90-A12BF9491CFE}">
      <dgm:prSet/>
      <dgm:spPr/>
      <dgm:t>
        <a:bodyPr/>
        <a:lstStyle/>
        <a:p>
          <a:r>
            <a:rPr lang="en-GB"/>
            <a:t>Many of these new therapies share similarities with stem cell transplantation yet are classed as ‘medicines’   </a:t>
          </a:r>
          <a:endParaRPr lang="en-US"/>
        </a:p>
      </dgm:t>
    </dgm:pt>
    <dgm:pt modelId="{A0257F97-BC94-4C9E-9EF0-46D1BF925B19}" type="parTrans" cxnId="{0337F8C8-87CD-4F5E-B821-7C8E18A97638}">
      <dgm:prSet/>
      <dgm:spPr/>
      <dgm:t>
        <a:bodyPr/>
        <a:lstStyle/>
        <a:p>
          <a:endParaRPr lang="en-US"/>
        </a:p>
      </dgm:t>
    </dgm:pt>
    <dgm:pt modelId="{678A3C3E-595B-4F93-AEAB-26EB30A2A6DC}" type="sibTrans" cxnId="{0337F8C8-87CD-4F5E-B821-7C8E18A97638}">
      <dgm:prSet/>
      <dgm:spPr/>
      <dgm:t>
        <a:bodyPr/>
        <a:lstStyle/>
        <a:p>
          <a:endParaRPr lang="en-US"/>
        </a:p>
      </dgm:t>
    </dgm:pt>
    <dgm:pt modelId="{C3322BAE-28F0-40C4-983C-1A7234701C5A}">
      <dgm:prSet/>
      <dgm:spPr/>
      <dgm:t>
        <a:bodyPr/>
        <a:lstStyle/>
        <a:p>
          <a:r>
            <a:rPr lang="en-GB"/>
            <a:t>Therefore, legislation around ATMPs is vast and complex</a:t>
          </a:r>
          <a:endParaRPr lang="en-US"/>
        </a:p>
      </dgm:t>
    </dgm:pt>
    <dgm:pt modelId="{1E5FCFBC-6586-4D08-8559-221E97377336}" type="parTrans" cxnId="{9DE57C04-05CE-425E-A30B-E2784CE785E7}">
      <dgm:prSet/>
      <dgm:spPr/>
      <dgm:t>
        <a:bodyPr/>
        <a:lstStyle/>
        <a:p>
          <a:endParaRPr lang="en-US"/>
        </a:p>
      </dgm:t>
    </dgm:pt>
    <dgm:pt modelId="{8ED300A8-173F-4E78-B1E9-8E4195A433E1}" type="sibTrans" cxnId="{9DE57C04-05CE-425E-A30B-E2784CE785E7}">
      <dgm:prSet/>
      <dgm:spPr/>
      <dgm:t>
        <a:bodyPr/>
        <a:lstStyle/>
        <a:p>
          <a:endParaRPr lang="en-US"/>
        </a:p>
      </dgm:t>
    </dgm:pt>
    <dgm:pt modelId="{2F4E93F6-1DD1-47AF-999E-6C1512BDEDE2}">
      <dgm:prSet/>
      <dgm:spPr/>
      <dgm:t>
        <a:bodyPr/>
        <a:lstStyle/>
        <a:p>
          <a:r>
            <a:rPr lang="en-GB"/>
            <a:t>HTA </a:t>
          </a:r>
          <a:endParaRPr lang="en-US"/>
        </a:p>
      </dgm:t>
    </dgm:pt>
    <dgm:pt modelId="{1051955A-1CAE-46FA-8C62-2855D3246453}" type="parTrans" cxnId="{C3C221CD-71E0-460E-93D6-63B0955BF438}">
      <dgm:prSet/>
      <dgm:spPr/>
      <dgm:t>
        <a:bodyPr/>
        <a:lstStyle/>
        <a:p>
          <a:endParaRPr lang="en-US"/>
        </a:p>
      </dgm:t>
    </dgm:pt>
    <dgm:pt modelId="{22A786CA-5992-4D10-AB36-C0E3D7D5D2E9}" type="sibTrans" cxnId="{C3C221CD-71E0-460E-93D6-63B0955BF438}">
      <dgm:prSet/>
      <dgm:spPr/>
      <dgm:t>
        <a:bodyPr/>
        <a:lstStyle/>
        <a:p>
          <a:endParaRPr lang="en-US"/>
        </a:p>
      </dgm:t>
    </dgm:pt>
    <dgm:pt modelId="{54921A77-A124-47A9-9DF1-3C177EAC45B9}">
      <dgm:prSet/>
      <dgm:spPr/>
      <dgm:t>
        <a:bodyPr/>
        <a:lstStyle/>
        <a:p>
          <a:r>
            <a:rPr lang="en-GB"/>
            <a:t>Procurement, testing, processing, storage, and distribution of human cells and tissue for human application (among other areas)</a:t>
          </a:r>
          <a:endParaRPr lang="en-US"/>
        </a:p>
      </dgm:t>
    </dgm:pt>
    <dgm:pt modelId="{ECFA2218-B700-48D4-A2EE-BDF267803CC7}" type="parTrans" cxnId="{506C40CB-ABD6-4008-87E3-E5F5C95DF9B5}">
      <dgm:prSet/>
      <dgm:spPr/>
      <dgm:t>
        <a:bodyPr/>
        <a:lstStyle/>
        <a:p>
          <a:endParaRPr lang="en-US"/>
        </a:p>
      </dgm:t>
    </dgm:pt>
    <dgm:pt modelId="{B6E28677-4A57-4B10-BE75-DADCA28B9C27}" type="sibTrans" cxnId="{506C40CB-ABD6-4008-87E3-E5F5C95DF9B5}">
      <dgm:prSet/>
      <dgm:spPr/>
      <dgm:t>
        <a:bodyPr/>
        <a:lstStyle/>
        <a:p>
          <a:endParaRPr lang="en-US"/>
        </a:p>
      </dgm:t>
    </dgm:pt>
    <dgm:pt modelId="{6D021F8B-C935-41F7-93B4-D8C399607847}">
      <dgm:prSet/>
      <dgm:spPr/>
      <dgm:t>
        <a:bodyPr/>
        <a:lstStyle/>
        <a:p>
          <a:r>
            <a:rPr lang="en-GB"/>
            <a:t>This extends to licensing procurement and testing of human cells for manufacture of an ATMP </a:t>
          </a:r>
          <a:endParaRPr lang="en-US"/>
        </a:p>
      </dgm:t>
    </dgm:pt>
    <dgm:pt modelId="{894B4230-EF01-4A42-B609-0D444DEFB3C4}" type="parTrans" cxnId="{B1F80317-1CB0-480B-A148-E9F80A15C482}">
      <dgm:prSet/>
      <dgm:spPr/>
      <dgm:t>
        <a:bodyPr/>
        <a:lstStyle/>
        <a:p>
          <a:endParaRPr lang="en-US"/>
        </a:p>
      </dgm:t>
    </dgm:pt>
    <dgm:pt modelId="{61CCCED0-C356-4A85-A66A-BF3F0B9588A8}" type="sibTrans" cxnId="{B1F80317-1CB0-480B-A148-E9F80A15C482}">
      <dgm:prSet/>
      <dgm:spPr/>
      <dgm:t>
        <a:bodyPr/>
        <a:lstStyle/>
        <a:p>
          <a:endParaRPr lang="en-US"/>
        </a:p>
      </dgm:t>
    </dgm:pt>
    <dgm:pt modelId="{35281229-D847-4ABC-9630-20180D92F44F}">
      <dgm:prSet/>
      <dgm:spPr/>
      <dgm:t>
        <a:bodyPr/>
        <a:lstStyle/>
        <a:p>
          <a:r>
            <a:rPr lang="en-GB"/>
            <a:t>MHRA</a:t>
          </a:r>
          <a:endParaRPr lang="en-US"/>
        </a:p>
      </dgm:t>
    </dgm:pt>
    <dgm:pt modelId="{A21F74E6-2F17-4D85-A3AD-6A231127BCA8}" type="parTrans" cxnId="{84DD7461-3D08-45A6-A3A7-277ED4845B5B}">
      <dgm:prSet/>
      <dgm:spPr/>
      <dgm:t>
        <a:bodyPr/>
        <a:lstStyle/>
        <a:p>
          <a:endParaRPr lang="en-US"/>
        </a:p>
      </dgm:t>
    </dgm:pt>
    <dgm:pt modelId="{0FD59F48-3A00-4053-8FF7-65DC5DBC2B4B}" type="sibTrans" cxnId="{84DD7461-3D08-45A6-A3A7-277ED4845B5B}">
      <dgm:prSet/>
      <dgm:spPr/>
      <dgm:t>
        <a:bodyPr/>
        <a:lstStyle/>
        <a:p>
          <a:endParaRPr lang="en-US"/>
        </a:p>
      </dgm:t>
    </dgm:pt>
    <dgm:pt modelId="{CFFACF73-452B-4CC8-8313-E74125FBC79B}">
      <dgm:prSet/>
      <dgm:spPr/>
      <dgm:t>
        <a:bodyPr/>
        <a:lstStyle/>
        <a:p>
          <a:r>
            <a:rPr lang="en-GB"/>
            <a:t>Competent authority for clinical trial authorisation for all medicinal products, including ATMPs and for UK manufacturers or importers of ATMPs</a:t>
          </a:r>
          <a:endParaRPr lang="en-US"/>
        </a:p>
      </dgm:t>
    </dgm:pt>
    <dgm:pt modelId="{F3446A7C-2BB0-4918-A6C6-45EF66C9FE6B}" type="parTrans" cxnId="{B367A32B-308C-4383-A7F9-B7F8483D02FF}">
      <dgm:prSet/>
      <dgm:spPr/>
      <dgm:t>
        <a:bodyPr/>
        <a:lstStyle/>
        <a:p>
          <a:endParaRPr lang="en-US"/>
        </a:p>
      </dgm:t>
    </dgm:pt>
    <dgm:pt modelId="{C45FBC0A-D1DA-4F20-A44C-C9429CE60951}" type="sibTrans" cxnId="{B367A32B-308C-4383-A7F9-B7F8483D02FF}">
      <dgm:prSet/>
      <dgm:spPr/>
      <dgm:t>
        <a:bodyPr/>
        <a:lstStyle/>
        <a:p>
          <a:endParaRPr lang="en-US"/>
        </a:p>
      </dgm:t>
    </dgm:pt>
    <dgm:pt modelId="{F2DB8D8F-7884-45F1-A657-15530BA66A95}">
      <dgm:prSet/>
      <dgm:spPr/>
      <dgm:t>
        <a:bodyPr/>
        <a:lstStyle/>
        <a:p>
          <a:r>
            <a:rPr lang="en-GB"/>
            <a:t>JACIE</a:t>
          </a:r>
          <a:endParaRPr lang="en-US"/>
        </a:p>
      </dgm:t>
    </dgm:pt>
    <dgm:pt modelId="{2EE840CC-897F-4B8B-8ECA-DD46A90E916C}" type="parTrans" cxnId="{44F2FCAD-10C1-4371-AE3D-A25267AA1243}">
      <dgm:prSet/>
      <dgm:spPr/>
      <dgm:t>
        <a:bodyPr/>
        <a:lstStyle/>
        <a:p>
          <a:endParaRPr lang="en-US"/>
        </a:p>
      </dgm:t>
    </dgm:pt>
    <dgm:pt modelId="{3F394535-8BE1-4987-8ED0-E94F2B6084BE}" type="sibTrans" cxnId="{44F2FCAD-10C1-4371-AE3D-A25267AA1243}">
      <dgm:prSet/>
      <dgm:spPr/>
      <dgm:t>
        <a:bodyPr/>
        <a:lstStyle/>
        <a:p>
          <a:endParaRPr lang="en-US"/>
        </a:p>
      </dgm:t>
    </dgm:pt>
    <dgm:pt modelId="{1E905D81-AE40-4B7F-BBEA-F348429FA3B3}">
      <dgm:prSet/>
      <dgm:spPr/>
      <dgm:t>
        <a:bodyPr/>
        <a:lstStyle/>
        <a:p>
          <a:r>
            <a:rPr lang="en-GB"/>
            <a:t>Defines standards for the procurement, testing and clinical administration of cellular therapy products (stem cells and immune effector cells (IECs))</a:t>
          </a:r>
          <a:endParaRPr lang="en-US"/>
        </a:p>
      </dgm:t>
    </dgm:pt>
    <dgm:pt modelId="{80321200-8D91-4E96-9A2F-EFE56C73C049}" type="parTrans" cxnId="{0A8971C9-D395-43E2-B010-81140399883D}">
      <dgm:prSet/>
      <dgm:spPr/>
      <dgm:t>
        <a:bodyPr/>
        <a:lstStyle/>
        <a:p>
          <a:endParaRPr lang="en-US"/>
        </a:p>
      </dgm:t>
    </dgm:pt>
    <dgm:pt modelId="{F91DF869-BF52-4064-A7FA-94821B611182}" type="sibTrans" cxnId="{0A8971C9-D395-43E2-B010-81140399883D}">
      <dgm:prSet/>
      <dgm:spPr/>
      <dgm:t>
        <a:bodyPr/>
        <a:lstStyle/>
        <a:p>
          <a:endParaRPr lang="en-US"/>
        </a:p>
      </dgm:t>
    </dgm:pt>
    <dgm:pt modelId="{15FFE492-9588-40C1-BFA8-6D1328CDC8B7}" type="pres">
      <dgm:prSet presAssocID="{19A8CF31-594F-4FD8-9521-80BE993E7B9F}" presName="diagram" presStyleCnt="0">
        <dgm:presLayoutVars>
          <dgm:dir/>
          <dgm:resizeHandles val="exact"/>
        </dgm:presLayoutVars>
      </dgm:prSet>
      <dgm:spPr/>
    </dgm:pt>
    <dgm:pt modelId="{934DB8C8-5231-46B4-B74F-453E23CDA9BC}" type="pres">
      <dgm:prSet presAssocID="{20638B5A-62D9-4D71-B514-FF93999E2A28}" presName="node" presStyleLbl="node1" presStyleIdx="0" presStyleCnt="6">
        <dgm:presLayoutVars>
          <dgm:bulletEnabled val="1"/>
        </dgm:presLayoutVars>
      </dgm:prSet>
      <dgm:spPr/>
    </dgm:pt>
    <dgm:pt modelId="{6DD58DA5-5534-4BEA-A948-5383783DA427}" type="pres">
      <dgm:prSet presAssocID="{7BF89E17-CB7D-4477-A7FE-D2881222F2E5}" presName="sibTrans" presStyleCnt="0"/>
      <dgm:spPr/>
    </dgm:pt>
    <dgm:pt modelId="{CEDE26F9-0392-4F76-99DF-1B352BA862D1}" type="pres">
      <dgm:prSet presAssocID="{4AC35772-0E1B-4D76-BF90-A12BF9491CFE}" presName="node" presStyleLbl="node1" presStyleIdx="1" presStyleCnt="6">
        <dgm:presLayoutVars>
          <dgm:bulletEnabled val="1"/>
        </dgm:presLayoutVars>
      </dgm:prSet>
      <dgm:spPr/>
    </dgm:pt>
    <dgm:pt modelId="{73C341C7-737A-4816-951C-3135F8129C75}" type="pres">
      <dgm:prSet presAssocID="{678A3C3E-595B-4F93-AEAB-26EB30A2A6DC}" presName="sibTrans" presStyleCnt="0"/>
      <dgm:spPr/>
    </dgm:pt>
    <dgm:pt modelId="{D2DC220C-ECF9-461A-BF92-AFDE992C9941}" type="pres">
      <dgm:prSet presAssocID="{C3322BAE-28F0-40C4-983C-1A7234701C5A}" presName="node" presStyleLbl="node1" presStyleIdx="2" presStyleCnt="6">
        <dgm:presLayoutVars>
          <dgm:bulletEnabled val="1"/>
        </dgm:presLayoutVars>
      </dgm:prSet>
      <dgm:spPr/>
    </dgm:pt>
    <dgm:pt modelId="{A39C7579-8065-42FC-A1F7-4500B2C3AE7C}" type="pres">
      <dgm:prSet presAssocID="{8ED300A8-173F-4E78-B1E9-8E4195A433E1}" presName="sibTrans" presStyleCnt="0"/>
      <dgm:spPr/>
    </dgm:pt>
    <dgm:pt modelId="{9AE4E40C-512F-4D8D-8DDB-9296294BD692}" type="pres">
      <dgm:prSet presAssocID="{2F4E93F6-1DD1-47AF-999E-6C1512BDEDE2}" presName="node" presStyleLbl="node1" presStyleIdx="3" presStyleCnt="6">
        <dgm:presLayoutVars>
          <dgm:bulletEnabled val="1"/>
        </dgm:presLayoutVars>
      </dgm:prSet>
      <dgm:spPr/>
    </dgm:pt>
    <dgm:pt modelId="{70CC88F2-6675-48BB-BE77-E0EF0FCEA1F3}" type="pres">
      <dgm:prSet presAssocID="{22A786CA-5992-4D10-AB36-C0E3D7D5D2E9}" presName="sibTrans" presStyleCnt="0"/>
      <dgm:spPr/>
    </dgm:pt>
    <dgm:pt modelId="{6E77B606-6D67-42C0-AF8F-C82354A93E36}" type="pres">
      <dgm:prSet presAssocID="{35281229-D847-4ABC-9630-20180D92F44F}" presName="node" presStyleLbl="node1" presStyleIdx="4" presStyleCnt="6">
        <dgm:presLayoutVars>
          <dgm:bulletEnabled val="1"/>
        </dgm:presLayoutVars>
      </dgm:prSet>
      <dgm:spPr/>
    </dgm:pt>
    <dgm:pt modelId="{6B1BB827-76A4-445B-9996-1FD3B8EB22A1}" type="pres">
      <dgm:prSet presAssocID="{0FD59F48-3A00-4053-8FF7-65DC5DBC2B4B}" presName="sibTrans" presStyleCnt="0"/>
      <dgm:spPr/>
    </dgm:pt>
    <dgm:pt modelId="{EF88B82E-77FF-423C-9572-DCADBA2F6F90}" type="pres">
      <dgm:prSet presAssocID="{F2DB8D8F-7884-45F1-A657-15530BA66A95}" presName="node" presStyleLbl="node1" presStyleIdx="5" presStyleCnt="6">
        <dgm:presLayoutVars>
          <dgm:bulletEnabled val="1"/>
        </dgm:presLayoutVars>
      </dgm:prSet>
      <dgm:spPr/>
    </dgm:pt>
  </dgm:ptLst>
  <dgm:cxnLst>
    <dgm:cxn modelId="{9DE57C04-05CE-425E-A30B-E2784CE785E7}" srcId="{19A8CF31-594F-4FD8-9521-80BE993E7B9F}" destId="{C3322BAE-28F0-40C4-983C-1A7234701C5A}" srcOrd="2" destOrd="0" parTransId="{1E5FCFBC-6586-4D08-8559-221E97377336}" sibTransId="{8ED300A8-173F-4E78-B1E9-8E4195A433E1}"/>
    <dgm:cxn modelId="{B1F80317-1CB0-480B-A148-E9F80A15C482}" srcId="{2F4E93F6-1DD1-47AF-999E-6C1512BDEDE2}" destId="{6D021F8B-C935-41F7-93B4-D8C399607847}" srcOrd="1" destOrd="0" parTransId="{894B4230-EF01-4A42-B609-0D444DEFB3C4}" sibTransId="{61CCCED0-C356-4A85-A66A-BF3F0B9588A8}"/>
    <dgm:cxn modelId="{B367A32B-308C-4383-A7F9-B7F8483D02FF}" srcId="{35281229-D847-4ABC-9630-20180D92F44F}" destId="{CFFACF73-452B-4CC8-8313-E74125FBC79B}" srcOrd="0" destOrd="0" parTransId="{F3446A7C-2BB0-4918-A6C6-45EF66C9FE6B}" sibTransId="{C45FBC0A-D1DA-4F20-A44C-C9429CE60951}"/>
    <dgm:cxn modelId="{84DD7461-3D08-45A6-A3A7-277ED4845B5B}" srcId="{19A8CF31-594F-4FD8-9521-80BE993E7B9F}" destId="{35281229-D847-4ABC-9630-20180D92F44F}" srcOrd="4" destOrd="0" parTransId="{A21F74E6-2F17-4D85-A3AD-6A231127BCA8}" sibTransId="{0FD59F48-3A00-4053-8FF7-65DC5DBC2B4B}"/>
    <dgm:cxn modelId="{4F749C47-A687-4E0A-9945-D44AFB4F352A}" type="presOf" srcId="{35281229-D847-4ABC-9630-20180D92F44F}" destId="{6E77B606-6D67-42C0-AF8F-C82354A93E36}" srcOrd="0" destOrd="0" presId="urn:microsoft.com/office/officeart/2005/8/layout/default"/>
    <dgm:cxn modelId="{A78D506A-FB7F-4CB8-9036-A0FE2E29610A}" srcId="{19A8CF31-594F-4FD8-9521-80BE993E7B9F}" destId="{20638B5A-62D9-4D71-B514-FF93999E2A28}" srcOrd="0" destOrd="0" parTransId="{2A018BD4-99BB-4C93-8F07-6477B510BB90}" sibTransId="{7BF89E17-CB7D-4477-A7FE-D2881222F2E5}"/>
    <dgm:cxn modelId="{0DBDFB53-4B12-4410-9ECF-DBEFE4DEC9C4}" type="presOf" srcId="{54921A77-A124-47A9-9DF1-3C177EAC45B9}" destId="{9AE4E40C-512F-4D8D-8DDB-9296294BD692}" srcOrd="0" destOrd="1" presId="urn:microsoft.com/office/officeart/2005/8/layout/default"/>
    <dgm:cxn modelId="{0437A758-A6AA-45F5-B3D3-4376C0597308}" type="presOf" srcId="{CFFACF73-452B-4CC8-8313-E74125FBC79B}" destId="{6E77B606-6D67-42C0-AF8F-C82354A93E36}" srcOrd="0" destOrd="1" presId="urn:microsoft.com/office/officeart/2005/8/layout/default"/>
    <dgm:cxn modelId="{0DECB48F-CAEE-4AA8-9AE8-29F5C3A5042A}" type="presOf" srcId="{F2DB8D8F-7884-45F1-A657-15530BA66A95}" destId="{EF88B82E-77FF-423C-9572-DCADBA2F6F90}" srcOrd="0" destOrd="0" presId="urn:microsoft.com/office/officeart/2005/8/layout/default"/>
    <dgm:cxn modelId="{7FC9DF97-FE59-434D-91AA-4575C9DAB0E6}" type="presOf" srcId="{4AC35772-0E1B-4D76-BF90-A12BF9491CFE}" destId="{CEDE26F9-0392-4F76-99DF-1B352BA862D1}" srcOrd="0" destOrd="0" presId="urn:microsoft.com/office/officeart/2005/8/layout/default"/>
    <dgm:cxn modelId="{43BF3098-8A4C-4010-BFCA-DDCFECC407F1}" type="presOf" srcId="{20638B5A-62D9-4D71-B514-FF93999E2A28}" destId="{934DB8C8-5231-46B4-B74F-453E23CDA9BC}" srcOrd="0" destOrd="0" presId="urn:microsoft.com/office/officeart/2005/8/layout/default"/>
    <dgm:cxn modelId="{4AB26998-8EF4-4861-B07E-463E411848B5}" type="presOf" srcId="{2F4E93F6-1DD1-47AF-999E-6C1512BDEDE2}" destId="{9AE4E40C-512F-4D8D-8DDB-9296294BD692}" srcOrd="0" destOrd="0" presId="urn:microsoft.com/office/officeart/2005/8/layout/default"/>
    <dgm:cxn modelId="{C4149EAC-5F71-4E10-8E12-7D7547150402}" type="presOf" srcId="{6D021F8B-C935-41F7-93B4-D8C399607847}" destId="{9AE4E40C-512F-4D8D-8DDB-9296294BD692}" srcOrd="0" destOrd="2" presId="urn:microsoft.com/office/officeart/2005/8/layout/default"/>
    <dgm:cxn modelId="{44F2FCAD-10C1-4371-AE3D-A25267AA1243}" srcId="{19A8CF31-594F-4FD8-9521-80BE993E7B9F}" destId="{F2DB8D8F-7884-45F1-A657-15530BA66A95}" srcOrd="5" destOrd="0" parTransId="{2EE840CC-897F-4B8B-8ECA-DD46A90E916C}" sibTransId="{3F394535-8BE1-4987-8ED0-E94F2B6084BE}"/>
    <dgm:cxn modelId="{5313DCBE-206F-4D69-A7D7-0E043CD1B229}" type="presOf" srcId="{19A8CF31-594F-4FD8-9521-80BE993E7B9F}" destId="{15FFE492-9588-40C1-BFA8-6D1328CDC8B7}" srcOrd="0" destOrd="0" presId="urn:microsoft.com/office/officeart/2005/8/layout/default"/>
    <dgm:cxn modelId="{B21532C4-C541-45C7-8790-1D18BC724426}" type="presOf" srcId="{C3322BAE-28F0-40C4-983C-1A7234701C5A}" destId="{D2DC220C-ECF9-461A-BF92-AFDE992C9941}" srcOrd="0" destOrd="0" presId="urn:microsoft.com/office/officeart/2005/8/layout/default"/>
    <dgm:cxn modelId="{0337F8C8-87CD-4F5E-B821-7C8E18A97638}" srcId="{19A8CF31-594F-4FD8-9521-80BE993E7B9F}" destId="{4AC35772-0E1B-4D76-BF90-A12BF9491CFE}" srcOrd="1" destOrd="0" parTransId="{A0257F97-BC94-4C9E-9EF0-46D1BF925B19}" sibTransId="{678A3C3E-595B-4F93-AEAB-26EB30A2A6DC}"/>
    <dgm:cxn modelId="{0A8971C9-D395-43E2-B010-81140399883D}" srcId="{F2DB8D8F-7884-45F1-A657-15530BA66A95}" destId="{1E905D81-AE40-4B7F-BBEA-F348429FA3B3}" srcOrd="0" destOrd="0" parTransId="{80321200-8D91-4E96-9A2F-EFE56C73C049}" sibTransId="{F91DF869-BF52-4064-A7FA-94821B611182}"/>
    <dgm:cxn modelId="{506C40CB-ABD6-4008-87E3-E5F5C95DF9B5}" srcId="{2F4E93F6-1DD1-47AF-999E-6C1512BDEDE2}" destId="{54921A77-A124-47A9-9DF1-3C177EAC45B9}" srcOrd="0" destOrd="0" parTransId="{ECFA2218-B700-48D4-A2EE-BDF267803CC7}" sibTransId="{B6E28677-4A57-4B10-BE75-DADCA28B9C27}"/>
    <dgm:cxn modelId="{C3C221CD-71E0-460E-93D6-63B0955BF438}" srcId="{19A8CF31-594F-4FD8-9521-80BE993E7B9F}" destId="{2F4E93F6-1DD1-47AF-999E-6C1512BDEDE2}" srcOrd="3" destOrd="0" parTransId="{1051955A-1CAE-46FA-8C62-2855D3246453}" sibTransId="{22A786CA-5992-4D10-AB36-C0E3D7D5D2E9}"/>
    <dgm:cxn modelId="{FEEB26D8-B4CE-488B-A79F-14857764DD01}" type="presOf" srcId="{1E905D81-AE40-4B7F-BBEA-F348429FA3B3}" destId="{EF88B82E-77FF-423C-9572-DCADBA2F6F90}" srcOrd="0" destOrd="1" presId="urn:microsoft.com/office/officeart/2005/8/layout/default"/>
    <dgm:cxn modelId="{05CAAD26-DD83-4A95-9358-93EC4A4F0384}" type="presParOf" srcId="{15FFE492-9588-40C1-BFA8-6D1328CDC8B7}" destId="{934DB8C8-5231-46B4-B74F-453E23CDA9BC}" srcOrd="0" destOrd="0" presId="urn:microsoft.com/office/officeart/2005/8/layout/default"/>
    <dgm:cxn modelId="{D4D0CC86-54ED-414F-87C5-8526BF91C8D0}" type="presParOf" srcId="{15FFE492-9588-40C1-BFA8-6D1328CDC8B7}" destId="{6DD58DA5-5534-4BEA-A948-5383783DA427}" srcOrd="1" destOrd="0" presId="urn:microsoft.com/office/officeart/2005/8/layout/default"/>
    <dgm:cxn modelId="{1DDE6D88-F2C9-443A-B261-71F751B2E9D1}" type="presParOf" srcId="{15FFE492-9588-40C1-BFA8-6D1328CDC8B7}" destId="{CEDE26F9-0392-4F76-99DF-1B352BA862D1}" srcOrd="2" destOrd="0" presId="urn:microsoft.com/office/officeart/2005/8/layout/default"/>
    <dgm:cxn modelId="{94E71FFE-03AD-4345-B9F6-F5BB2866D6DD}" type="presParOf" srcId="{15FFE492-9588-40C1-BFA8-6D1328CDC8B7}" destId="{73C341C7-737A-4816-951C-3135F8129C75}" srcOrd="3" destOrd="0" presId="urn:microsoft.com/office/officeart/2005/8/layout/default"/>
    <dgm:cxn modelId="{DDA81B33-37BB-4C92-B124-2E90F214C3A5}" type="presParOf" srcId="{15FFE492-9588-40C1-BFA8-6D1328CDC8B7}" destId="{D2DC220C-ECF9-461A-BF92-AFDE992C9941}" srcOrd="4" destOrd="0" presId="urn:microsoft.com/office/officeart/2005/8/layout/default"/>
    <dgm:cxn modelId="{49A358B2-BDB5-41BC-8016-EBC8AFE5EE78}" type="presParOf" srcId="{15FFE492-9588-40C1-BFA8-6D1328CDC8B7}" destId="{A39C7579-8065-42FC-A1F7-4500B2C3AE7C}" srcOrd="5" destOrd="0" presId="urn:microsoft.com/office/officeart/2005/8/layout/default"/>
    <dgm:cxn modelId="{B54B42EF-B5A5-4785-A70C-5A05C7C68025}" type="presParOf" srcId="{15FFE492-9588-40C1-BFA8-6D1328CDC8B7}" destId="{9AE4E40C-512F-4D8D-8DDB-9296294BD692}" srcOrd="6" destOrd="0" presId="urn:microsoft.com/office/officeart/2005/8/layout/default"/>
    <dgm:cxn modelId="{F2088899-8E2C-4024-98E1-1A53CECC25AC}" type="presParOf" srcId="{15FFE492-9588-40C1-BFA8-6D1328CDC8B7}" destId="{70CC88F2-6675-48BB-BE77-E0EF0FCEA1F3}" srcOrd="7" destOrd="0" presId="urn:microsoft.com/office/officeart/2005/8/layout/default"/>
    <dgm:cxn modelId="{3E478E99-E748-40E4-B8A5-E4943142F46B}" type="presParOf" srcId="{15FFE492-9588-40C1-BFA8-6D1328CDC8B7}" destId="{6E77B606-6D67-42C0-AF8F-C82354A93E36}" srcOrd="8" destOrd="0" presId="urn:microsoft.com/office/officeart/2005/8/layout/default"/>
    <dgm:cxn modelId="{6080F498-8411-4BD0-A3CA-A98908A27F4F}" type="presParOf" srcId="{15FFE492-9588-40C1-BFA8-6D1328CDC8B7}" destId="{6B1BB827-76A4-445B-9996-1FD3B8EB22A1}" srcOrd="9" destOrd="0" presId="urn:microsoft.com/office/officeart/2005/8/layout/default"/>
    <dgm:cxn modelId="{29CBDC69-4B4C-4143-82D8-B4E0F7BBFD9F}" type="presParOf" srcId="{15FFE492-9588-40C1-BFA8-6D1328CDC8B7}" destId="{EF88B82E-77FF-423C-9572-DCADBA2F6F9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7E2E69-4A2C-4707-B7F8-11B57FE662FE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3C595270-7D1C-44AA-AEC5-508D54397980}">
      <dgm:prSet phldrT="[Text]" custT="1"/>
      <dgm:spPr/>
      <dgm:t>
        <a:bodyPr/>
        <a:lstStyle/>
        <a:p>
          <a:r>
            <a:rPr lang="en-GB" sz="1600"/>
            <a:t>CDMO</a:t>
          </a:r>
        </a:p>
      </dgm:t>
    </dgm:pt>
    <dgm:pt modelId="{FB832F83-FC86-431D-BBDF-2C3D0E706351}" type="parTrans" cxnId="{2F054562-7272-4486-9A44-F69D05199DD9}">
      <dgm:prSet/>
      <dgm:spPr/>
      <dgm:t>
        <a:bodyPr/>
        <a:lstStyle/>
        <a:p>
          <a:endParaRPr lang="en-GB" sz="1600"/>
        </a:p>
      </dgm:t>
    </dgm:pt>
    <dgm:pt modelId="{7409D391-1A2D-4B02-9DBC-4A0AC13E53C6}" type="sibTrans" cxnId="{2F054562-7272-4486-9A44-F69D05199DD9}">
      <dgm:prSet/>
      <dgm:spPr/>
      <dgm:t>
        <a:bodyPr/>
        <a:lstStyle/>
        <a:p>
          <a:endParaRPr lang="en-GB" sz="1600"/>
        </a:p>
      </dgm:t>
    </dgm:pt>
    <dgm:pt modelId="{B3FE1564-3841-44A1-B4D6-8F482B876F09}">
      <dgm:prSet phldrT="[Text]" custT="1"/>
      <dgm:spPr/>
      <dgm:t>
        <a:bodyPr/>
        <a:lstStyle/>
        <a:p>
          <a:r>
            <a:rPr lang="en-GB" sz="1400"/>
            <a:t>IT infrastructure</a:t>
          </a:r>
        </a:p>
      </dgm:t>
    </dgm:pt>
    <dgm:pt modelId="{5534B8F6-A41C-4285-B3FA-5B8D7FF28DFD}" type="parTrans" cxnId="{85AED9CB-1EF5-495F-8ADF-EA8490C289E4}">
      <dgm:prSet/>
      <dgm:spPr/>
      <dgm:t>
        <a:bodyPr/>
        <a:lstStyle/>
        <a:p>
          <a:endParaRPr lang="en-GB" sz="1600"/>
        </a:p>
      </dgm:t>
    </dgm:pt>
    <dgm:pt modelId="{9B759DE8-4DCC-4D74-8C4C-7BD84F9CE2A5}" type="sibTrans" cxnId="{85AED9CB-1EF5-495F-8ADF-EA8490C289E4}">
      <dgm:prSet/>
      <dgm:spPr/>
      <dgm:t>
        <a:bodyPr/>
        <a:lstStyle/>
        <a:p>
          <a:endParaRPr lang="en-GB" sz="1600"/>
        </a:p>
      </dgm:t>
    </dgm:pt>
    <dgm:pt modelId="{EAD04667-1AE3-4889-A78B-ED87F1FF92C5}">
      <dgm:prSet phldrT="[Text]" custT="1"/>
      <dgm:spPr/>
      <dgm:t>
        <a:bodyPr/>
        <a:lstStyle/>
        <a:p>
          <a:r>
            <a:rPr lang="en-GB" sz="1600"/>
            <a:t>Website</a:t>
          </a:r>
        </a:p>
      </dgm:t>
    </dgm:pt>
    <dgm:pt modelId="{092481BC-16F2-46C1-90AF-6602FB1FCC00}" type="parTrans" cxnId="{DF482ADC-5848-439D-BEF9-1C8706DDA5F7}">
      <dgm:prSet/>
      <dgm:spPr/>
      <dgm:t>
        <a:bodyPr/>
        <a:lstStyle/>
        <a:p>
          <a:endParaRPr lang="en-GB" sz="1600"/>
        </a:p>
      </dgm:t>
    </dgm:pt>
    <dgm:pt modelId="{458D04C6-CDF5-47AD-9921-F09254F82055}" type="sibTrans" cxnId="{DF482ADC-5848-439D-BEF9-1C8706DDA5F7}">
      <dgm:prSet/>
      <dgm:spPr/>
      <dgm:t>
        <a:bodyPr/>
        <a:lstStyle/>
        <a:p>
          <a:endParaRPr lang="en-GB" sz="1600"/>
        </a:p>
      </dgm:t>
    </dgm:pt>
    <dgm:pt modelId="{207FF3D5-063F-4DD3-82DF-F62ACF689F33}">
      <dgm:prSet phldrT="[Text]" custT="1"/>
      <dgm:spPr/>
      <dgm:t>
        <a:bodyPr/>
        <a:lstStyle/>
        <a:p>
          <a:r>
            <a:rPr lang="en-GB" sz="1600"/>
            <a:t>Quality &amp; Licensing</a:t>
          </a:r>
        </a:p>
      </dgm:t>
    </dgm:pt>
    <dgm:pt modelId="{DFBF432A-B563-49CA-8FAA-35C4DD7A50E3}" type="parTrans" cxnId="{DD170505-2BF9-4B7C-9FC3-8319EA149EF0}">
      <dgm:prSet/>
      <dgm:spPr/>
      <dgm:t>
        <a:bodyPr/>
        <a:lstStyle/>
        <a:p>
          <a:endParaRPr lang="en-GB" sz="1600"/>
        </a:p>
      </dgm:t>
    </dgm:pt>
    <dgm:pt modelId="{91932987-8C94-4D11-B299-C19FDD4A62A9}" type="sibTrans" cxnId="{DD170505-2BF9-4B7C-9FC3-8319EA149EF0}">
      <dgm:prSet/>
      <dgm:spPr/>
      <dgm:t>
        <a:bodyPr/>
        <a:lstStyle/>
        <a:p>
          <a:endParaRPr lang="en-GB" sz="1600"/>
        </a:p>
      </dgm:t>
    </dgm:pt>
    <dgm:pt modelId="{220E7216-5EF8-48C3-8E0E-D4FD8A2EC0B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600"/>
            <a:t>HTA</a:t>
          </a:r>
        </a:p>
      </dgm:t>
    </dgm:pt>
    <dgm:pt modelId="{14B9EEF1-8E42-411C-AF88-CF6D50A9A50E}" type="parTrans" cxnId="{FB3C26E9-88D4-4B35-BADB-1706E4A23318}">
      <dgm:prSet/>
      <dgm:spPr/>
      <dgm:t>
        <a:bodyPr/>
        <a:lstStyle/>
        <a:p>
          <a:endParaRPr lang="en-GB" sz="1600"/>
        </a:p>
      </dgm:t>
    </dgm:pt>
    <dgm:pt modelId="{2326DD50-5D19-46C3-B122-3131AD6D47D1}" type="sibTrans" cxnId="{FB3C26E9-88D4-4B35-BADB-1706E4A23318}">
      <dgm:prSet/>
      <dgm:spPr/>
      <dgm:t>
        <a:bodyPr/>
        <a:lstStyle/>
        <a:p>
          <a:endParaRPr lang="en-GB" sz="1600"/>
        </a:p>
      </dgm:t>
    </dgm:pt>
    <dgm:pt modelId="{6624576A-B988-40B1-844E-130C07F9A266}">
      <dgm:prSet phldrT="[Text]" custT="1"/>
      <dgm:spPr/>
      <dgm:t>
        <a:bodyPr/>
        <a:lstStyle/>
        <a:p>
          <a:r>
            <a:rPr lang="en-GB" sz="1600"/>
            <a:t>HR &amp; Recruitment</a:t>
          </a:r>
        </a:p>
      </dgm:t>
    </dgm:pt>
    <dgm:pt modelId="{16C73596-5BAB-4E3E-9A87-B879E8B34B84}" type="parTrans" cxnId="{6CDC5B9D-0519-4351-8A33-EA31B97B3723}">
      <dgm:prSet/>
      <dgm:spPr/>
      <dgm:t>
        <a:bodyPr/>
        <a:lstStyle/>
        <a:p>
          <a:endParaRPr lang="en-GB" sz="1600"/>
        </a:p>
      </dgm:t>
    </dgm:pt>
    <dgm:pt modelId="{340C022A-CFC2-430B-9E03-B6D13ACFFC39}" type="sibTrans" cxnId="{6CDC5B9D-0519-4351-8A33-EA31B97B3723}">
      <dgm:prSet/>
      <dgm:spPr/>
      <dgm:t>
        <a:bodyPr/>
        <a:lstStyle/>
        <a:p>
          <a:endParaRPr lang="en-GB" sz="1600"/>
        </a:p>
      </dgm:t>
    </dgm:pt>
    <dgm:pt modelId="{4BB8C3A7-1DE3-44CE-BFC7-800662AAF62F}">
      <dgm:prSet phldrT="[Text]" custT="1"/>
      <dgm:spPr/>
      <dgm:t>
        <a:bodyPr/>
        <a:lstStyle/>
        <a:p>
          <a:r>
            <a:rPr lang="en-GB" sz="1600"/>
            <a:t>Building infrastructure</a:t>
          </a:r>
        </a:p>
      </dgm:t>
    </dgm:pt>
    <dgm:pt modelId="{623B97D1-4FF3-47D4-9393-7C39E92D962B}" type="parTrans" cxnId="{C051E4A5-F751-429F-B797-309B0238AD8F}">
      <dgm:prSet/>
      <dgm:spPr/>
      <dgm:t>
        <a:bodyPr/>
        <a:lstStyle/>
        <a:p>
          <a:endParaRPr lang="en-GB" sz="1600"/>
        </a:p>
      </dgm:t>
    </dgm:pt>
    <dgm:pt modelId="{8B12C3F1-470C-4947-9DC5-19366E0ED6A6}" type="sibTrans" cxnId="{C051E4A5-F751-429F-B797-309B0238AD8F}">
      <dgm:prSet/>
      <dgm:spPr/>
      <dgm:t>
        <a:bodyPr/>
        <a:lstStyle/>
        <a:p>
          <a:endParaRPr lang="en-GB" sz="1600"/>
        </a:p>
      </dgm:t>
    </dgm:pt>
    <dgm:pt modelId="{7ACBFA13-6564-4834-AB3D-D689F52936A4}">
      <dgm:prSet phldrT="[Text]" custT="1"/>
      <dgm:spPr/>
      <dgm:t>
        <a:bodyPr/>
        <a:lstStyle/>
        <a:p>
          <a:r>
            <a:rPr lang="en-GB" sz="1600"/>
            <a:t>Equipment and consumable procurement</a:t>
          </a:r>
        </a:p>
      </dgm:t>
    </dgm:pt>
    <dgm:pt modelId="{0DDBB2E2-73E6-45CA-8105-420889F4A189}" type="parTrans" cxnId="{A5C10A46-9C7F-445E-8AD9-8E3B54792943}">
      <dgm:prSet/>
      <dgm:spPr/>
      <dgm:t>
        <a:bodyPr/>
        <a:lstStyle/>
        <a:p>
          <a:endParaRPr lang="en-GB" sz="1600"/>
        </a:p>
      </dgm:t>
    </dgm:pt>
    <dgm:pt modelId="{ACC2FA1D-17F3-4094-8F45-02DD283AB83D}" type="sibTrans" cxnId="{A5C10A46-9C7F-445E-8AD9-8E3B54792943}">
      <dgm:prSet/>
      <dgm:spPr/>
      <dgm:t>
        <a:bodyPr/>
        <a:lstStyle/>
        <a:p>
          <a:endParaRPr lang="en-GB" sz="1600"/>
        </a:p>
      </dgm:t>
    </dgm:pt>
    <dgm:pt modelId="{39F79793-7840-4119-9B3D-4EAA12821D7F}">
      <dgm:prSet phldrT="[Text]" custT="1"/>
      <dgm:spPr/>
      <dgm:t>
        <a:bodyPr/>
        <a:lstStyle/>
        <a:p>
          <a:r>
            <a:rPr lang="en-GB" sz="1600"/>
            <a:t>Validating facility / equipment / processes</a:t>
          </a:r>
        </a:p>
      </dgm:t>
    </dgm:pt>
    <dgm:pt modelId="{F5BD7F0E-5132-4AB2-B192-E55ABD191512}" type="parTrans" cxnId="{784E5988-00DE-4514-9450-FCADB0320335}">
      <dgm:prSet/>
      <dgm:spPr/>
      <dgm:t>
        <a:bodyPr/>
        <a:lstStyle/>
        <a:p>
          <a:endParaRPr lang="en-GB" sz="1600"/>
        </a:p>
      </dgm:t>
    </dgm:pt>
    <dgm:pt modelId="{5A7E1EAB-8D30-44BE-9520-61DB19DEA99F}" type="sibTrans" cxnId="{784E5988-00DE-4514-9450-FCADB0320335}">
      <dgm:prSet/>
      <dgm:spPr/>
      <dgm:t>
        <a:bodyPr/>
        <a:lstStyle/>
        <a:p>
          <a:endParaRPr lang="en-GB" sz="1600"/>
        </a:p>
      </dgm:t>
    </dgm:pt>
    <dgm:pt modelId="{33E1B024-797E-4C9C-9B14-3B8082EB7CF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 err="1"/>
            <a:t>eBMR</a:t>
          </a:r>
          <a:endParaRPr lang="en-GB" sz="1400"/>
        </a:p>
      </dgm:t>
    </dgm:pt>
    <dgm:pt modelId="{B69DFA93-6794-400D-B5A4-7A6C5E1F0965}" type="parTrans" cxnId="{6FB44825-B937-41F4-A57F-FBD68B4BB61E}">
      <dgm:prSet/>
      <dgm:spPr/>
      <dgm:t>
        <a:bodyPr/>
        <a:lstStyle/>
        <a:p>
          <a:endParaRPr lang="en-GB"/>
        </a:p>
      </dgm:t>
    </dgm:pt>
    <dgm:pt modelId="{6C47CB3E-E167-4799-B17F-EB6CB652754B}" type="sibTrans" cxnId="{6FB44825-B937-41F4-A57F-FBD68B4BB61E}">
      <dgm:prSet/>
      <dgm:spPr/>
      <dgm:t>
        <a:bodyPr/>
        <a:lstStyle/>
        <a:p>
          <a:endParaRPr lang="en-GB"/>
        </a:p>
      </dgm:t>
    </dgm:pt>
    <dgm:pt modelId="{5C85104A-F069-4F25-AA53-394529B0987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 err="1"/>
            <a:t>eQMS</a:t>
          </a:r>
          <a:endParaRPr lang="en-GB" sz="1400"/>
        </a:p>
      </dgm:t>
    </dgm:pt>
    <dgm:pt modelId="{6A3DE64C-992E-438A-94A4-9A0352BD5CCF}" type="parTrans" cxnId="{994FF7F5-C880-42FB-9A8F-63D87F9B9B99}">
      <dgm:prSet/>
      <dgm:spPr/>
      <dgm:t>
        <a:bodyPr/>
        <a:lstStyle/>
        <a:p>
          <a:endParaRPr lang="en-GB"/>
        </a:p>
      </dgm:t>
    </dgm:pt>
    <dgm:pt modelId="{0AF41486-92D0-4531-B492-A5571DC70127}" type="sibTrans" cxnId="{994FF7F5-C880-42FB-9A8F-63D87F9B9B99}">
      <dgm:prSet/>
      <dgm:spPr/>
      <dgm:t>
        <a:bodyPr/>
        <a:lstStyle/>
        <a:p>
          <a:endParaRPr lang="en-GB"/>
        </a:p>
      </dgm:t>
    </dgm:pt>
    <dgm:pt modelId="{58566F49-1BED-4428-AA14-876C7A2EE378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/>
            <a:t>BMS</a:t>
          </a:r>
        </a:p>
      </dgm:t>
    </dgm:pt>
    <dgm:pt modelId="{2D3BE3E7-9BD0-4C9F-91D0-FE0332189E7A}" type="parTrans" cxnId="{4F3782C3-7793-4667-953D-855FE902D7E4}">
      <dgm:prSet/>
      <dgm:spPr/>
      <dgm:t>
        <a:bodyPr/>
        <a:lstStyle/>
        <a:p>
          <a:endParaRPr lang="en-GB"/>
        </a:p>
      </dgm:t>
    </dgm:pt>
    <dgm:pt modelId="{54868982-CCB5-4191-909C-508480D25C83}" type="sibTrans" cxnId="{4F3782C3-7793-4667-953D-855FE902D7E4}">
      <dgm:prSet/>
      <dgm:spPr/>
      <dgm:t>
        <a:bodyPr/>
        <a:lstStyle/>
        <a:p>
          <a:endParaRPr lang="en-GB"/>
        </a:p>
      </dgm:t>
    </dgm:pt>
    <dgm:pt modelId="{91670D9B-F3E3-4915-B94B-EB01CB19E4A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600"/>
            <a:t>LIMS</a:t>
          </a:r>
        </a:p>
      </dgm:t>
    </dgm:pt>
    <dgm:pt modelId="{E52DE652-5CD1-4E4D-A4CE-0DA4E04F6C0F}" type="parTrans" cxnId="{D6318436-26D9-4A22-AFE3-C9F66BE83EBE}">
      <dgm:prSet/>
      <dgm:spPr/>
      <dgm:t>
        <a:bodyPr/>
        <a:lstStyle/>
        <a:p>
          <a:endParaRPr lang="en-GB"/>
        </a:p>
      </dgm:t>
    </dgm:pt>
    <dgm:pt modelId="{D16E9523-C68A-4868-81D8-B8D3A8EAC788}" type="sibTrans" cxnId="{D6318436-26D9-4A22-AFE3-C9F66BE83EBE}">
      <dgm:prSet/>
      <dgm:spPr/>
      <dgm:t>
        <a:bodyPr/>
        <a:lstStyle/>
        <a:p>
          <a:endParaRPr lang="en-GB"/>
        </a:p>
      </dgm:t>
    </dgm:pt>
    <dgm:pt modelId="{D7BCD988-0ADC-4613-915A-816D37B1041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/>
            <a:t>Marketing</a:t>
          </a:r>
        </a:p>
      </dgm:t>
    </dgm:pt>
    <dgm:pt modelId="{268AE435-D822-4FC8-9361-782CE8F0DBD2}" type="parTrans" cxnId="{48F94257-4F13-46BF-B114-9C62643879A2}">
      <dgm:prSet/>
      <dgm:spPr/>
      <dgm:t>
        <a:bodyPr/>
        <a:lstStyle/>
        <a:p>
          <a:endParaRPr lang="en-GB"/>
        </a:p>
      </dgm:t>
    </dgm:pt>
    <dgm:pt modelId="{87AD532D-4FDB-4DBD-8482-384353D999BC}" type="sibTrans" cxnId="{48F94257-4F13-46BF-B114-9C62643879A2}">
      <dgm:prSet/>
      <dgm:spPr/>
      <dgm:t>
        <a:bodyPr/>
        <a:lstStyle/>
        <a:p>
          <a:endParaRPr lang="en-GB"/>
        </a:p>
      </dgm:t>
    </dgm:pt>
    <dgm:pt modelId="{FC5B78B6-7556-423D-B1E7-A2DC094C8B4D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600"/>
            <a:t>MHRA</a:t>
          </a:r>
        </a:p>
      </dgm:t>
    </dgm:pt>
    <dgm:pt modelId="{A098B405-2CDC-4587-8D4B-853CE8779272}" type="parTrans" cxnId="{7309D4DA-68C0-4345-83D1-165EB68A3F2B}">
      <dgm:prSet/>
      <dgm:spPr/>
      <dgm:t>
        <a:bodyPr/>
        <a:lstStyle/>
        <a:p>
          <a:endParaRPr lang="en-GB"/>
        </a:p>
      </dgm:t>
    </dgm:pt>
    <dgm:pt modelId="{74E17659-0E91-4599-875E-96C6CC849E86}" type="sibTrans" cxnId="{7309D4DA-68C0-4345-83D1-165EB68A3F2B}">
      <dgm:prSet/>
      <dgm:spPr/>
      <dgm:t>
        <a:bodyPr/>
        <a:lstStyle/>
        <a:p>
          <a:endParaRPr lang="en-GB"/>
        </a:p>
      </dgm:t>
    </dgm:pt>
    <dgm:pt modelId="{A18912D4-048E-43D1-A139-5D39FA9F9150}">
      <dgm:prSet phldrT="[Text]" custScaleX="270094" custScaleY="126710" custRadScaleRad="245880" custRadScaleInc="-9542"/>
      <dgm:spPr/>
      <dgm:t>
        <a:bodyPr/>
        <a:lstStyle/>
        <a:p>
          <a:endParaRPr lang="en-GB"/>
        </a:p>
      </dgm:t>
    </dgm:pt>
    <dgm:pt modelId="{5A9632ED-29C1-49D1-B977-DF18642ABD13}" type="parTrans" cxnId="{A11BC814-7374-4199-852D-099523618997}">
      <dgm:prSet/>
      <dgm:spPr/>
      <dgm:t>
        <a:bodyPr/>
        <a:lstStyle/>
        <a:p>
          <a:endParaRPr lang="en-GB"/>
        </a:p>
      </dgm:t>
    </dgm:pt>
    <dgm:pt modelId="{30DB5031-EFA8-4038-8110-430988018357}" type="sibTrans" cxnId="{A11BC814-7374-4199-852D-099523618997}">
      <dgm:prSet/>
      <dgm:spPr/>
      <dgm:t>
        <a:bodyPr/>
        <a:lstStyle/>
        <a:p>
          <a:endParaRPr lang="en-GB"/>
        </a:p>
      </dgm:t>
    </dgm:pt>
    <dgm:pt modelId="{2E85524D-BCD0-4BF0-AC42-9D0B274488BB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/>
            <a:t>Cryostore management</a:t>
          </a:r>
        </a:p>
      </dgm:t>
    </dgm:pt>
    <dgm:pt modelId="{50F7D66C-FF47-4EC0-B7CC-45BAA4D8A085}" type="parTrans" cxnId="{7F5383AD-9B30-4FB5-BF15-B4E22CF445A3}">
      <dgm:prSet/>
      <dgm:spPr/>
      <dgm:t>
        <a:bodyPr/>
        <a:lstStyle/>
        <a:p>
          <a:endParaRPr lang="en-GB"/>
        </a:p>
      </dgm:t>
    </dgm:pt>
    <dgm:pt modelId="{6A595266-D05B-4AFD-AB28-9809D3D9335A}" type="sibTrans" cxnId="{7F5383AD-9B30-4FB5-BF15-B4E22CF445A3}">
      <dgm:prSet/>
      <dgm:spPr/>
      <dgm:t>
        <a:bodyPr/>
        <a:lstStyle/>
        <a:p>
          <a:endParaRPr lang="en-GB"/>
        </a:p>
      </dgm:t>
    </dgm:pt>
    <dgm:pt modelId="{8A6FD135-1C56-4A84-A6A7-AAA2DD520B0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/>
            <a:t>Warehouse management</a:t>
          </a:r>
        </a:p>
      </dgm:t>
    </dgm:pt>
    <dgm:pt modelId="{13117696-8969-430F-938E-5D9F16EFC310}" type="parTrans" cxnId="{5CA90508-5C3C-41B2-98A2-3AB2B83E9651}">
      <dgm:prSet/>
      <dgm:spPr/>
      <dgm:t>
        <a:bodyPr/>
        <a:lstStyle/>
        <a:p>
          <a:endParaRPr lang="en-GB"/>
        </a:p>
      </dgm:t>
    </dgm:pt>
    <dgm:pt modelId="{FF2DC953-7DD3-45B6-8808-CD438BA82A5B}" type="sibTrans" cxnId="{5CA90508-5C3C-41B2-98A2-3AB2B83E9651}">
      <dgm:prSet/>
      <dgm:spPr/>
      <dgm:t>
        <a:bodyPr/>
        <a:lstStyle/>
        <a:p>
          <a:endParaRPr lang="en-GB"/>
        </a:p>
      </dgm:t>
    </dgm:pt>
    <dgm:pt modelId="{95932C7D-C51F-4A35-9270-ACAD0A8666B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/>
            <a:t>IQ/OQ/PQ</a:t>
          </a:r>
        </a:p>
      </dgm:t>
    </dgm:pt>
    <dgm:pt modelId="{0523C21F-4800-4689-9BA4-4F80BECCF933}" type="parTrans" cxnId="{D8EE71A8-33D4-497C-8D8F-79A55390B8A7}">
      <dgm:prSet/>
      <dgm:spPr/>
      <dgm:t>
        <a:bodyPr/>
        <a:lstStyle/>
        <a:p>
          <a:endParaRPr lang="en-GB"/>
        </a:p>
      </dgm:t>
    </dgm:pt>
    <dgm:pt modelId="{61D7CABA-C90F-40FB-89F3-9532C1A6366F}" type="sibTrans" cxnId="{D8EE71A8-33D4-497C-8D8F-79A55390B8A7}">
      <dgm:prSet/>
      <dgm:spPr/>
      <dgm:t>
        <a:bodyPr/>
        <a:lstStyle/>
        <a:p>
          <a:endParaRPr lang="en-GB"/>
        </a:p>
      </dgm:t>
    </dgm:pt>
    <dgm:pt modelId="{37C5EC3C-4EF4-4519-82D3-4D85F27DEAD0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/>
            <a:t>FAT/SAT</a:t>
          </a:r>
        </a:p>
      </dgm:t>
    </dgm:pt>
    <dgm:pt modelId="{80AF625A-A57E-4B18-9FA3-D6C1F8AE2DF7}" type="parTrans" cxnId="{D28826D3-6698-4673-8622-D35B34E8332A}">
      <dgm:prSet/>
      <dgm:spPr/>
      <dgm:t>
        <a:bodyPr/>
        <a:lstStyle/>
        <a:p>
          <a:endParaRPr lang="en-GB"/>
        </a:p>
      </dgm:t>
    </dgm:pt>
    <dgm:pt modelId="{AF3E815B-54E7-4003-9937-47B0F7A51FBE}" type="sibTrans" cxnId="{D28826D3-6698-4673-8622-D35B34E8332A}">
      <dgm:prSet/>
      <dgm:spPr/>
      <dgm:t>
        <a:bodyPr/>
        <a:lstStyle/>
        <a:p>
          <a:endParaRPr lang="en-GB"/>
        </a:p>
      </dgm:t>
    </dgm:pt>
    <dgm:pt modelId="{70A16578-91B3-4C83-956C-194226908CD1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400"/>
            <a:t>VMP</a:t>
          </a:r>
        </a:p>
      </dgm:t>
    </dgm:pt>
    <dgm:pt modelId="{1B91D530-3A84-4114-815C-9102A943DB4B}" type="parTrans" cxnId="{2A4367DE-D72E-4AD4-8B25-D60ED2EA858B}">
      <dgm:prSet/>
      <dgm:spPr/>
      <dgm:t>
        <a:bodyPr/>
        <a:lstStyle/>
        <a:p>
          <a:endParaRPr lang="en-GB"/>
        </a:p>
      </dgm:t>
    </dgm:pt>
    <dgm:pt modelId="{E3D584BA-4312-41E2-8593-431E0F33EADF}" type="sibTrans" cxnId="{2A4367DE-D72E-4AD4-8B25-D60ED2EA858B}">
      <dgm:prSet/>
      <dgm:spPr/>
      <dgm:t>
        <a:bodyPr/>
        <a:lstStyle/>
        <a:p>
          <a:endParaRPr lang="en-GB"/>
        </a:p>
      </dgm:t>
    </dgm:pt>
    <dgm:pt modelId="{9D2AA65A-0C0E-431C-8369-8698F6EC8253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1600"/>
            <a:t>QMS</a:t>
          </a:r>
        </a:p>
      </dgm:t>
    </dgm:pt>
    <dgm:pt modelId="{210F56DE-268D-4409-9A83-18D47AF772DA}" type="parTrans" cxnId="{1406E300-3763-44CE-AA3F-0990134470D0}">
      <dgm:prSet/>
      <dgm:spPr/>
      <dgm:t>
        <a:bodyPr/>
        <a:lstStyle/>
        <a:p>
          <a:endParaRPr lang="en-GB"/>
        </a:p>
      </dgm:t>
    </dgm:pt>
    <dgm:pt modelId="{8D5EAD3E-9025-4FF6-AC1E-C98F60961D7C}" type="sibTrans" cxnId="{1406E300-3763-44CE-AA3F-0990134470D0}">
      <dgm:prSet/>
      <dgm:spPr/>
      <dgm:t>
        <a:bodyPr/>
        <a:lstStyle/>
        <a:p>
          <a:endParaRPr lang="en-GB"/>
        </a:p>
      </dgm:t>
    </dgm:pt>
    <dgm:pt modelId="{747914D2-2053-427D-94EE-65B2B46E50F2}" type="pres">
      <dgm:prSet presAssocID="{0B7E2E69-4A2C-4707-B7F8-11B57FE662F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FCB8558D-BF96-4B93-AAA4-F01213C029C9}" type="pres">
      <dgm:prSet presAssocID="{3C595270-7D1C-44AA-AEC5-508D54397980}" presName="textCenter" presStyleLbl="node1" presStyleIdx="0" presStyleCnt="21" custScaleX="135228"/>
      <dgm:spPr/>
    </dgm:pt>
    <dgm:pt modelId="{2C05085A-080C-4578-BDC6-E43292A28708}" type="pres">
      <dgm:prSet presAssocID="{3C595270-7D1C-44AA-AEC5-508D54397980}" presName="cycle_1" presStyleCnt="0"/>
      <dgm:spPr/>
    </dgm:pt>
    <dgm:pt modelId="{E17F12FE-7030-4BB9-A042-D55D3C11DFDC}" type="pres">
      <dgm:prSet presAssocID="{B3FE1564-3841-44A1-B4D6-8F482B876F09}" presName="childCenter1" presStyleLbl="node1" presStyleIdx="1" presStyleCnt="21" custScaleX="2000000" custScaleY="868942" custLinFactNeighborX="-13341" custLinFactNeighborY="23923"/>
      <dgm:spPr/>
    </dgm:pt>
    <dgm:pt modelId="{2FEDC070-DCFA-4857-9343-1AA9F5DFAA9D}" type="pres">
      <dgm:prSet presAssocID="{B69DFA93-6794-400D-B5A4-7A6C5E1F0965}" presName="Name141" presStyleLbl="parChTrans1D3" presStyleIdx="0" presStyleCnt="13"/>
      <dgm:spPr/>
    </dgm:pt>
    <dgm:pt modelId="{D3DBE19F-A493-42AF-9AF2-E0DF98684FFC}" type="pres">
      <dgm:prSet presAssocID="{33E1B024-797E-4C9C-9B14-3B8082EB7CFD}" presName="text1" presStyleLbl="node1" presStyleIdx="2" presStyleCnt="21" custScaleX="1073868" custScaleY="521995" custRadScaleRad="164125" custRadScaleInc="239908">
        <dgm:presLayoutVars>
          <dgm:bulletEnabled val="1"/>
        </dgm:presLayoutVars>
      </dgm:prSet>
      <dgm:spPr/>
    </dgm:pt>
    <dgm:pt modelId="{CB66E0AD-3AE8-4A2E-AA20-8B5D098ADA68}" type="pres">
      <dgm:prSet presAssocID="{6A3DE64C-992E-438A-94A4-9A0352BD5CCF}" presName="Name141" presStyleLbl="parChTrans1D3" presStyleIdx="1" presStyleCnt="13"/>
      <dgm:spPr/>
    </dgm:pt>
    <dgm:pt modelId="{E6F7FA03-7699-4CA5-9A47-8572BD1DDB8E}" type="pres">
      <dgm:prSet presAssocID="{5C85104A-F069-4F25-AA53-394529B09873}" presName="text1" presStyleLbl="node1" presStyleIdx="3" presStyleCnt="21" custScaleX="1173837" custScaleY="541471" custRadScaleRad="283558" custRadScaleInc="86343">
        <dgm:presLayoutVars>
          <dgm:bulletEnabled val="1"/>
        </dgm:presLayoutVars>
      </dgm:prSet>
      <dgm:spPr/>
    </dgm:pt>
    <dgm:pt modelId="{5BA794D2-5026-4AF4-B477-FE18B834CCAE}" type="pres">
      <dgm:prSet presAssocID="{2D3BE3E7-9BD0-4C9F-91D0-FE0332189E7A}" presName="Name141" presStyleLbl="parChTrans1D3" presStyleIdx="2" presStyleCnt="13"/>
      <dgm:spPr/>
    </dgm:pt>
    <dgm:pt modelId="{6B5CCB62-3BA9-4059-A919-F83160F1ED57}" type="pres">
      <dgm:prSet presAssocID="{58566F49-1BED-4428-AA14-876C7A2EE378}" presName="text1" presStyleLbl="node1" presStyleIdx="4" presStyleCnt="21" custScaleX="1131914" custScaleY="542619" custRadScaleRad="246280" custRadScaleInc="-46780">
        <dgm:presLayoutVars>
          <dgm:bulletEnabled val="1"/>
        </dgm:presLayoutVars>
      </dgm:prSet>
      <dgm:spPr/>
    </dgm:pt>
    <dgm:pt modelId="{4F8E0FB1-59F0-46FE-9C69-5CB2549BC6C5}" type="pres">
      <dgm:prSet presAssocID="{E52DE652-5CD1-4E4D-A4CE-0DA4E04F6C0F}" presName="Name141" presStyleLbl="parChTrans1D3" presStyleIdx="3" presStyleCnt="13"/>
      <dgm:spPr/>
    </dgm:pt>
    <dgm:pt modelId="{2A7371D0-75BC-43D5-B5B6-4B4CB919110F}" type="pres">
      <dgm:prSet presAssocID="{91670D9B-F3E3-4915-B94B-EB01CB19E4AD}" presName="text1" presStyleLbl="node1" presStyleIdx="5" presStyleCnt="21" custScaleX="1165155" custScaleY="595703" custRadScaleRad="67630" custRadScaleInc="-556659">
        <dgm:presLayoutVars>
          <dgm:bulletEnabled val="1"/>
        </dgm:presLayoutVars>
      </dgm:prSet>
      <dgm:spPr/>
    </dgm:pt>
    <dgm:pt modelId="{846ADCAC-25BD-4F74-8EFE-D0353648466B}" type="pres">
      <dgm:prSet presAssocID="{50F7D66C-FF47-4EC0-B7CC-45BAA4D8A085}" presName="Name141" presStyleLbl="parChTrans1D3" presStyleIdx="4" presStyleCnt="13"/>
      <dgm:spPr/>
    </dgm:pt>
    <dgm:pt modelId="{2CD1DF22-7DC2-4C22-BFDE-AD9DE26DB1B6}" type="pres">
      <dgm:prSet presAssocID="{2E85524D-BCD0-4BF0-AC42-9D0B274488BB}" presName="text1" presStyleLbl="node1" presStyleIdx="6" presStyleCnt="21" custScaleX="2000000" custScaleY="853997" custRadScaleRad="332147" custRadScaleInc="97995">
        <dgm:presLayoutVars>
          <dgm:bulletEnabled val="1"/>
        </dgm:presLayoutVars>
      </dgm:prSet>
      <dgm:spPr/>
    </dgm:pt>
    <dgm:pt modelId="{89321F64-EDBB-4941-B1B6-9D83477D5CD6}" type="pres">
      <dgm:prSet presAssocID="{13117696-8969-430F-938E-5D9F16EFC310}" presName="Name141" presStyleLbl="parChTrans1D3" presStyleIdx="5" presStyleCnt="13"/>
      <dgm:spPr/>
    </dgm:pt>
    <dgm:pt modelId="{88470B83-8656-451E-AAC0-6D728B4FBD06}" type="pres">
      <dgm:prSet presAssocID="{8A6FD135-1C56-4A84-A6A7-AAA2DD520B03}" presName="text1" presStyleLbl="node1" presStyleIdx="7" presStyleCnt="21" custAng="10800000" custFlipVert="1" custScaleX="2000000" custScaleY="660697" custRadScaleRad="204723" custRadScaleInc="-4023">
        <dgm:presLayoutVars>
          <dgm:bulletEnabled val="1"/>
        </dgm:presLayoutVars>
      </dgm:prSet>
      <dgm:spPr/>
    </dgm:pt>
    <dgm:pt modelId="{3BBF74DF-2766-46A9-B32E-90D3D1098BFA}" type="pres">
      <dgm:prSet presAssocID="{5534B8F6-A41C-4285-B3FA-5B8D7FF28DFD}" presName="Name144" presStyleLbl="parChTrans1D2" presStyleIdx="0" presStyleCnt="7"/>
      <dgm:spPr/>
    </dgm:pt>
    <dgm:pt modelId="{31773A7D-FD17-4D6F-B0AD-0850DE3BBF2B}" type="pres">
      <dgm:prSet presAssocID="{3C595270-7D1C-44AA-AEC5-508D54397980}" presName="cycle_2" presStyleCnt="0"/>
      <dgm:spPr/>
    </dgm:pt>
    <dgm:pt modelId="{B8AC6C36-8422-4BA2-A897-15C593B93409}" type="pres">
      <dgm:prSet presAssocID="{EAD04667-1AE3-4889-A78B-ED87F1FF92C5}" presName="childCenter2" presStyleLbl="node1" presStyleIdx="8" presStyleCnt="21" custScaleX="226119" custScaleY="122213" custLinFactNeighborX="16592" custLinFactNeighborY="14769"/>
      <dgm:spPr/>
    </dgm:pt>
    <dgm:pt modelId="{06A09ECE-E671-4ED0-8ACF-1CAC2CA26E16}" type="pres">
      <dgm:prSet presAssocID="{268AE435-D822-4FC8-9361-782CE8F0DBD2}" presName="Name218" presStyleLbl="parChTrans1D3" presStyleIdx="6" presStyleCnt="13"/>
      <dgm:spPr/>
    </dgm:pt>
    <dgm:pt modelId="{5AB122A4-76D1-49EF-80E6-8D320AF22C78}" type="pres">
      <dgm:prSet presAssocID="{D7BCD988-0ADC-4613-915A-816D37B1041D}" presName="text2" presStyleLbl="node1" presStyleIdx="9" presStyleCnt="21" custScaleX="178973" custScaleY="79359" custRadScaleRad="189044" custRadScaleInc="25970">
        <dgm:presLayoutVars>
          <dgm:bulletEnabled val="1"/>
        </dgm:presLayoutVars>
      </dgm:prSet>
      <dgm:spPr/>
    </dgm:pt>
    <dgm:pt modelId="{B4821C11-C09E-4D0D-A182-445E7D39D241}" type="pres">
      <dgm:prSet presAssocID="{092481BC-16F2-46C1-90AF-6602FB1FCC00}" presName="Name221" presStyleLbl="parChTrans1D2" presStyleIdx="1" presStyleCnt="7"/>
      <dgm:spPr/>
    </dgm:pt>
    <dgm:pt modelId="{59EDCA1F-04DC-4F17-B056-63DF32C8FA15}" type="pres">
      <dgm:prSet presAssocID="{3C595270-7D1C-44AA-AEC5-508D54397980}" presName="cycle_3" presStyleCnt="0"/>
      <dgm:spPr/>
    </dgm:pt>
    <dgm:pt modelId="{B3C04A2D-BC3F-4F56-99BD-4E0632DE85AB}" type="pres">
      <dgm:prSet presAssocID="{207FF3D5-063F-4DD3-82DF-F62ACF689F33}" presName="childCenter3" presStyleLbl="node1" presStyleIdx="10" presStyleCnt="21" custScaleX="270866" custScaleY="193766"/>
      <dgm:spPr/>
    </dgm:pt>
    <dgm:pt modelId="{4A1B70F4-3291-44B2-B7DD-C1FAA868A273}" type="pres">
      <dgm:prSet presAssocID="{14B9EEF1-8E42-411C-AF88-CF6D50A9A50E}" presName="Name285" presStyleLbl="parChTrans1D3" presStyleIdx="7" presStyleCnt="13"/>
      <dgm:spPr/>
    </dgm:pt>
    <dgm:pt modelId="{59791B7E-ACC2-42E5-BEE2-9D3AB5282552}" type="pres">
      <dgm:prSet presAssocID="{220E7216-5EF8-48C3-8E0E-D4FD8A2EC0B3}" presName="text3" presStyleLbl="node1" presStyleIdx="11" presStyleCnt="21" custScaleX="251225" custScaleY="93871" custRadScaleRad="229149" custRadScaleInc="122156">
        <dgm:presLayoutVars>
          <dgm:bulletEnabled val="1"/>
        </dgm:presLayoutVars>
      </dgm:prSet>
      <dgm:spPr/>
    </dgm:pt>
    <dgm:pt modelId="{91AA3BC3-C9ED-4FB4-A386-D04F59CB59D1}" type="pres">
      <dgm:prSet presAssocID="{A098B405-2CDC-4587-8D4B-853CE8779272}" presName="Name285" presStyleLbl="parChTrans1D3" presStyleIdx="8" presStyleCnt="13"/>
      <dgm:spPr/>
    </dgm:pt>
    <dgm:pt modelId="{998AF69C-6AAF-4A61-B87E-95B87B9EF7B8}" type="pres">
      <dgm:prSet presAssocID="{FC5B78B6-7556-423D-B1E7-A2DC094C8B4D}" presName="text3" presStyleLbl="node1" presStyleIdx="12" presStyleCnt="21" custScaleX="238713" custScaleY="94586" custRadScaleRad="224205" custRadScaleInc="-38849">
        <dgm:presLayoutVars>
          <dgm:bulletEnabled val="1"/>
        </dgm:presLayoutVars>
      </dgm:prSet>
      <dgm:spPr/>
    </dgm:pt>
    <dgm:pt modelId="{2CCB16C6-4B8C-49D0-83C6-2791FA2F35D6}" type="pres">
      <dgm:prSet presAssocID="{210F56DE-268D-4409-9A83-18D47AF772DA}" presName="Name285" presStyleLbl="parChTrans1D3" presStyleIdx="9" presStyleCnt="13"/>
      <dgm:spPr/>
    </dgm:pt>
    <dgm:pt modelId="{C7FE9485-0FBB-4087-B131-6E999D6A9DE4}" type="pres">
      <dgm:prSet presAssocID="{9D2AA65A-0C0E-431C-8369-8698F6EC8253}" presName="text3" presStyleLbl="node1" presStyleIdx="13" presStyleCnt="21" custScaleX="239942" custRadScaleRad="257330" custRadScaleInc="-203130">
        <dgm:presLayoutVars>
          <dgm:bulletEnabled val="1"/>
        </dgm:presLayoutVars>
      </dgm:prSet>
      <dgm:spPr/>
    </dgm:pt>
    <dgm:pt modelId="{EE9CAC7E-7F4B-429A-A31D-2795E10F3D15}" type="pres">
      <dgm:prSet presAssocID="{DFBF432A-B563-49CA-8FAA-35C4DD7A50E3}" presName="Name288" presStyleLbl="parChTrans1D2" presStyleIdx="2" presStyleCnt="7"/>
      <dgm:spPr/>
    </dgm:pt>
    <dgm:pt modelId="{D58DD968-EBFC-4646-970D-667E81D84C2B}" type="pres">
      <dgm:prSet presAssocID="{3C595270-7D1C-44AA-AEC5-508D54397980}" presName="cycle_4" presStyleCnt="0"/>
      <dgm:spPr/>
    </dgm:pt>
    <dgm:pt modelId="{4EEE745D-BCE6-4B00-8C4F-0C64CDDA14FA}" type="pres">
      <dgm:prSet presAssocID="{6624576A-B988-40B1-844E-130C07F9A266}" presName="childCenter4" presStyleLbl="node1" presStyleIdx="14" presStyleCnt="21" custScaleX="255516" custScaleY="152928" custLinFactNeighborX="-2356" custLinFactNeighborY="-5619"/>
      <dgm:spPr/>
    </dgm:pt>
    <dgm:pt modelId="{C1A4E958-179E-4EC8-9B38-B1C1B505421F}" type="pres">
      <dgm:prSet presAssocID="{16C73596-5BAB-4E3E-9A87-B879E8B34B84}" presName="Name345" presStyleLbl="parChTrans1D2" presStyleIdx="3" presStyleCnt="7"/>
      <dgm:spPr/>
    </dgm:pt>
    <dgm:pt modelId="{753FA1F4-FFE9-4FAA-857D-B20A5B9BD073}" type="pres">
      <dgm:prSet presAssocID="{3C595270-7D1C-44AA-AEC5-508D54397980}" presName="cycle_5" presStyleCnt="0"/>
      <dgm:spPr/>
    </dgm:pt>
    <dgm:pt modelId="{73EB9C27-8702-4673-938B-FFEF2764E709}" type="pres">
      <dgm:prSet presAssocID="{4BB8C3A7-1DE3-44CE-BFC7-800662AAF62F}" presName="childCenter5" presStyleLbl="node1" presStyleIdx="15" presStyleCnt="21" custScaleX="265659" custScaleY="156539" custLinFactNeighborX="-3625" custLinFactNeighborY="-6524"/>
      <dgm:spPr/>
    </dgm:pt>
    <dgm:pt modelId="{992B22E9-35A4-4EF8-8E08-DEAB7A4323D7}" type="pres">
      <dgm:prSet presAssocID="{623B97D1-4FF3-47D4-9393-7C39E92D962B}" presName="Name392" presStyleLbl="parChTrans1D2" presStyleIdx="4" presStyleCnt="7"/>
      <dgm:spPr/>
    </dgm:pt>
    <dgm:pt modelId="{AAD3F07E-BFBA-49ED-936B-4596A817F941}" type="pres">
      <dgm:prSet presAssocID="{3C595270-7D1C-44AA-AEC5-508D54397980}" presName="cycle_6" presStyleCnt="0"/>
      <dgm:spPr/>
    </dgm:pt>
    <dgm:pt modelId="{4B6640DD-9A95-4F16-827C-5CAE85CEAD00}" type="pres">
      <dgm:prSet presAssocID="{7ACBFA13-6564-4834-AB3D-D689F52936A4}" presName="childCenter6" presStyleLbl="node1" presStyleIdx="16" presStyleCnt="21" custScaleX="367800" custScaleY="166805" custLinFactNeighborX="-3625" custLinFactNeighborY="-3806"/>
      <dgm:spPr/>
    </dgm:pt>
    <dgm:pt modelId="{389F54C3-FD87-476D-B482-0BB711BF5944}" type="pres">
      <dgm:prSet presAssocID="{0DDBB2E2-73E6-45CA-8105-420889F4A189}" presName="Name429" presStyleLbl="parChTrans1D2" presStyleIdx="5" presStyleCnt="7"/>
      <dgm:spPr/>
    </dgm:pt>
    <dgm:pt modelId="{A84827B3-DA55-4E9F-A96C-C4B999CA7F65}" type="pres">
      <dgm:prSet presAssocID="{3C595270-7D1C-44AA-AEC5-508D54397980}" presName="cycle_7" presStyleCnt="0"/>
      <dgm:spPr/>
    </dgm:pt>
    <dgm:pt modelId="{AF489AEC-A04F-4F17-A38F-2541714726A0}" type="pres">
      <dgm:prSet presAssocID="{39F79793-7840-4119-9B3D-4EAA12821D7F}" presName="childCenter7" presStyleLbl="node1" presStyleIdx="17" presStyleCnt="21" custScaleX="330705" custScaleY="256975" custLinFactNeighborX="-6557" custLinFactNeighborY="18361"/>
      <dgm:spPr/>
    </dgm:pt>
    <dgm:pt modelId="{FDF7D930-B8D0-4D16-B0AD-C196C9044CA7}" type="pres">
      <dgm:prSet presAssocID="{0523C21F-4800-4689-9BA4-4F80BECCF933}" presName="Name453" presStyleLbl="parChTrans1D3" presStyleIdx="10" presStyleCnt="13"/>
      <dgm:spPr/>
    </dgm:pt>
    <dgm:pt modelId="{66F7E026-4F5C-42FA-AC2B-86B6887FEAF2}" type="pres">
      <dgm:prSet presAssocID="{95932C7D-C51F-4A35-9270-ACAD0A8666BC}" presName="text7" presStyleLbl="node1" presStyleIdx="18" presStyleCnt="21" custScaleX="254519" custScaleY="83750" custRadScaleRad="454885" custRadScaleInc="-165508">
        <dgm:presLayoutVars>
          <dgm:bulletEnabled val="1"/>
        </dgm:presLayoutVars>
      </dgm:prSet>
      <dgm:spPr/>
    </dgm:pt>
    <dgm:pt modelId="{33D8AFAC-ED85-4B03-81E8-CE3008D69175}" type="pres">
      <dgm:prSet presAssocID="{80AF625A-A57E-4B18-9FA3-D6C1F8AE2DF7}" presName="Name453" presStyleLbl="parChTrans1D3" presStyleIdx="11" presStyleCnt="13"/>
      <dgm:spPr/>
    </dgm:pt>
    <dgm:pt modelId="{81AD3E56-542F-49A9-B693-BD59733A2DE3}" type="pres">
      <dgm:prSet presAssocID="{37C5EC3C-4EF4-4519-82D3-4D85F27DEAD0}" presName="text7" presStyleLbl="node1" presStyleIdx="19" presStyleCnt="21" custScaleX="197694" custScaleY="73496" custRadScaleRad="408819" custRadScaleInc="-388767">
        <dgm:presLayoutVars>
          <dgm:bulletEnabled val="1"/>
        </dgm:presLayoutVars>
      </dgm:prSet>
      <dgm:spPr/>
    </dgm:pt>
    <dgm:pt modelId="{F1D8D3AE-EDE3-48BF-A38D-52895CBDDD41}" type="pres">
      <dgm:prSet presAssocID="{1B91D530-3A84-4114-815C-9102A943DB4B}" presName="Name453" presStyleLbl="parChTrans1D3" presStyleIdx="12" presStyleCnt="13"/>
      <dgm:spPr/>
    </dgm:pt>
    <dgm:pt modelId="{4005157B-2B4C-4111-962F-55BF2FC89B60}" type="pres">
      <dgm:prSet presAssocID="{70A16578-91B3-4C83-956C-194226908CD1}" presName="text7" presStyleLbl="node1" presStyleIdx="20" presStyleCnt="21" custScaleX="171477" custScaleY="75524" custRadScaleRad="407971" custRadScaleInc="59584">
        <dgm:presLayoutVars>
          <dgm:bulletEnabled val="1"/>
        </dgm:presLayoutVars>
      </dgm:prSet>
      <dgm:spPr/>
    </dgm:pt>
    <dgm:pt modelId="{513EF708-306C-4303-8295-7833E347CE76}" type="pres">
      <dgm:prSet presAssocID="{F5BD7F0E-5132-4AB2-B192-E55ABD191512}" presName="Name456" presStyleLbl="parChTrans1D2" presStyleIdx="6" presStyleCnt="7"/>
      <dgm:spPr/>
    </dgm:pt>
  </dgm:ptLst>
  <dgm:cxnLst>
    <dgm:cxn modelId="{3DE72100-3814-4B91-A29D-C5C2AC40C3D8}" type="presOf" srcId="{EAD04667-1AE3-4889-A78B-ED87F1FF92C5}" destId="{B8AC6C36-8422-4BA2-A897-15C593B93409}" srcOrd="0" destOrd="0" presId="urn:microsoft.com/office/officeart/2008/layout/RadialCluster"/>
    <dgm:cxn modelId="{1406E300-3763-44CE-AA3F-0990134470D0}" srcId="{207FF3D5-063F-4DD3-82DF-F62ACF689F33}" destId="{9D2AA65A-0C0E-431C-8369-8698F6EC8253}" srcOrd="2" destOrd="0" parTransId="{210F56DE-268D-4409-9A83-18D47AF772DA}" sibTransId="{8D5EAD3E-9025-4FF6-AC1E-C98F60961D7C}"/>
    <dgm:cxn modelId="{0A618A04-5D24-48CC-A687-57919789137C}" type="presOf" srcId="{0DDBB2E2-73E6-45CA-8105-420889F4A189}" destId="{389F54C3-FD87-476D-B482-0BB711BF5944}" srcOrd="0" destOrd="0" presId="urn:microsoft.com/office/officeart/2008/layout/RadialCluster"/>
    <dgm:cxn modelId="{DD170505-2BF9-4B7C-9FC3-8319EA149EF0}" srcId="{3C595270-7D1C-44AA-AEC5-508D54397980}" destId="{207FF3D5-063F-4DD3-82DF-F62ACF689F33}" srcOrd="2" destOrd="0" parTransId="{DFBF432A-B563-49CA-8FAA-35C4DD7A50E3}" sibTransId="{91932987-8C94-4D11-B299-C19FDD4A62A9}"/>
    <dgm:cxn modelId="{F83F3205-19FE-4889-9F6B-5254435F2B84}" type="presOf" srcId="{7ACBFA13-6564-4834-AB3D-D689F52936A4}" destId="{4B6640DD-9A95-4F16-827C-5CAE85CEAD00}" srcOrd="0" destOrd="0" presId="urn:microsoft.com/office/officeart/2008/layout/RadialCluster"/>
    <dgm:cxn modelId="{5CA90508-5C3C-41B2-98A2-3AB2B83E9651}" srcId="{B3FE1564-3841-44A1-B4D6-8F482B876F09}" destId="{8A6FD135-1C56-4A84-A6A7-AAA2DD520B03}" srcOrd="5" destOrd="0" parTransId="{13117696-8969-430F-938E-5D9F16EFC310}" sibTransId="{FF2DC953-7DD3-45B6-8808-CD438BA82A5B}"/>
    <dgm:cxn modelId="{17D98408-C23E-4D2E-B33D-2FA02EAC63A3}" type="presOf" srcId="{95932C7D-C51F-4A35-9270-ACAD0A8666BC}" destId="{66F7E026-4F5C-42FA-AC2B-86B6887FEAF2}" srcOrd="0" destOrd="0" presId="urn:microsoft.com/office/officeart/2008/layout/RadialCluster"/>
    <dgm:cxn modelId="{AD85E508-1D9D-47AD-808D-471CFE134A85}" type="presOf" srcId="{2D3BE3E7-9BD0-4C9F-91D0-FE0332189E7A}" destId="{5BA794D2-5026-4AF4-B477-FE18B834CCAE}" srcOrd="0" destOrd="0" presId="urn:microsoft.com/office/officeart/2008/layout/RadialCluster"/>
    <dgm:cxn modelId="{A11BC814-7374-4199-852D-099523618997}" srcId="{0B7E2E69-4A2C-4707-B7F8-11B57FE662FE}" destId="{A18912D4-048E-43D1-A139-5D39FA9F9150}" srcOrd="1" destOrd="0" parTransId="{5A9632ED-29C1-49D1-B977-DF18642ABD13}" sibTransId="{30DB5031-EFA8-4038-8110-430988018357}"/>
    <dgm:cxn modelId="{46C78F16-0048-4EDE-BCDF-EBAF390A447A}" type="presOf" srcId="{2E85524D-BCD0-4BF0-AC42-9D0B274488BB}" destId="{2CD1DF22-7DC2-4C22-BFDE-AD9DE26DB1B6}" srcOrd="0" destOrd="0" presId="urn:microsoft.com/office/officeart/2008/layout/RadialCluster"/>
    <dgm:cxn modelId="{B894A218-A2A2-40EE-971E-4DCA2A6B6866}" type="presOf" srcId="{220E7216-5EF8-48C3-8E0E-D4FD8A2EC0B3}" destId="{59791B7E-ACC2-42E5-BEE2-9D3AB5282552}" srcOrd="0" destOrd="0" presId="urn:microsoft.com/office/officeart/2008/layout/RadialCluster"/>
    <dgm:cxn modelId="{6FB44825-B937-41F4-A57F-FBD68B4BB61E}" srcId="{B3FE1564-3841-44A1-B4D6-8F482B876F09}" destId="{33E1B024-797E-4C9C-9B14-3B8082EB7CFD}" srcOrd="0" destOrd="0" parTransId="{B69DFA93-6794-400D-B5A4-7A6C5E1F0965}" sibTransId="{6C47CB3E-E167-4799-B17F-EB6CB652754B}"/>
    <dgm:cxn modelId="{792EE525-46A0-45CD-90D8-7AFF9F4BB19A}" type="presOf" srcId="{13117696-8969-430F-938E-5D9F16EFC310}" destId="{89321F64-EDBB-4941-B1B6-9D83477D5CD6}" srcOrd="0" destOrd="0" presId="urn:microsoft.com/office/officeart/2008/layout/RadialCluster"/>
    <dgm:cxn modelId="{D6318436-26D9-4A22-AFE3-C9F66BE83EBE}" srcId="{B3FE1564-3841-44A1-B4D6-8F482B876F09}" destId="{91670D9B-F3E3-4915-B94B-EB01CB19E4AD}" srcOrd="3" destOrd="0" parTransId="{E52DE652-5CD1-4E4D-A4CE-0DA4E04F6C0F}" sibTransId="{D16E9523-C68A-4868-81D8-B8D3A8EAC788}"/>
    <dgm:cxn modelId="{D6EDA43A-3188-412B-937E-85629A5B75A1}" type="presOf" srcId="{0523C21F-4800-4689-9BA4-4F80BECCF933}" destId="{FDF7D930-B8D0-4D16-B0AD-C196C9044CA7}" srcOrd="0" destOrd="0" presId="urn:microsoft.com/office/officeart/2008/layout/RadialCluster"/>
    <dgm:cxn modelId="{2F054562-7272-4486-9A44-F69D05199DD9}" srcId="{0B7E2E69-4A2C-4707-B7F8-11B57FE662FE}" destId="{3C595270-7D1C-44AA-AEC5-508D54397980}" srcOrd="0" destOrd="0" parTransId="{FB832F83-FC86-431D-BBDF-2C3D0E706351}" sibTransId="{7409D391-1A2D-4B02-9DBC-4A0AC13E53C6}"/>
    <dgm:cxn modelId="{A5C10A46-9C7F-445E-8AD9-8E3B54792943}" srcId="{3C595270-7D1C-44AA-AEC5-508D54397980}" destId="{7ACBFA13-6564-4834-AB3D-D689F52936A4}" srcOrd="5" destOrd="0" parTransId="{0DDBB2E2-73E6-45CA-8105-420889F4A189}" sibTransId="{ACC2FA1D-17F3-4094-8F45-02DD283AB83D}"/>
    <dgm:cxn modelId="{17331C4B-64C8-488E-A10F-681210831322}" type="presOf" srcId="{70A16578-91B3-4C83-956C-194226908CD1}" destId="{4005157B-2B4C-4111-962F-55BF2FC89B60}" srcOrd="0" destOrd="0" presId="urn:microsoft.com/office/officeart/2008/layout/RadialCluster"/>
    <dgm:cxn modelId="{1973CD4B-018F-4EF0-9502-51E8C169660F}" type="presOf" srcId="{DFBF432A-B563-49CA-8FAA-35C4DD7A50E3}" destId="{EE9CAC7E-7F4B-429A-A31D-2795E10F3D15}" srcOrd="0" destOrd="0" presId="urn:microsoft.com/office/officeart/2008/layout/RadialCluster"/>
    <dgm:cxn modelId="{12FC5151-A217-44D4-954D-0A27CBECCE40}" type="presOf" srcId="{B3FE1564-3841-44A1-B4D6-8F482B876F09}" destId="{E17F12FE-7030-4BB9-A042-D55D3C11DFDC}" srcOrd="0" destOrd="0" presId="urn:microsoft.com/office/officeart/2008/layout/RadialCluster"/>
    <dgm:cxn modelId="{23882454-D92A-4077-9E97-D6310C299B96}" type="presOf" srcId="{5534B8F6-A41C-4285-B3FA-5B8D7FF28DFD}" destId="{3BBF74DF-2766-46A9-B32E-90D3D1098BFA}" srcOrd="0" destOrd="0" presId="urn:microsoft.com/office/officeart/2008/layout/RadialCluster"/>
    <dgm:cxn modelId="{1C8BF155-5D35-428C-9911-ED35D3F1CCAD}" type="presOf" srcId="{0B7E2E69-4A2C-4707-B7F8-11B57FE662FE}" destId="{747914D2-2053-427D-94EE-65B2B46E50F2}" srcOrd="0" destOrd="0" presId="urn:microsoft.com/office/officeart/2008/layout/RadialCluster"/>
    <dgm:cxn modelId="{48F94257-4F13-46BF-B114-9C62643879A2}" srcId="{EAD04667-1AE3-4889-A78B-ED87F1FF92C5}" destId="{D7BCD988-0ADC-4613-915A-816D37B1041D}" srcOrd="0" destOrd="0" parTransId="{268AE435-D822-4FC8-9361-782CE8F0DBD2}" sibTransId="{87AD532D-4FDB-4DBD-8482-384353D999BC}"/>
    <dgm:cxn modelId="{9CB06E78-78F1-49D6-9244-C07EC678E816}" type="presOf" srcId="{50F7D66C-FF47-4EC0-B7CC-45BAA4D8A085}" destId="{846ADCAC-25BD-4F74-8EFE-D0353648466B}" srcOrd="0" destOrd="0" presId="urn:microsoft.com/office/officeart/2008/layout/RadialCluster"/>
    <dgm:cxn modelId="{62037778-4157-4AED-AF1D-64D395B6F5EA}" type="presOf" srcId="{58566F49-1BED-4428-AA14-876C7A2EE378}" destId="{6B5CCB62-3BA9-4059-A919-F83160F1ED57}" srcOrd="0" destOrd="0" presId="urn:microsoft.com/office/officeart/2008/layout/RadialCluster"/>
    <dgm:cxn modelId="{26D6A758-7885-4BE6-88DF-499BB489D617}" type="presOf" srcId="{80AF625A-A57E-4B18-9FA3-D6C1F8AE2DF7}" destId="{33D8AFAC-ED85-4B03-81E8-CE3008D69175}" srcOrd="0" destOrd="0" presId="urn:microsoft.com/office/officeart/2008/layout/RadialCluster"/>
    <dgm:cxn modelId="{F292057E-CF12-426A-85C4-063E6C77741D}" type="presOf" srcId="{8A6FD135-1C56-4A84-A6A7-AAA2DD520B03}" destId="{88470B83-8656-451E-AAC0-6D728B4FBD06}" srcOrd="0" destOrd="0" presId="urn:microsoft.com/office/officeart/2008/layout/RadialCluster"/>
    <dgm:cxn modelId="{784E5988-00DE-4514-9450-FCADB0320335}" srcId="{3C595270-7D1C-44AA-AEC5-508D54397980}" destId="{39F79793-7840-4119-9B3D-4EAA12821D7F}" srcOrd="6" destOrd="0" parTransId="{F5BD7F0E-5132-4AB2-B192-E55ABD191512}" sibTransId="{5A7E1EAB-8D30-44BE-9520-61DB19DEA99F}"/>
    <dgm:cxn modelId="{08CF3689-D148-41B4-B440-361BBC9CEEE7}" type="presOf" srcId="{210F56DE-268D-4409-9A83-18D47AF772DA}" destId="{2CCB16C6-4B8C-49D0-83C6-2791FA2F35D6}" srcOrd="0" destOrd="0" presId="urn:microsoft.com/office/officeart/2008/layout/RadialCluster"/>
    <dgm:cxn modelId="{EF32548D-B65F-4077-BB99-FD8B5E451EFC}" type="presOf" srcId="{5C85104A-F069-4F25-AA53-394529B09873}" destId="{E6F7FA03-7699-4CA5-9A47-8572BD1DDB8E}" srcOrd="0" destOrd="0" presId="urn:microsoft.com/office/officeart/2008/layout/RadialCluster"/>
    <dgm:cxn modelId="{BFADE48E-07F2-4DF0-82FE-5D676748E031}" type="presOf" srcId="{14B9EEF1-8E42-411C-AF88-CF6D50A9A50E}" destId="{4A1B70F4-3291-44B2-B7DD-C1FAA868A273}" srcOrd="0" destOrd="0" presId="urn:microsoft.com/office/officeart/2008/layout/RadialCluster"/>
    <dgm:cxn modelId="{5BDA4A8F-6416-4746-872D-0273D2C26C17}" type="presOf" srcId="{6A3DE64C-992E-438A-94A4-9A0352BD5CCF}" destId="{CB66E0AD-3AE8-4A2E-AA20-8B5D098ADA68}" srcOrd="0" destOrd="0" presId="urn:microsoft.com/office/officeart/2008/layout/RadialCluster"/>
    <dgm:cxn modelId="{43EC6598-DC51-414A-83F7-2462C90DEF31}" type="presOf" srcId="{FC5B78B6-7556-423D-B1E7-A2DC094C8B4D}" destId="{998AF69C-6AAF-4A61-B87E-95B87B9EF7B8}" srcOrd="0" destOrd="0" presId="urn:microsoft.com/office/officeart/2008/layout/RadialCluster"/>
    <dgm:cxn modelId="{6CDC5B9D-0519-4351-8A33-EA31B97B3723}" srcId="{3C595270-7D1C-44AA-AEC5-508D54397980}" destId="{6624576A-B988-40B1-844E-130C07F9A266}" srcOrd="3" destOrd="0" parTransId="{16C73596-5BAB-4E3E-9A87-B879E8B34B84}" sibTransId="{340C022A-CFC2-430B-9E03-B6D13ACFFC39}"/>
    <dgm:cxn modelId="{6077EF9E-82D6-4742-AFCF-DD793DA76C16}" type="presOf" srcId="{1B91D530-3A84-4114-815C-9102A943DB4B}" destId="{F1D8D3AE-EDE3-48BF-A38D-52895CBDDD41}" srcOrd="0" destOrd="0" presId="urn:microsoft.com/office/officeart/2008/layout/RadialCluster"/>
    <dgm:cxn modelId="{342032A1-44D2-4B13-98C2-2C59AE547244}" type="presOf" srcId="{F5BD7F0E-5132-4AB2-B192-E55ABD191512}" destId="{513EF708-306C-4303-8295-7833E347CE76}" srcOrd="0" destOrd="0" presId="urn:microsoft.com/office/officeart/2008/layout/RadialCluster"/>
    <dgm:cxn modelId="{C051E4A5-F751-429F-B797-309B0238AD8F}" srcId="{3C595270-7D1C-44AA-AEC5-508D54397980}" destId="{4BB8C3A7-1DE3-44CE-BFC7-800662AAF62F}" srcOrd="4" destOrd="0" parTransId="{623B97D1-4FF3-47D4-9393-7C39E92D962B}" sibTransId="{8B12C3F1-470C-4947-9DC5-19366E0ED6A6}"/>
    <dgm:cxn modelId="{D8EE71A8-33D4-497C-8D8F-79A55390B8A7}" srcId="{39F79793-7840-4119-9B3D-4EAA12821D7F}" destId="{95932C7D-C51F-4A35-9270-ACAD0A8666BC}" srcOrd="0" destOrd="0" parTransId="{0523C21F-4800-4689-9BA4-4F80BECCF933}" sibTransId="{61D7CABA-C90F-40FB-89F3-9532C1A6366F}"/>
    <dgm:cxn modelId="{7F5383AD-9B30-4FB5-BF15-B4E22CF445A3}" srcId="{B3FE1564-3841-44A1-B4D6-8F482B876F09}" destId="{2E85524D-BCD0-4BF0-AC42-9D0B274488BB}" srcOrd="4" destOrd="0" parTransId="{50F7D66C-FF47-4EC0-B7CC-45BAA4D8A085}" sibTransId="{6A595266-D05B-4AFD-AB28-9809D3D9335A}"/>
    <dgm:cxn modelId="{EF7B66B4-34D1-47CB-A470-D1A515856AA0}" type="presOf" srcId="{9D2AA65A-0C0E-431C-8369-8698F6EC8253}" destId="{C7FE9485-0FBB-4087-B131-6E999D6A9DE4}" srcOrd="0" destOrd="0" presId="urn:microsoft.com/office/officeart/2008/layout/RadialCluster"/>
    <dgm:cxn modelId="{EEBC87B5-D726-4AE4-8F22-28116CF65395}" type="presOf" srcId="{4BB8C3A7-1DE3-44CE-BFC7-800662AAF62F}" destId="{73EB9C27-8702-4673-938B-FFEF2764E709}" srcOrd="0" destOrd="0" presId="urn:microsoft.com/office/officeart/2008/layout/RadialCluster"/>
    <dgm:cxn modelId="{621C15B7-1C62-495E-9D36-637EEA973D49}" type="presOf" srcId="{092481BC-16F2-46C1-90AF-6602FB1FCC00}" destId="{B4821C11-C09E-4D0D-A182-445E7D39D241}" srcOrd="0" destOrd="0" presId="urn:microsoft.com/office/officeart/2008/layout/RadialCluster"/>
    <dgm:cxn modelId="{58687FBB-96FB-44F6-846B-CC5FE55D9AB5}" type="presOf" srcId="{39F79793-7840-4119-9B3D-4EAA12821D7F}" destId="{AF489AEC-A04F-4F17-A38F-2541714726A0}" srcOrd="0" destOrd="0" presId="urn:microsoft.com/office/officeart/2008/layout/RadialCluster"/>
    <dgm:cxn modelId="{8AF0DCBB-9213-4C17-917A-24C8919D09B9}" type="presOf" srcId="{37C5EC3C-4EF4-4519-82D3-4D85F27DEAD0}" destId="{81AD3E56-542F-49A9-B693-BD59733A2DE3}" srcOrd="0" destOrd="0" presId="urn:microsoft.com/office/officeart/2008/layout/RadialCluster"/>
    <dgm:cxn modelId="{4F3782C3-7793-4667-953D-855FE902D7E4}" srcId="{B3FE1564-3841-44A1-B4D6-8F482B876F09}" destId="{58566F49-1BED-4428-AA14-876C7A2EE378}" srcOrd="2" destOrd="0" parTransId="{2D3BE3E7-9BD0-4C9F-91D0-FE0332189E7A}" sibTransId="{54868982-CCB5-4191-909C-508480D25C83}"/>
    <dgm:cxn modelId="{A66F34C4-4743-432A-B097-2FF0607EEE9B}" type="presOf" srcId="{33E1B024-797E-4C9C-9B14-3B8082EB7CFD}" destId="{D3DBE19F-A493-42AF-9AF2-E0DF98684FFC}" srcOrd="0" destOrd="0" presId="urn:microsoft.com/office/officeart/2008/layout/RadialCluster"/>
    <dgm:cxn modelId="{85AED9CB-1EF5-495F-8ADF-EA8490C289E4}" srcId="{3C595270-7D1C-44AA-AEC5-508D54397980}" destId="{B3FE1564-3841-44A1-B4D6-8F482B876F09}" srcOrd="0" destOrd="0" parTransId="{5534B8F6-A41C-4285-B3FA-5B8D7FF28DFD}" sibTransId="{9B759DE8-4DCC-4D74-8C4C-7BD84F9CE2A5}"/>
    <dgm:cxn modelId="{E8B41FD0-4787-4B34-AFEB-CFF1FACCD190}" type="presOf" srcId="{207FF3D5-063F-4DD3-82DF-F62ACF689F33}" destId="{B3C04A2D-BC3F-4F56-99BD-4E0632DE85AB}" srcOrd="0" destOrd="0" presId="urn:microsoft.com/office/officeart/2008/layout/RadialCluster"/>
    <dgm:cxn modelId="{29D49ED0-6BFD-48DE-A9F6-B000F5B51840}" type="presOf" srcId="{91670D9B-F3E3-4915-B94B-EB01CB19E4AD}" destId="{2A7371D0-75BC-43D5-B5B6-4B4CB919110F}" srcOrd="0" destOrd="0" presId="urn:microsoft.com/office/officeart/2008/layout/RadialCluster"/>
    <dgm:cxn modelId="{5047FDD0-DF22-4D69-9D89-6322A2D85869}" type="presOf" srcId="{16C73596-5BAB-4E3E-9A87-B879E8B34B84}" destId="{C1A4E958-179E-4EC8-9B38-B1C1B505421F}" srcOrd="0" destOrd="0" presId="urn:microsoft.com/office/officeart/2008/layout/RadialCluster"/>
    <dgm:cxn modelId="{D28826D3-6698-4673-8622-D35B34E8332A}" srcId="{39F79793-7840-4119-9B3D-4EAA12821D7F}" destId="{37C5EC3C-4EF4-4519-82D3-4D85F27DEAD0}" srcOrd="1" destOrd="0" parTransId="{80AF625A-A57E-4B18-9FA3-D6C1F8AE2DF7}" sibTransId="{AF3E815B-54E7-4003-9937-47B0F7A51FBE}"/>
    <dgm:cxn modelId="{7309D4DA-68C0-4345-83D1-165EB68A3F2B}" srcId="{207FF3D5-063F-4DD3-82DF-F62ACF689F33}" destId="{FC5B78B6-7556-423D-B1E7-A2DC094C8B4D}" srcOrd="1" destOrd="0" parTransId="{A098B405-2CDC-4587-8D4B-853CE8779272}" sibTransId="{74E17659-0E91-4599-875E-96C6CC849E86}"/>
    <dgm:cxn modelId="{DF482ADC-5848-439D-BEF9-1C8706DDA5F7}" srcId="{3C595270-7D1C-44AA-AEC5-508D54397980}" destId="{EAD04667-1AE3-4889-A78B-ED87F1FF92C5}" srcOrd="1" destOrd="0" parTransId="{092481BC-16F2-46C1-90AF-6602FB1FCC00}" sibTransId="{458D04C6-CDF5-47AD-9921-F09254F82055}"/>
    <dgm:cxn modelId="{2A4367DE-D72E-4AD4-8B25-D60ED2EA858B}" srcId="{39F79793-7840-4119-9B3D-4EAA12821D7F}" destId="{70A16578-91B3-4C83-956C-194226908CD1}" srcOrd="2" destOrd="0" parTransId="{1B91D530-3A84-4114-815C-9102A943DB4B}" sibTransId="{E3D584BA-4312-41E2-8593-431E0F33EADF}"/>
    <dgm:cxn modelId="{A5F277DE-883E-474E-9783-31E6141BFCAC}" type="presOf" srcId="{3C595270-7D1C-44AA-AEC5-508D54397980}" destId="{FCB8558D-BF96-4B93-AAA4-F01213C029C9}" srcOrd="0" destOrd="0" presId="urn:microsoft.com/office/officeart/2008/layout/RadialCluster"/>
    <dgm:cxn modelId="{428C7BDF-0002-4604-B4A9-1FDA4A6353B7}" type="presOf" srcId="{268AE435-D822-4FC8-9361-782CE8F0DBD2}" destId="{06A09ECE-E671-4ED0-8ACF-1CAC2CA26E16}" srcOrd="0" destOrd="0" presId="urn:microsoft.com/office/officeart/2008/layout/RadialCluster"/>
    <dgm:cxn modelId="{CF0E54E5-178C-4AA2-8FAC-68DA30B7BF5D}" type="presOf" srcId="{623B97D1-4FF3-47D4-9393-7C39E92D962B}" destId="{992B22E9-35A4-4EF8-8E08-DEAB7A4323D7}" srcOrd="0" destOrd="0" presId="urn:microsoft.com/office/officeart/2008/layout/RadialCluster"/>
    <dgm:cxn modelId="{FB3C26E9-88D4-4B35-BADB-1706E4A23318}" srcId="{207FF3D5-063F-4DD3-82DF-F62ACF689F33}" destId="{220E7216-5EF8-48C3-8E0E-D4FD8A2EC0B3}" srcOrd="0" destOrd="0" parTransId="{14B9EEF1-8E42-411C-AF88-CF6D50A9A50E}" sibTransId="{2326DD50-5D19-46C3-B122-3131AD6D47D1}"/>
    <dgm:cxn modelId="{24780CED-CF7E-4B52-A7F4-0FCE1AC4CC1B}" type="presOf" srcId="{A098B405-2CDC-4587-8D4B-853CE8779272}" destId="{91AA3BC3-C9ED-4FB4-A386-D04F59CB59D1}" srcOrd="0" destOrd="0" presId="urn:microsoft.com/office/officeart/2008/layout/RadialCluster"/>
    <dgm:cxn modelId="{FBDE01F3-FCEE-436C-8D5F-30A090F0D8AD}" type="presOf" srcId="{6624576A-B988-40B1-844E-130C07F9A266}" destId="{4EEE745D-BCE6-4B00-8C4F-0C64CDDA14FA}" srcOrd="0" destOrd="0" presId="urn:microsoft.com/office/officeart/2008/layout/RadialCluster"/>
    <dgm:cxn modelId="{994FF7F5-C880-42FB-9A8F-63D87F9B9B99}" srcId="{B3FE1564-3841-44A1-B4D6-8F482B876F09}" destId="{5C85104A-F069-4F25-AA53-394529B09873}" srcOrd="1" destOrd="0" parTransId="{6A3DE64C-992E-438A-94A4-9A0352BD5CCF}" sibTransId="{0AF41486-92D0-4531-B492-A5571DC70127}"/>
    <dgm:cxn modelId="{50BD1BF7-C6DC-42DA-841D-658924F36475}" type="presOf" srcId="{E52DE652-5CD1-4E4D-A4CE-0DA4E04F6C0F}" destId="{4F8E0FB1-59F0-46FE-9C69-5CB2549BC6C5}" srcOrd="0" destOrd="0" presId="urn:microsoft.com/office/officeart/2008/layout/RadialCluster"/>
    <dgm:cxn modelId="{638FC3FC-981C-4CC8-8CCF-32195610B214}" type="presOf" srcId="{B69DFA93-6794-400D-B5A4-7A6C5E1F0965}" destId="{2FEDC070-DCFA-4857-9343-1AA9F5DFAA9D}" srcOrd="0" destOrd="0" presId="urn:microsoft.com/office/officeart/2008/layout/RadialCluster"/>
    <dgm:cxn modelId="{A927D6FF-AA8B-4CA1-BEF3-17D53B11A98B}" type="presOf" srcId="{D7BCD988-0ADC-4613-915A-816D37B1041D}" destId="{5AB122A4-76D1-49EF-80E6-8D320AF22C78}" srcOrd="0" destOrd="0" presId="urn:microsoft.com/office/officeart/2008/layout/RadialCluster"/>
    <dgm:cxn modelId="{AF77C330-FA14-4C80-861B-53E456A388C2}" type="presParOf" srcId="{747914D2-2053-427D-94EE-65B2B46E50F2}" destId="{FCB8558D-BF96-4B93-AAA4-F01213C029C9}" srcOrd="0" destOrd="0" presId="urn:microsoft.com/office/officeart/2008/layout/RadialCluster"/>
    <dgm:cxn modelId="{FF6CAD82-A9E1-4604-A020-C36FE88B8D38}" type="presParOf" srcId="{747914D2-2053-427D-94EE-65B2B46E50F2}" destId="{2C05085A-080C-4578-BDC6-E43292A28708}" srcOrd="1" destOrd="0" presId="urn:microsoft.com/office/officeart/2008/layout/RadialCluster"/>
    <dgm:cxn modelId="{FE93E45D-20C6-4055-9EF8-E37C94C19AC1}" type="presParOf" srcId="{2C05085A-080C-4578-BDC6-E43292A28708}" destId="{E17F12FE-7030-4BB9-A042-D55D3C11DFDC}" srcOrd="0" destOrd="0" presId="urn:microsoft.com/office/officeart/2008/layout/RadialCluster"/>
    <dgm:cxn modelId="{0796B943-CF63-4025-B80A-21DFC57B8A87}" type="presParOf" srcId="{2C05085A-080C-4578-BDC6-E43292A28708}" destId="{2FEDC070-DCFA-4857-9343-1AA9F5DFAA9D}" srcOrd="1" destOrd="0" presId="urn:microsoft.com/office/officeart/2008/layout/RadialCluster"/>
    <dgm:cxn modelId="{DAA91E40-A3DD-4286-86D3-A65190CB21F4}" type="presParOf" srcId="{2C05085A-080C-4578-BDC6-E43292A28708}" destId="{D3DBE19F-A493-42AF-9AF2-E0DF98684FFC}" srcOrd="2" destOrd="0" presId="urn:microsoft.com/office/officeart/2008/layout/RadialCluster"/>
    <dgm:cxn modelId="{0F625C0A-8EE8-41D0-9563-A9590C1AC0C4}" type="presParOf" srcId="{2C05085A-080C-4578-BDC6-E43292A28708}" destId="{CB66E0AD-3AE8-4A2E-AA20-8B5D098ADA68}" srcOrd="3" destOrd="0" presId="urn:microsoft.com/office/officeart/2008/layout/RadialCluster"/>
    <dgm:cxn modelId="{785595AC-1134-455A-9792-7D16266BB29E}" type="presParOf" srcId="{2C05085A-080C-4578-BDC6-E43292A28708}" destId="{E6F7FA03-7699-4CA5-9A47-8572BD1DDB8E}" srcOrd="4" destOrd="0" presId="urn:microsoft.com/office/officeart/2008/layout/RadialCluster"/>
    <dgm:cxn modelId="{C4D4B031-AC91-4153-B8EE-CAE90DC77693}" type="presParOf" srcId="{2C05085A-080C-4578-BDC6-E43292A28708}" destId="{5BA794D2-5026-4AF4-B477-FE18B834CCAE}" srcOrd="5" destOrd="0" presId="urn:microsoft.com/office/officeart/2008/layout/RadialCluster"/>
    <dgm:cxn modelId="{9A224B3C-EF81-458A-BA2F-C6C9BFE5DC2B}" type="presParOf" srcId="{2C05085A-080C-4578-BDC6-E43292A28708}" destId="{6B5CCB62-3BA9-4059-A919-F83160F1ED57}" srcOrd="6" destOrd="0" presId="urn:microsoft.com/office/officeart/2008/layout/RadialCluster"/>
    <dgm:cxn modelId="{D5096E89-F395-49A6-B415-CE27C4607118}" type="presParOf" srcId="{2C05085A-080C-4578-BDC6-E43292A28708}" destId="{4F8E0FB1-59F0-46FE-9C69-5CB2549BC6C5}" srcOrd="7" destOrd="0" presId="urn:microsoft.com/office/officeart/2008/layout/RadialCluster"/>
    <dgm:cxn modelId="{80CBD8CF-853B-4DF6-A44C-2B765F22BAEC}" type="presParOf" srcId="{2C05085A-080C-4578-BDC6-E43292A28708}" destId="{2A7371D0-75BC-43D5-B5B6-4B4CB919110F}" srcOrd="8" destOrd="0" presId="urn:microsoft.com/office/officeart/2008/layout/RadialCluster"/>
    <dgm:cxn modelId="{28DA281E-5CE6-4DA7-A837-D8D4F48E1E43}" type="presParOf" srcId="{2C05085A-080C-4578-BDC6-E43292A28708}" destId="{846ADCAC-25BD-4F74-8EFE-D0353648466B}" srcOrd="9" destOrd="0" presId="urn:microsoft.com/office/officeart/2008/layout/RadialCluster"/>
    <dgm:cxn modelId="{33F2DCE0-687F-4D5E-9457-BFC4FF300AA3}" type="presParOf" srcId="{2C05085A-080C-4578-BDC6-E43292A28708}" destId="{2CD1DF22-7DC2-4C22-BFDE-AD9DE26DB1B6}" srcOrd="10" destOrd="0" presId="urn:microsoft.com/office/officeart/2008/layout/RadialCluster"/>
    <dgm:cxn modelId="{04F22EBC-987F-4808-9F3E-5BFB55175D9F}" type="presParOf" srcId="{2C05085A-080C-4578-BDC6-E43292A28708}" destId="{89321F64-EDBB-4941-B1B6-9D83477D5CD6}" srcOrd="11" destOrd="0" presId="urn:microsoft.com/office/officeart/2008/layout/RadialCluster"/>
    <dgm:cxn modelId="{529099ED-A2E8-4A3B-A2EA-CE0BE61E2CB6}" type="presParOf" srcId="{2C05085A-080C-4578-BDC6-E43292A28708}" destId="{88470B83-8656-451E-AAC0-6D728B4FBD06}" srcOrd="12" destOrd="0" presId="urn:microsoft.com/office/officeart/2008/layout/RadialCluster"/>
    <dgm:cxn modelId="{F6822E46-F2E6-40B8-9AD5-7BE1DC3A3B50}" type="presParOf" srcId="{747914D2-2053-427D-94EE-65B2B46E50F2}" destId="{3BBF74DF-2766-46A9-B32E-90D3D1098BFA}" srcOrd="2" destOrd="0" presId="urn:microsoft.com/office/officeart/2008/layout/RadialCluster"/>
    <dgm:cxn modelId="{4D643052-E862-4F74-9843-1C107CB827EA}" type="presParOf" srcId="{747914D2-2053-427D-94EE-65B2B46E50F2}" destId="{31773A7D-FD17-4D6F-B0AD-0850DE3BBF2B}" srcOrd="3" destOrd="0" presId="urn:microsoft.com/office/officeart/2008/layout/RadialCluster"/>
    <dgm:cxn modelId="{C4EC2486-145F-42D3-B22C-E9FCFBC72129}" type="presParOf" srcId="{31773A7D-FD17-4D6F-B0AD-0850DE3BBF2B}" destId="{B8AC6C36-8422-4BA2-A897-15C593B93409}" srcOrd="0" destOrd="0" presId="urn:microsoft.com/office/officeart/2008/layout/RadialCluster"/>
    <dgm:cxn modelId="{4B53B44C-6FAF-431D-B54D-6DA05BBFF81A}" type="presParOf" srcId="{31773A7D-FD17-4D6F-B0AD-0850DE3BBF2B}" destId="{06A09ECE-E671-4ED0-8ACF-1CAC2CA26E16}" srcOrd="1" destOrd="0" presId="urn:microsoft.com/office/officeart/2008/layout/RadialCluster"/>
    <dgm:cxn modelId="{40520573-CAF5-4759-A625-AB69B5FEA80C}" type="presParOf" srcId="{31773A7D-FD17-4D6F-B0AD-0850DE3BBF2B}" destId="{5AB122A4-76D1-49EF-80E6-8D320AF22C78}" srcOrd="2" destOrd="0" presId="urn:microsoft.com/office/officeart/2008/layout/RadialCluster"/>
    <dgm:cxn modelId="{AC3640C7-5187-488A-B714-06CEE21103AC}" type="presParOf" srcId="{747914D2-2053-427D-94EE-65B2B46E50F2}" destId="{B4821C11-C09E-4D0D-A182-445E7D39D241}" srcOrd="4" destOrd="0" presId="urn:microsoft.com/office/officeart/2008/layout/RadialCluster"/>
    <dgm:cxn modelId="{A2E0E1DE-9B5C-42EF-87E8-1CADBF390893}" type="presParOf" srcId="{747914D2-2053-427D-94EE-65B2B46E50F2}" destId="{59EDCA1F-04DC-4F17-B056-63DF32C8FA15}" srcOrd="5" destOrd="0" presId="urn:microsoft.com/office/officeart/2008/layout/RadialCluster"/>
    <dgm:cxn modelId="{B68517F1-7F4D-49AF-AE52-AA830BFD39AD}" type="presParOf" srcId="{59EDCA1F-04DC-4F17-B056-63DF32C8FA15}" destId="{B3C04A2D-BC3F-4F56-99BD-4E0632DE85AB}" srcOrd="0" destOrd="0" presId="urn:microsoft.com/office/officeart/2008/layout/RadialCluster"/>
    <dgm:cxn modelId="{93D604A0-1708-4DFB-9DF2-D432AB8C78B8}" type="presParOf" srcId="{59EDCA1F-04DC-4F17-B056-63DF32C8FA15}" destId="{4A1B70F4-3291-44B2-B7DD-C1FAA868A273}" srcOrd="1" destOrd="0" presId="urn:microsoft.com/office/officeart/2008/layout/RadialCluster"/>
    <dgm:cxn modelId="{5340C402-13B0-41D3-9BE1-0AFCDC32B4FA}" type="presParOf" srcId="{59EDCA1F-04DC-4F17-B056-63DF32C8FA15}" destId="{59791B7E-ACC2-42E5-BEE2-9D3AB5282552}" srcOrd="2" destOrd="0" presId="urn:microsoft.com/office/officeart/2008/layout/RadialCluster"/>
    <dgm:cxn modelId="{DA931051-A38F-4905-BD91-0B6862F36B04}" type="presParOf" srcId="{59EDCA1F-04DC-4F17-B056-63DF32C8FA15}" destId="{91AA3BC3-C9ED-4FB4-A386-D04F59CB59D1}" srcOrd="3" destOrd="0" presId="urn:microsoft.com/office/officeart/2008/layout/RadialCluster"/>
    <dgm:cxn modelId="{C8D8DF22-A7D1-499C-8EF0-879F589D7A92}" type="presParOf" srcId="{59EDCA1F-04DC-4F17-B056-63DF32C8FA15}" destId="{998AF69C-6AAF-4A61-B87E-95B87B9EF7B8}" srcOrd="4" destOrd="0" presId="urn:microsoft.com/office/officeart/2008/layout/RadialCluster"/>
    <dgm:cxn modelId="{2C9E2A25-204C-4D19-8CAB-6296652F6DCA}" type="presParOf" srcId="{59EDCA1F-04DC-4F17-B056-63DF32C8FA15}" destId="{2CCB16C6-4B8C-49D0-83C6-2791FA2F35D6}" srcOrd="5" destOrd="0" presId="urn:microsoft.com/office/officeart/2008/layout/RadialCluster"/>
    <dgm:cxn modelId="{D146FA5A-6FF1-4608-9CB7-01919644B24A}" type="presParOf" srcId="{59EDCA1F-04DC-4F17-B056-63DF32C8FA15}" destId="{C7FE9485-0FBB-4087-B131-6E999D6A9DE4}" srcOrd="6" destOrd="0" presId="urn:microsoft.com/office/officeart/2008/layout/RadialCluster"/>
    <dgm:cxn modelId="{DFED5F79-4472-48C4-AFD3-286830FDDCB9}" type="presParOf" srcId="{747914D2-2053-427D-94EE-65B2B46E50F2}" destId="{EE9CAC7E-7F4B-429A-A31D-2795E10F3D15}" srcOrd="6" destOrd="0" presId="urn:microsoft.com/office/officeart/2008/layout/RadialCluster"/>
    <dgm:cxn modelId="{2A0F4DF5-B787-479D-93A6-B31967F38A59}" type="presParOf" srcId="{747914D2-2053-427D-94EE-65B2B46E50F2}" destId="{D58DD968-EBFC-4646-970D-667E81D84C2B}" srcOrd="7" destOrd="0" presId="urn:microsoft.com/office/officeart/2008/layout/RadialCluster"/>
    <dgm:cxn modelId="{626DA743-7B0A-41BB-A0B8-C57300A7A44D}" type="presParOf" srcId="{D58DD968-EBFC-4646-970D-667E81D84C2B}" destId="{4EEE745D-BCE6-4B00-8C4F-0C64CDDA14FA}" srcOrd="0" destOrd="0" presId="urn:microsoft.com/office/officeart/2008/layout/RadialCluster"/>
    <dgm:cxn modelId="{21C9EBCE-9B64-4159-B4A1-7FD108BB8BF1}" type="presParOf" srcId="{747914D2-2053-427D-94EE-65B2B46E50F2}" destId="{C1A4E958-179E-4EC8-9B38-B1C1B505421F}" srcOrd="8" destOrd="0" presId="urn:microsoft.com/office/officeart/2008/layout/RadialCluster"/>
    <dgm:cxn modelId="{486A3D4F-22E8-4D57-94C7-87383196E521}" type="presParOf" srcId="{747914D2-2053-427D-94EE-65B2B46E50F2}" destId="{753FA1F4-FFE9-4FAA-857D-B20A5B9BD073}" srcOrd="9" destOrd="0" presId="urn:microsoft.com/office/officeart/2008/layout/RadialCluster"/>
    <dgm:cxn modelId="{50BB13D9-473A-4D26-8A10-E2B145159338}" type="presParOf" srcId="{753FA1F4-FFE9-4FAA-857D-B20A5B9BD073}" destId="{73EB9C27-8702-4673-938B-FFEF2764E709}" srcOrd="0" destOrd="0" presId="urn:microsoft.com/office/officeart/2008/layout/RadialCluster"/>
    <dgm:cxn modelId="{EF333FDD-17E4-47D0-80A1-A5E73C35943C}" type="presParOf" srcId="{747914D2-2053-427D-94EE-65B2B46E50F2}" destId="{992B22E9-35A4-4EF8-8E08-DEAB7A4323D7}" srcOrd="10" destOrd="0" presId="urn:microsoft.com/office/officeart/2008/layout/RadialCluster"/>
    <dgm:cxn modelId="{8386A000-2999-4EB9-A317-5A59AB8FCB52}" type="presParOf" srcId="{747914D2-2053-427D-94EE-65B2B46E50F2}" destId="{AAD3F07E-BFBA-49ED-936B-4596A817F941}" srcOrd="11" destOrd="0" presId="urn:microsoft.com/office/officeart/2008/layout/RadialCluster"/>
    <dgm:cxn modelId="{153F8E2F-ABD0-4F55-AC1E-75C21CB209DB}" type="presParOf" srcId="{AAD3F07E-BFBA-49ED-936B-4596A817F941}" destId="{4B6640DD-9A95-4F16-827C-5CAE85CEAD00}" srcOrd="0" destOrd="0" presId="urn:microsoft.com/office/officeart/2008/layout/RadialCluster"/>
    <dgm:cxn modelId="{60CFB2C8-0775-401F-83A2-8944CFB63F45}" type="presParOf" srcId="{747914D2-2053-427D-94EE-65B2B46E50F2}" destId="{389F54C3-FD87-476D-B482-0BB711BF5944}" srcOrd="12" destOrd="0" presId="urn:microsoft.com/office/officeart/2008/layout/RadialCluster"/>
    <dgm:cxn modelId="{6C258531-E958-414D-BE54-E4A39A2253D5}" type="presParOf" srcId="{747914D2-2053-427D-94EE-65B2B46E50F2}" destId="{A84827B3-DA55-4E9F-A96C-C4B999CA7F65}" srcOrd="13" destOrd="0" presId="urn:microsoft.com/office/officeart/2008/layout/RadialCluster"/>
    <dgm:cxn modelId="{856DEC91-F226-4A53-97B0-5415D2A50F12}" type="presParOf" srcId="{A84827B3-DA55-4E9F-A96C-C4B999CA7F65}" destId="{AF489AEC-A04F-4F17-A38F-2541714726A0}" srcOrd="0" destOrd="0" presId="urn:microsoft.com/office/officeart/2008/layout/RadialCluster"/>
    <dgm:cxn modelId="{5BAB8EB6-44B0-4B82-897E-7EB4DE692D89}" type="presParOf" srcId="{A84827B3-DA55-4E9F-A96C-C4B999CA7F65}" destId="{FDF7D930-B8D0-4D16-B0AD-C196C9044CA7}" srcOrd="1" destOrd="0" presId="urn:microsoft.com/office/officeart/2008/layout/RadialCluster"/>
    <dgm:cxn modelId="{6FE7AABF-264F-4C72-9350-78456415D556}" type="presParOf" srcId="{A84827B3-DA55-4E9F-A96C-C4B999CA7F65}" destId="{66F7E026-4F5C-42FA-AC2B-86B6887FEAF2}" srcOrd="2" destOrd="0" presId="urn:microsoft.com/office/officeart/2008/layout/RadialCluster"/>
    <dgm:cxn modelId="{4D262BFE-16FE-4E92-B0E4-419C71C37C52}" type="presParOf" srcId="{A84827B3-DA55-4E9F-A96C-C4B999CA7F65}" destId="{33D8AFAC-ED85-4B03-81E8-CE3008D69175}" srcOrd="3" destOrd="0" presId="urn:microsoft.com/office/officeart/2008/layout/RadialCluster"/>
    <dgm:cxn modelId="{0FE75057-B892-47B5-8B08-7B270E4C9D74}" type="presParOf" srcId="{A84827B3-DA55-4E9F-A96C-C4B999CA7F65}" destId="{81AD3E56-542F-49A9-B693-BD59733A2DE3}" srcOrd="4" destOrd="0" presId="urn:microsoft.com/office/officeart/2008/layout/RadialCluster"/>
    <dgm:cxn modelId="{1F0FD35B-94D3-45D8-821F-5A52756E132B}" type="presParOf" srcId="{A84827B3-DA55-4E9F-A96C-C4B999CA7F65}" destId="{F1D8D3AE-EDE3-48BF-A38D-52895CBDDD41}" srcOrd="5" destOrd="0" presId="urn:microsoft.com/office/officeart/2008/layout/RadialCluster"/>
    <dgm:cxn modelId="{65F9738E-107C-4A69-83CF-2237D360336D}" type="presParOf" srcId="{A84827B3-DA55-4E9F-A96C-C4B999CA7F65}" destId="{4005157B-2B4C-4111-962F-55BF2FC89B60}" srcOrd="6" destOrd="0" presId="urn:microsoft.com/office/officeart/2008/layout/RadialCluster"/>
    <dgm:cxn modelId="{1199DF0F-E3B7-45A1-B2C1-94EAF0349965}" type="presParOf" srcId="{747914D2-2053-427D-94EE-65B2B46E50F2}" destId="{513EF708-306C-4303-8295-7833E347CE76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4DB8C8-5231-46B4-B74F-453E23CDA9BC}">
      <dsp:nvSpPr>
        <dsp:cNvPr id="0" name=""/>
        <dsp:cNvSpPr/>
      </dsp:nvSpPr>
      <dsp:spPr>
        <a:xfrm>
          <a:off x="0" y="39687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ATMPs have revolutionised patient specific treatment for a wide variety of disorders</a:t>
          </a:r>
          <a:endParaRPr lang="en-US" sz="1800" kern="1200"/>
        </a:p>
      </dsp:txBody>
      <dsp:txXfrm>
        <a:off x="0" y="39687"/>
        <a:ext cx="3286125" cy="1971675"/>
      </dsp:txXfrm>
    </dsp:sp>
    <dsp:sp modelId="{CEDE26F9-0392-4F76-99DF-1B352BA862D1}">
      <dsp:nvSpPr>
        <dsp:cNvPr id="0" name=""/>
        <dsp:cNvSpPr/>
      </dsp:nvSpPr>
      <dsp:spPr>
        <a:xfrm>
          <a:off x="3614737" y="39687"/>
          <a:ext cx="3286125" cy="1971675"/>
        </a:xfrm>
        <a:prstGeom prst="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Many of these new therapies share similarities with stem cell transplantation yet are classed as ‘medicines’   </a:t>
          </a:r>
          <a:endParaRPr lang="en-US" sz="1800" kern="1200"/>
        </a:p>
      </dsp:txBody>
      <dsp:txXfrm>
        <a:off x="3614737" y="39687"/>
        <a:ext cx="3286125" cy="1971675"/>
      </dsp:txXfrm>
    </dsp:sp>
    <dsp:sp modelId="{D2DC220C-ECF9-461A-BF92-AFDE992C9941}">
      <dsp:nvSpPr>
        <dsp:cNvPr id="0" name=""/>
        <dsp:cNvSpPr/>
      </dsp:nvSpPr>
      <dsp:spPr>
        <a:xfrm>
          <a:off x="7229475" y="39687"/>
          <a:ext cx="3286125" cy="1971675"/>
        </a:xfrm>
        <a:prstGeom prst="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Therefore, legislation around ATMPs is vast and complex</a:t>
          </a:r>
          <a:endParaRPr lang="en-US" sz="1800" kern="1200"/>
        </a:p>
      </dsp:txBody>
      <dsp:txXfrm>
        <a:off x="7229475" y="39687"/>
        <a:ext cx="3286125" cy="1971675"/>
      </dsp:txXfrm>
    </dsp:sp>
    <dsp:sp modelId="{9AE4E40C-512F-4D8D-8DDB-9296294BD692}">
      <dsp:nvSpPr>
        <dsp:cNvPr id="0" name=""/>
        <dsp:cNvSpPr/>
      </dsp:nvSpPr>
      <dsp:spPr>
        <a:xfrm>
          <a:off x="0" y="2339975"/>
          <a:ext cx="3286125" cy="1971675"/>
        </a:xfrm>
        <a:prstGeom prst="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HTA 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Procurement, testing, processing, storage, and distribution of human cells and tissue for human application (among other areas)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This extends to licensing procurement and testing of human cells for manufacture of an ATMP </a:t>
          </a:r>
          <a:endParaRPr lang="en-US" sz="1400" kern="1200"/>
        </a:p>
      </dsp:txBody>
      <dsp:txXfrm>
        <a:off x="0" y="2339975"/>
        <a:ext cx="3286125" cy="1971675"/>
      </dsp:txXfrm>
    </dsp:sp>
    <dsp:sp modelId="{6E77B606-6D67-42C0-AF8F-C82354A93E36}">
      <dsp:nvSpPr>
        <dsp:cNvPr id="0" name=""/>
        <dsp:cNvSpPr/>
      </dsp:nvSpPr>
      <dsp:spPr>
        <a:xfrm>
          <a:off x="3614737" y="2339975"/>
          <a:ext cx="3286125" cy="1971675"/>
        </a:xfrm>
        <a:prstGeom prst="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MHRA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Competent authority for clinical trial authorisation for all medicinal products, including ATMPs and for UK manufacturers or importers of ATMPs</a:t>
          </a:r>
          <a:endParaRPr lang="en-US" sz="1400" kern="1200"/>
        </a:p>
      </dsp:txBody>
      <dsp:txXfrm>
        <a:off x="3614737" y="2339975"/>
        <a:ext cx="3286125" cy="1971675"/>
      </dsp:txXfrm>
    </dsp:sp>
    <dsp:sp modelId="{EF88B82E-77FF-423C-9572-DCADBA2F6F90}">
      <dsp:nvSpPr>
        <dsp:cNvPr id="0" name=""/>
        <dsp:cNvSpPr/>
      </dsp:nvSpPr>
      <dsp:spPr>
        <a:xfrm>
          <a:off x="7229475" y="2339975"/>
          <a:ext cx="3286125" cy="1971675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JACIE</a:t>
          </a:r>
          <a:endParaRPr lang="en-US" sz="18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/>
            <a:t>Defines standards for the procurement, testing and clinical administration of cellular therapy products (stem cells and immune effector cells (IECs))</a:t>
          </a:r>
          <a:endParaRPr lang="en-US" sz="1400" kern="1200"/>
        </a:p>
      </dsp:txBody>
      <dsp:txXfrm>
        <a:off x="7229475" y="2339975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3EF708-306C-4303-8295-7833E347CE76}">
      <dsp:nvSpPr>
        <dsp:cNvPr id="0" name=""/>
        <dsp:cNvSpPr/>
      </dsp:nvSpPr>
      <dsp:spPr>
        <a:xfrm rot="12657906">
          <a:off x="4206870" y="2513337"/>
          <a:ext cx="529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943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F54C3-FD87-476D-B482-0BB711BF5944}">
      <dsp:nvSpPr>
        <dsp:cNvPr id="0" name=""/>
        <dsp:cNvSpPr/>
      </dsp:nvSpPr>
      <dsp:spPr>
        <a:xfrm rot="10454587">
          <a:off x="4228705" y="3095197"/>
          <a:ext cx="4710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71062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2B22E9-35A4-4EF8-8E08-DEAB7A4323D7}">
      <dsp:nvSpPr>
        <dsp:cNvPr id="0" name=""/>
        <dsp:cNvSpPr/>
      </dsp:nvSpPr>
      <dsp:spPr>
        <a:xfrm rot="7630606">
          <a:off x="4419013" y="3726359"/>
          <a:ext cx="67821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8215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A4E958-179E-4EC8-9B38-B1C1B505421F}">
      <dsp:nvSpPr>
        <dsp:cNvPr id="0" name=""/>
        <dsp:cNvSpPr/>
      </dsp:nvSpPr>
      <dsp:spPr>
        <a:xfrm rot="3779211">
          <a:off x="5343404" y="3757114"/>
          <a:ext cx="6756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7560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9CAC7E-7F4B-429A-A31D-2795E10F3D15}">
      <dsp:nvSpPr>
        <dsp:cNvPr id="0" name=""/>
        <dsp:cNvSpPr/>
      </dsp:nvSpPr>
      <dsp:spPr>
        <a:xfrm rot="967767">
          <a:off x="5886396" y="3301698"/>
          <a:ext cx="8400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008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821C11-C09E-4D0D-A182-445E7D39D241}">
      <dsp:nvSpPr>
        <dsp:cNvPr id="0" name=""/>
        <dsp:cNvSpPr/>
      </dsp:nvSpPr>
      <dsp:spPr>
        <a:xfrm rot="20058338">
          <a:off x="5882674" y="2632307"/>
          <a:ext cx="4097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9719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BF74DF-2766-46A9-B32E-90D3D1098BFA}">
      <dsp:nvSpPr>
        <dsp:cNvPr id="0" name=""/>
        <dsp:cNvSpPr/>
      </dsp:nvSpPr>
      <dsp:spPr>
        <a:xfrm rot="16137451">
          <a:off x="4754725" y="2037331"/>
          <a:ext cx="105663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6630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B8558D-BF96-4B93-AAA4-F01213C029C9}">
      <dsp:nvSpPr>
        <dsp:cNvPr id="0" name=""/>
        <dsp:cNvSpPr/>
      </dsp:nvSpPr>
      <dsp:spPr>
        <a:xfrm>
          <a:off x="4698580" y="2565559"/>
          <a:ext cx="1204350" cy="89060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CDMO</a:t>
          </a:r>
        </a:p>
      </dsp:txBody>
      <dsp:txXfrm>
        <a:off x="4742056" y="2609035"/>
        <a:ext cx="1117398" cy="803655"/>
      </dsp:txXfrm>
    </dsp:sp>
    <dsp:sp modelId="{E17F12FE-7030-4BB9-A042-D55D3C11DFDC}">
      <dsp:nvSpPr>
        <dsp:cNvPr id="0" name=""/>
        <dsp:cNvSpPr/>
      </dsp:nvSpPr>
      <dsp:spPr>
        <a:xfrm>
          <a:off x="4567030" y="900100"/>
          <a:ext cx="1401713" cy="6090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IT infrastructure</a:t>
          </a:r>
        </a:p>
      </dsp:txBody>
      <dsp:txXfrm>
        <a:off x="4596759" y="929829"/>
        <a:ext cx="1342255" cy="549546"/>
      </dsp:txXfrm>
    </dsp:sp>
    <dsp:sp modelId="{2FEDC070-DCFA-4857-9343-1AA9F5DFAA9D}">
      <dsp:nvSpPr>
        <dsp:cNvPr id="0" name=""/>
        <dsp:cNvSpPr/>
      </dsp:nvSpPr>
      <dsp:spPr>
        <a:xfrm rot="19898531">
          <a:off x="5810668" y="815490"/>
          <a:ext cx="35626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5626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DBE19F-A493-42AF-9AF2-E0DF98684FFC}">
      <dsp:nvSpPr>
        <dsp:cNvPr id="0" name=""/>
        <dsp:cNvSpPr/>
      </dsp:nvSpPr>
      <dsp:spPr>
        <a:xfrm>
          <a:off x="6108148" y="365037"/>
          <a:ext cx="752627" cy="36584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eBMR</a:t>
          </a:r>
          <a:endParaRPr lang="en-GB" sz="1400" kern="1200"/>
        </a:p>
      </dsp:txBody>
      <dsp:txXfrm>
        <a:off x="6126007" y="382896"/>
        <a:ext cx="716909" cy="330125"/>
      </dsp:txXfrm>
    </dsp:sp>
    <dsp:sp modelId="{CB66E0AD-3AE8-4A2E-AA20-8B5D098ADA68}">
      <dsp:nvSpPr>
        <dsp:cNvPr id="0" name=""/>
        <dsp:cNvSpPr/>
      </dsp:nvSpPr>
      <dsp:spPr>
        <a:xfrm rot="20855428">
          <a:off x="5957402" y="946059"/>
          <a:ext cx="97094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70941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F7FA03-7699-4CA5-9A47-8572BD1DDB8E}">
      <dsp:nvSpPr>
        <dsp:cNvPr id="0" name=""/>
        <dsp:cNvSpPr/>
      </dsp:nvSpPr>
      <dsp:spPr>
        <a:xfrm>
          <a:off x="6917001" y="561474"/>
          <a:ext cx="822691" cy="379493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err="1"/>
            <a:t>eQMS</a:t>
          </a:r>
          <a:endParaRPr lang="en-GB" sz="1400" kern="1200"/>
        </a:p>
      </dsp:txBody>
      <dsp:txXfrm>
        <a:off x="6935526" y="579999"/>
        <a:ext cx="785641" cy="342443"/>
      </dsp:txXfrm>
    </dsp:sp>
    <dsp:sp modelId="{5BA794D2-5026-4AF4-B477-FE18B834CCAE}">
      <dsp:nvSpPr>
        <dsp:cNvPr id="0" name=""/>
        <dsp:cNvSpPr/>
      </dsp:nvSpPr>
      <dsp:spPr>
        <a:xfrm rot="259138">
          <a:off x="5967810" y="1282318"/>
          <a:ext cx="65823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823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B5CCB62-3BA9-4059-A919-F83160F1ED57}">
      <dsp:nvSpPr>
        <dsp:cNvPr id="0" name=""/>
        <dsp:cNvSpPr/>
      </dsp:nvSpPr>
      <dsp:spPr>
        <a:xfrm>
          <a:off x="6625111" y="1146911"/>
          <a:ext cx="793309" cy="380298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BMS</a:t>
          </a:r>
        </a:p>
      </dsp:txBody>
      <dsp:txXfrm>
        <a:off x="6643676" y="1165476"/>
        <a:ext cx="756179" cy="343168"/>
      </dsp:txXfrm>
    </dsp:sp>
    <dsp:sp modelId="{4F8E0FB1-59F0-46FE-9C69-5CB2549BC6C5}">
      <dsp:nvSpPr>
        <dsp:cNvPr id="0" name=""/>
        <dsp:cNvSpPr/>
      </dsp:nvSpPr>
      <dsp:spPr>
        <a:xfrm rot="17413309">
          <a:off x="5295003" y="778133"/>
          <a:ext cx="2599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59956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7371D0-75BC-43D5-B5B6-4B4CB919110F}">
      <dsp:nvSpPr>
        <dsp:cNvPr id="0" name=""/>
        <dsp:cNvSpPr/>
      </dsp:nvSpPr>
      <dsp:spPr>
        <a:xfrm>
          <a:off x="5138501" y="238664"/>
          <a:ext cx="816607" cy="41750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LIMS</a:t>
          </a:r>
        </a:p>
      </dsp:txBody>
      <dsp:txXfrm>
        <a:off x="5158882" y="259045"/>
        <a:ext cx="775845" cy="376740"/>
      </dsp:txXfrm>
    </dsp:sp>
    <dsp:sp modelId="{846ADCAC-25BD-4F74-8EFE-D0353648466B}">
      <dsp:nvSpPr>
        <dsp:cNvPr id="0" name=""/>
        <dsp:cNvSpPr/>
      </dsp:nvSpPr>
      <dsp:spPr>
        <a:xfrm rot="11295788">
          <a:off x="3932056" y="1056951"/>
          <a:ext cx="63828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8287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D1DF22-7DC2-4C22-BFDE-AD9DE26DB1B6}">
      <dsp:nvSpPr>
        <dsp:cNvPr id="0" name=""/>
        <dsp:cNvSpPr/>
      </dsp:nvSpPr>
      <dsp:spPr>
        <a:xfrm>
          <a:off x="2533655" y="610036"/>
          <a:ext cx="1401713" cy="59852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Cryostore management</a:t>
          </a:r>
        </a:p>
      </dsp:txBody>
      <dsp:txXfrm>
        <a:off x="2562873" y="639254"/>
        <a:ext cx="1343277" cy="540093"/>
      </dsp:txXfrm>
    </dsp:sp>
    <dsp:sp modelId="{89321F64-EDBB-4941-B1B6-9D83477D5CD6}">
      <dsp:nvSpPr>
        <dsp:cNvPr id="0" name=""/>
        <dsp:cNvSpPr/>
      </dsp:nvSpPr>
      <dsp:spPr>
        <a:xfrm rot="13424587">
          <a:off x="4405350" y="681577"/>
          <a:ext cx="6320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3209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470B83-8656-451E-AAC0-6D728B4FBD06}">
      <dsp:nvSpPr>
        <dsp:cNvPr id="0" name=""/>
        <dsp:cNvSpPr/>
      </dsp:nvSpPr>
      <dsp:spPr>
        <a:xfrm rot="10800000" flipV="1">
          <a:off x="3550298" y="0"/>
          <a:ext cx="1401713" cy="46305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Warehouse management</a:t>
          </a:r>
        </a:p>
      </dsp:txBody>
      <dsp:txXfrm rot="-10800000">
        <a:off x="3572902" y="22604"/>
        <a:ext cx="1356505" cy="417846"/>
      </dsp:txXfrm>
    </dsp:sp>
    <dsp:sp modelId="{B8AC6C36-8422-4BA2-A897-15C593B93409}">
      <dsp:nvSpPr>
        <dsp:cNvPr id="0" name=""/>
        <dsp:cNvSpPr/>
      </dsp:nvSpPr>
      <dsp:spPr>
        <a:xfrm>
          <a:off x="6272137" y="1854130"/>
          <a:ext cx="1349526" cy="72939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Website</a:t>
          </a:r>
        </a:p>
      </dsp:txBody>
      <dsp:txXfrm>
        <a:off x="6307743" y="1889736"/>
        <a:ext cx="1278314" cy="658181"/>
      </dsp:txXfrm>
    </dsp:sp>
    <dsp:sp modelId="{06A09ECE-E671-4ED0-8ACF-1CAC2CA26E16}">
      <dsp:nvSpPr>
        <dsp:cNvPr id="0" name=""/>
        <dsp:cNvSpPr/>
      </dsp:nvSpPr>
      <dsp:spPr>
        <a:xfrm rot="21509506">
          <a:off x="7621596" y="2195958"/>
          <a:ext cx="38766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766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B122A4-76D1-49EF-80E6-8D320AF22C78}">
      <dsp:nvSpPr>
        <dsp:cNvPr id="0" name=""/>
        <dsp:cNvSpPr/>
      </dsp:nvSpPr>
      <dsp:spPr>
        <a:xfrm>
          <a:off x="8009189" y="1939979"/>
          <a:ext cx="1068148" cy="47363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Marketing</a:t>
          </a:r>
        </a:p>
      </dsp:txBody>
      <dsp:txXfrm>
        <a:off x="8032310" y="1963100"/>
        <a:ext cx="1021906" cy="427389"/>
      </dsp:txXfrm>
    </dsp:sp>
    <dsp:sp modelId="{B3C04A2D-BC3F-4F56-99BD-4E0632DE85AB}">
      <dsp:nvSpPr>
        <dsp:cNvPr id="0" name=""/>
        <dsp:cNvSpPr/>
      </dsp:nvSpPr>
      <dsp:spPr>
        <a:xfrm>
          <a:off x="6709942" y="3180895"/>
          <a:ext cx="1114560" cy="7973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Quality &amp; Licensing</a:t>
          </a:r>
        </a:p>
      </dsp:txBody>
      <dsp:txXfrm>
        <a:off x="6748863" y="3219816"/>
        <a:ext cx="1036718" cy="719466"/>
      </dsp:txXfrm>
    </dsp:sp>
    <dsp:sp modelId="{4A1B70F4-3291-44B2-B7DD-C1FAA868A273}">
      <dsp:nvSpPr>
        <dsp:cNvPr id="0" name=""/>
        <dsp:cNvSpPr/>
      </dsp:nvSpPr>
      <dsp:spPr>
        <a:xfrm rot="20597616">
          <a:off x="7820505" y="3385062"/>
          <a:ext cx="1894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9431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91B7E-ACC2-42E5-BEE2-9D3AB5282552}">
      <dsp:nvSpPr>
        <dsp:cNvPr id="0" name=""/>
        <dsp:cNvSpPr/>
      </dsp:nvSpPr>
      <dsp:spPr>
        <a:xfrm>
          <a:off x="8005938" y="3009573"/>
          <a:ext cx="1033741" cy="38626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HTA</a:t>
          </a:r>
        </a:p>
      </dsp:txBody>
      <dsp:txXfrm>
        <a:off x="8024794" y="3028429"/>
        <a:ext cx="996029" cy="348548"/>
      </dsp:txXfrm>
    </dsp:sp>
    <dsp:sp modelId="{91AA3BC3-C9ED-4FB4-A386-D04F59CB59D1}">
      <dsp:nvSpPr>
        <dsp:cNvPr id="0" name=""/>
        <dsp:cNvSpPr/>
      </dsp:nvSpPr>
      <dsp:spPr>
        <a:xfrm rot="401436">
          <a:off x="7823729" y="3658148"/>
          <a:ext cx="2270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7038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8AF69C-6AAF-4A61-B87E-95B87B9EF7B8}">
      <dsp:nvSpPr>
        <dsp:cNvPr id="0" name=""/>
        <dsp:cNvSpPr/>
      </dsp:nvSpPr>
      <dsp:spPr>
        <a:xfrm>
          <a:off x="8049995" y="3534385"/>
          <a:ext cx="982256" cy="38920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MHRA</a:t>
          </a:r>
        </a:p>
      </dsp:txBody>
      <dsp:txXfrm>
        <a:off x="8068994" y="3553384"/>
        <a:ext cx="944258" cy="351204"/>
      </dsp:txXfrm>
    </dsp:sp>
    <dsp:sp modelId="{2CCB16C6-4B8C-49D0-83C6-2791FA2F35D6}">
      <dsp:nvSpPr>
        <dsp:cNvPr id="0" name=""/>
        <dsp:cNvSpPr/>
      </dsp:nvSpPr>
      <dsp:spPr>
        <a:xfrm rot="1687320">
          <a:off x="7800669" y="3972544"/>
          <a:ext cx="4037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03771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FE9485-0FBB-4087-B131-6E999D6A9DE4}">
      <dsp:nvSpPr>
        <dsp:cNvPr id="0" name=""/>
        <dsp:cNvSpPr/>
      </dsp:nvSpPr>
      <dsp:spPr>
        <a:xfrm>
          <a:off x="8071911" y="4067703"/>
          <a:ext cx="987314" cy="41148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QMS</a:t>
          </a:r>
        </a:p>
      </dsp:txBody>
      <dsp:txXfrm>
        <a:off x="8091998" y="4087790"/>
        <a:ext cx="947140" cy="371306"/>
      </dsp:txXfrm>
    </dsp:sp>
    <dsp:sp modelId="{4EEE745D-BCE6-4B00-8C4F-0C64CDDA14FA}">
      <dsp:nvSpPr>
        <dsp:cNvPr id="0" name=""/>
        <dsp:cNvSpPr/>
      </dsp:nvSpPr>
      <dsp:spPr>
        <a:xfrm>
          <a:off x="5304801" y="4058061"/>
          <a:ext cx="1524973" cy="9127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HR &amp; Recruitment</a:t>
          </a:r>
        </a:p>
      </dsp:txBody>
      <dsp:txXfrm>
        <a:off x="5349356" y="4102616"/>
        <a:ext cx="1435863" cy="823596"/>
      </dsp:txXfrm>
    </dsp:sp>
    <dsp:sp modelId="{73EB9C27-8702-4673-938B-FFEF2764E709}">
      <dsp:nvSpPr>
        <dsp:cNvPr id="0" name=""/>
        <dsp:cNvSpPr/>
      </dsp:nvSpPr>
      <dsp:spPr>
        <a:xfrm>
          <a:off x="3406180" y="3996552"/>
          <a:ext cx="1585509" cy="93425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Building infrastructure</a:t>
          </a:r>
        </a:p>
      </dsp:txBody>
      <dsp:txXfrm>
        <a:off x="3451787" y="4042159"/>
        <a:ext cx="1494295" cy="843044"/>
      </dsp:txXfrm>
    </dsp:sp>
    <dsp:sp modelId="{4B6640DD-9A95-4F16-827C-5CAE85CEAD00}">
      <dsp:nvSpPr>
        <dsp:cNvPr id="0" name=""/>
        <dsp:cNvSpPr/>
      </dsp:nvSpPr>
      <dsp:spPr>
        <a:xfrm>
          <a:off x="2034784" y="2731710"/>
          <a:ext cx="2195108" cy="9955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Equipment and consumable procurement</a:t>
          </a:r>
        </a:p>
      </dsp:txBody>
      <dsp:txXfrm>
        <a:off x="2083382" y="2780308"/>
        <a:ext cx="2097912" cy="898331"/>
      </dsp:txXfrm>
    </dsp:sp>
    <dsp:sp modelId="{AF489AEC-A04F-4F17-A38F-2541714726A0}">
      <dsp:nvSpPr>
        <dsp:cNvPr id="0" name=""/>
        <dsp:cNvSpPr/>
      </dsp:nvSpPr>
      <dsp:spPr>
        <a:xfrm>
          <a:off x="2883812" y="1440176"/>
          <a:ext cx="1360785" cy="10574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/>
            <a:t>Validating facility / equipment / processes</a:t>
          </a:r>
        </a:p>
      </dsp:txBody>
      <dsp:txXfrm>
        <a:off x="2935430" y="1491794"/>
        <a:ext cx="1257549" cy="954165"/>
      </dsp:txXfrm>
    </dsp:sp>
    <dsp:sp modelId="{FDF7D930-B8D0-4D16-B0AD-C196C9044CA7}">
      <dsp:nvSpPr>
        <dsp:cNvPr id="0" name=""/>
        <dsp:cNvSpPr/>
      </dsp:nvSpPr>
      <dsp:spPr>
        <a:xfrm rot="10510176">
          <a:off x="1592505" y="2080840"/>
          <a:ext cx="129360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93603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7E026-4F5C-42FA-AC2B-86B6887FEAF2}">
      <dsp:nvSpPr>
        <dsp:cNvPr id="0" name=""/>
        <dsp:cNvSpPr/>
      </dsp:nvSpPr>
      <dsp:spPr>
        <a:xfrm>
          <a:off x="547507" y="2007249"/>
          <a:ext cx="1047295" cy="344614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IQ/OQ/PQ</a:t>
          </a:r>
        </a:p>
      </dsp:txBody>
      <dsp:txXfrm>
        <a:off x="564330" y="2024072"/>
        <a:ext cx="1013649" cy="310968"/>
      </dsp:txXfrm>
    </dsp:sp>
    <dsp:sp modelId="{33D8AFAC-ED85-4B03-81E8-CE3008D69175}">
      <dsp:nvSpPr>
        <dsp:cNvPr id="0" name=""/>
        <dsp:cNvSpPr/>
      </dsp:nvSpPr>
      <dsp:spPr>
        <a:xfrm rot="9660738">
          <a:off x="1868895" y="2372719"/>
          <a:ext cx="1043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4330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AD3E56-542F-49A9-B693-BD59733A2DE3}">
      <dsp:nvSpPr>
        <dsp:cNvPr id="0" name=""/>
        <dsp:cNvSpPr/>
      </dsp:nvSpPr>
      <dsp:spPr>
        <a:xfrm>
          <a:off x="1083807" y="2531188"/>
          <a:ext cx="813471" cy="302421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FAT/SAT</a:t>
          </a:r>
        </a:p>
      </dsp:txBody>
      <dsp:txXfrm>
        <a:off x="1098570" y="2545951"/>
        <a:ext cx="783945" cy="272895"/>
      </dsp:txXfrm>
    </dsp:sp>
    <dsp:sp modelId="{F1D8D3AE-EDE3-48BF-A38D-52895CBDDD41}">
      <dsp:nvSpPr>
        <dsp:cNvPr id="0" name=""/>
        <dsp:cNvSpPr/>
      </dsp:nvSpPr>
      <dsp:spPr>
        <a:xfrm rot="11470495">
          <a:off x="1658111" y="1714555"/>
          <a:ext cx="12374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7431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05157B-2B4C-4111-962F-55BF2FC89B60}">
      <dsp:nvSpPr>
        <dsp:cNvPr id="0" name=""/>
        <dsp:cNvSpPr/>
      </dsp:nvSpPr>
      <dsp:spPr>
        <a:xfrm>
          <a:off x="964248" y="1369566"/>
          <a:ext cx="705594" cy="310766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/>
            <a:t>VMP</a:t>
          </a:r>
        </a:p>
      </dsp:txBody>
      <dsp:txXfrm>
        <a:off x="979418" y="1384736"/>
        <a:ext cx="675254" cy="2804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8034D-0CB5-4376-AFC5-ECCF93C95284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364ED-E8BE-4D9D-B9D8-D5E792F3A5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180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Here I will address which bodies regulate ATMPs and the challenges facing a CDMO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7AD61-A682-42A2-851C-F94DDEA02C6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859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8161-3A6D-4079-AFF2-790AA13656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006E3-6DB8-F301-8084-EDDEF4ADF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CC453-5AB5-9E19-A695-EB6D84B0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FAF57-ADE5-D22C-E8A9-1E23333A1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E9459-0671-39B7-A3DA-EC81BD8E5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706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7F15C-C581-7F6C-6768-E751E06C2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67DDF-87F9-E1EE-E40A-162737B8D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40C91-9E3C-37C2-8963-83F3AC53A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AAFDD-2CB3-E44A-9DD2-33CAF5A2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39189-8FB4-3096-2F35-38F5FCBF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994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CE3F79-71C4-D1E1-54B5-D01162DA52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F9D176-112C-7CEA-DE23-88DDC9A7E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6181D-D43E-CC52-A147-D99FE4CA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FF275-C3DC-34D7-3982-72B0386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0B10E-8E86-5476-42A4-1B2C3E0D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00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7D5FC2-0B46-4D8D-A7E0-8738AE43C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QAS-TMP-6 v2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F81E8-5D1D-47F7-A67B-9213CD6C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FD1D0-1602-4033-AB4A-1D415EDCE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F367-8581-416D-B65C-56363042F120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7DF3A9C-6FAA-4FF3-8CA0-9E8FD2164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03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3AD36-0075-DF24-7DD8-4FD4F59AD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F669A-A8E6-EF3F-DB00-E5EF4F5A04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EEB70-3D3C-50E8-43A6-429F4A8E4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C084E-B0F8-B65F-C983-F770B61AD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29D-187F-464B-5758-52CEEC170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857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3A780-7A4D-D611-6ADF-0B242B7A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1A2955-13FA-7ED1-263C-1595440430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6E093-485F-6E0B-61D6-D9A5FC66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1ABB9-5356-2EDD-305D-B2DF21D7F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309D2-B25B-A208-45D6-3B60E71F8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292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5D23-A16E-2BEE-FFB9-1A1DCDB9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C94F2-1EB9-F13E-EDD0-88E3B7EA63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6B541D-FEA2-15DD-78A4-6FC4E15309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2DF901-BA98-C271-6064-745143CDC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920D7D-BFBE-8255-A091-6F9CC431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AFF11-D01B-7690-43C7-1FFEA8624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8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F8D5-662E-FE67-2BF0-2C221578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82D36-DB54-FF1B-694B-E648EDDD6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98A11-0AC4-2427-9FE1-C795C95AB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35293F-2F9E-CC64-35F2-656041411E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E0DE82-CC1B-1832-5349-3EF28CD3B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E0A36D-F54E-A33F-F582-5A562E106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5CAF-33B1-7883-A5F6-F80608CEE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8799F4-B15C-C7D7-7DC6-66EF48A86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9524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27873-27D1-F1AC-7467-785C4745D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73B541-9C6C-B450-BBEB-2BE5A716A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A21F8D-DB8D-8C60-3152-8A75BF323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C45CE7-1504-FC9D-4E27-CED243C35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377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55AD34-14CF-03BE-2D87-9A8F7D9B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4C4A6-B6B3-169E-A46D-DA5DDC609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2A1F9-7B03-3BB1-3A36-D6050A9B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822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23F64-7038-CB60-407B-3A9313EEA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50FA8-ABB6-AB8D-A94C-FEDFA3D4C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4052E-DB39-C020-D145-75CA9F112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F6994-9E42-920A-B6FD-AFD099942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344BA8-725F-1976-33A3-00A55700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62316-D963-6435-F524-77C64A607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693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A36FA-D520-4C2A-F347-FBCAEA748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706F0B-8D5B-B6D8-B9CF-13F1C06BA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20C2F-FF09-7F74-3A45-08312EEE8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B44B0-FA02-006F-986B-08706915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A8FD9-3043-EFB3-9AFE-42604D99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FC9C9-2A8A-8F94-02EC-1E29D0B7D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970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98685D-C15C-DABD-CFFA-05133B97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2D5A62-2B09-4BCA-68BA-A998C1DC9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A6D7A-EC4F-499F-FA1A-FC092386E9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19CD4-12D0-495C-8482-178BDA636FCC}" type="datetimeFigureOut">
              <a:rPr lang="en-GB" smtClean="0"/>
              <a:t>15/06/2022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2303C9-4763-4BBB-AB5B-4CBCE6EB73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6B173-C7A6-386F-0620-996337E1F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ADC59-5831-4689-939E-111FFA30AD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733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ventbio.uk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CDAC9AE0-53F0-E3CB-F9F5-94DDD76CE3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65361B-27EC-3EC4-C0B7-17E33F36D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>
                <a:solidFill>
                  <a:srgbClr val="FFFFFF"/>
                </a:solidFill>
              </a:rPr>
              <a:t>The road to licensing a CDMO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684CD-E461-47F0-5BAE-80580B746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Kelly Balsom</a:t>
            </a:r>
          </a:p>
          <a:p>
            <a:r>
              <a:rPr lang="en-GB">
                <a:solidFill>
                  <a:srgbClr val="FFFFFF"/>
                </a:solidFill>
              </a:rPr>
              <a:t>Advent Bioservices</a:t>
            </a:r>
          </a:p>
        </p:txBody>
      </p:sp>
    </p:spTree>
    <p:extLst>
      <p:ext uri="{BB962C8B-B14F-4D97-AF65-F5344CB8AC3E}">
        <p14:creationId xmlns:p14="http://schemas.microsoft.com/office/powerpoint/2010/main" val="391804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4ECCBC-2677-9214-5B33-4FB6319575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76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821E2-6685-40B0-7E2C-007F48949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chemeClr val="accent1"/>
                </a:solidFill>
              </a:rPr>
              <a:t>Cryostore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5B091-AD2E-716D-C6E3-0EBEE1DF7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31610" y="2000738"/>
            <a:ext cx="4168021" cy="417622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lvl="1"/>
            <a:r>
              <a:rPr lang="en-US" sz="2800"/>
              <a:t>State of the art design</a:t>
            </a:r>
          </a:p>
          <a:p>
            <a:pPr lvl="1"/>
            <a:r>
              <a:rPr lang="en-US" sz="2800"/>
              <a:t>LN2 generated on site</a:t>
            </a:r>
          </a:p>
          <a:p>
            <a:pPr lvl="1"/>
            <a:r>
              <a:rPr lang="en-US" sz="2800"/>
              <a:t>4 SIVL to service up to 36 large LN</a:t>
            </a:r>
            <a:r>
              <a:rPr lang="en-US" sz="2800" baseline="-25000"/>
              <a:t>2</a:t>
            </a:r>
            <a:r>
              <a:rPr lang="en-US" sz="2800"/>
              <a:t> </a:t>
            </a:r>
            <a:r>
              <a:rPr lang="en-US" sz="2800" err="1"/>
              <a:t>dewars</a:t>
            </a:r>
            <a:r>
              <a:rPr lang="en-US" sz="2800"/>
              <a:t> (capacity ~ 2.8 million vials)</a:t>
            </a:r>
          </a:p>
          <a:p>
            <a:pPr lvl="1"/>
            <a:r>
              <a:rPr lang="en-US" sz="2800"/>
              <a:t>Continuous monitoring and management via remote system called </a:t>
            </a:r>
            <a:r>
              <a:rPr lang="en-US" sz="2800" err="1"/>
              <a:t>Sintesy</a:t>
            </a:r>
            <a:endParaRPr lang="en-US" sz="2800"/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63228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2F7028-15E3-47D4-8409-E723A1E6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9" y="4777739"/>
            <a:ext cx="3863761" cy="14121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solidFill>
                  <a:schemeClr val="accent1"/>
                </a:solidFill>
              </a:rPr>
              <a:t>Freezer Facility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20C51B6-6DBC-986B-73F1-A00D2F342E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0722" b="21911"/>
          <a:stretch/>
        </p:blipFill>
        <p:spPr>
          <a:xfrm>
            <a:off x="20" y="10"/>
            <a:ext cx="12191980" cy="4558420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61305" y="5468206"/>
            <a:ext cx="1371600" cy="18288"/>
          </a:xfrm>
          <a:custGeom>
            <a:avLst/>
            <a:gdLst>
              <a:gd name="connsiteX0" fmla="*/ 0 w 1371600"/>
              <a:gd name="connsiteY0" fmla="*/ 0 h 18288"/>
              <a:gd name="connsiteX1" fmla="*/ 685800 w 1371600"/>
              <a:gd name="connsiteY1" fmla="*/ 0 h 18288"/>
              <a:gd name="connsiteX2" fmla="*/ 1371600 w 1371600"/>
              <a:gd name="connsiteY2" fmla="*/ 0 h 18288"/>
              <a:gd name="connsiteX3" fmla="*/ 1371600 w 1371600"/>
              <a:gd name="connsiteY3" fmla="*/ 18288 h 18288"/>
              <a:gd name="connsiteX4" fmla="*/ 713232 w 1371600"/>
              <a:gd name="connsiteY4" fmla="*/ 18288 h 18288"/>
              <a:gd name="connsiteX5" fmla="*/ 0 w 1371600"/>
              <a:gd name="connsiteY5" fmla="*/ 18288 h 18288"/>
              <a:gd name="connsiteX6" fmla="*/ 0 w 1371600"/>
              <a:gd name="connsiteY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0" h="18288" fill="none" extrusionOk="0">
                <a:moveTo>
                  <a:pt x="0" y="0"/>
                </a:moveTo>
                <a:cubicBezTo>
                  <a:pt x="247303" y="31625"/>
                  <a:pt x="422310" y="-25629"/>
                  <a:pt x="685800" y="0"/>
                </a:cubicBezTo>
                <a:cubicBezTo>
                  <a:pt x="949290" y="25629"/>
                  <a:pt x="1192357" y="6696"/>
                  <a:pt x="1371600" y="0"/>
                </a:cubicBezTo>
                <a:cubicBezTo>
                  <a:pt x="1371355" y="6649"/>
                  <a:pt x="1371915" y="11310"/>
                  <a:pt x="1371600" y="18288"/>
                </a:cubicBezTo>
                <a:cubicBezTo>
                  <a:pt x="1107995" y="26464"/>
                  <a:pt x="1033361" y="32942"/>
                  <a:pt x="713232" y="18288"/>
                </a:cubicBezTo>
                <a:cubicBezTo>
                  <a:pt x="393103" y="3634"/>
                  <a:pt x="289343" y="43221"/>
                  <a:pt x="0" y="18288"/>
                </a:cubicBezTo>
                <a:cubicBezTo>
                  <a:pt x="-459" y="11562"/>
                  <a:pt x="-31" y="5093"/>
                  <a:pt x="0" y="0"/>
                </a:cubicBezTo>
                <a:close/>
              </a:path>
              <a:path w="1371600" h="18288" stroke="0" extrusionOk="0">
                <a:moveTo>
                  <a:pt x="0" y="0"/>
                </a:moveTo>
                <a:cubicBezTo>
                  <a:pt x="170249" y="-24099"/>
                  <a:pt x="504634" y="14338"/>
                  <a:pt x="644652" y="0"/>
                </a:cubicBezTo>
                <a:cubicBezTo>
                  <a:pt x="784670" y="-14338"/>
                  <a:pt x="1087773" y="8679"/>
                  <a:pt x="1371600" y="0"/>
                </a:cubicBezTo>
                <a:cubicBezTo>
                  <a:pt x="1372456" y="3662"/>
                  <a:pt x="1371030" y="13946"/>
                  <a:pt x="1371600" y="18288"/>
                </a:cubicBezTo>
                <a:cubicBezTo>
                  <a:pt x="1176823" y="-1409"/>
                  <a:pt x="900830" y="9989"/>
                  <a:pt x="713232" y="18288"/>
                </a:cubicBezTo>
                <a:cubicBezTo>
                  <a:pt x="525634" y="26587"/>
                  <a:pt x="282837" y="5724"/>
                  <a:pt x="0" y="18288"/>
                </a:cubicBezTo>
                <a:cubicBezTo>
                  <a:pt x="367" y="13143"/>
                  <a:pt x="-823" y="58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EE4597-66EE-2209-57E2-3149F485B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4" y="4777739"/>
            <a:ext cx="6897626" cy="19513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/>
            <a:r>
              <a:rPr lang="en-GB" sz="2000"/>
              <a:t>Currently 30 freezers</a:t>
            </a:r>
          </a:p>
          <a:p>
            <a:pPr lvl="1"/>
            <a:r>
              <a:rPr lang="en-GB" sz="2000"/>
              <a:t>Can accommodate up to 60 freezers</a:t>
            </a:r>
          </a:p>
          <a:p>
            <a:pPr lvl="1"/>
            <a:r>
              <a:rPr lang="en-GB" sz="2000"/>
              <a:t>Continuous monitoring via the EMS</a:t>
            </a:r>
            <a:endParaRPr lang="en-GB" sz="2000">
              <a:cs typeface="Calibri Light"/>
            </a:endParaRPr>
          </a:p>
          <a:p>
            <a:pPr lvl="1"/>
            <a:r>
              <a:rPr lang="en-GB" sz="2000"/>
              <a:t>Reception and office area for clients</a:t>
            </a:r>
          </a:p>
          <a:p>
            <a:pPr lvl="1"/>
            <a:r>
              <a:rPr lang="en-GB" sz="2000">
                <a:cs typeface="Calibri Light"/>
              </a:rPr>
              <a:t>Easy access</a:t>
            </a:r>
          </a:p>
        </p:txBody>
      </p:sp>
    </p:spTree>
    <p:extLst>
      <p:ext uri="{BB962C8B-B14F-4D97-AF65-F5344CB8AC3E}">
        <p14:creationId xmlns:p14="http://schemas.microsoft.com/office/powerpoint/2010/main" val="555903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E9C5AC-F9E1-AED1-4C07-CEB845F48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accent1"/>
                </a:solidFill>
              </a:rPr>
              <a:t>QC Lab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6C3AE4-266E-6407-84FC-A96900D52C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368602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sz="2200"/>
              <a:t>Validated services include:</a:t>
            </a:r>
          </a:p>
          <a:p>
            <a:pPr lvl="2"/>
            <a:r>
              <a:rPr lang="en-US" sz="2200"/>
              <a:t>Environmental Monitoring</a:t>
            </a:r>
          </a:p>
          <a:p>
            <a:pPr lvl="2"/>
            <a:r>
              <a:rPr lang="en-US" sz="2200"/>
              <a:t>Cell counting</a:t>
            </a:r>
          </a:p>
          <a:p>
            <a:pPr lvl="2"/>
            <a:r>
              <a:rPr lang="en-US" sz="2200"/>
              <a:t>Flow cytometry</a:t>
            </a:r>
          </a:p>
          <a:p>
            <a:pPr lvl="2"/>
            <a:r>
              <a:rPr lang="en-US" sz="2200"/>
              <a:t>Protein assay</a:t>
            </a:r>
          </a:p>
          <a:p>
            <a:pPr lvl="2"/>
            <a:r>
              <a:rPr lang="en-US" sz="2200"/>
              <a:t>Sterility (</a:t>
            </a:r>
            <a:r>
              <a:rPr lang="en-US" sz="2200" err="1"/>
              <a:t>BacTec</a:t>
            </a:r>
            <a:r>
              <a:rPr lang="en-US" sz="2200"/>
              <a:t>) under validation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8F1E12C-872B-5AB7-9CF3-3FE4D77E22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1578" r="23477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6148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4413AB6-928A-4FD3-ABBE-449A61E7E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>
                <a:solidFill>
                  <a:schemeClr val="accent1"/>
                </a:solidFill>
              </a:rPr>
              <a:t>Process Development</a:t>
            </a:r>
            <a:br>
              <a:rPr lang="en-US" sz="4200">
                <a:solidFill>
                  <a:schemeClr val="accent1"/>
                </a:solidFill>
              </a:rPr>
            </a:br>
            <a:r>
              <a:rPr lang="en-US" sz="4200">
                <a:solidFill>
                  <a:schemeClr val="accent1"/>
                </a:solidFill>
              </a:rPr>
              <a:t>Lab</a:t>
            </a: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A1F25D-1E0C-4933-98A4-A7A755FA97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Designed and fitted to support development of current and future projects</a:t>
            </a:r>
          </a:p>
          <a:p>
            <a:r>
              <a:rPr lang="en-US" sz="2000" dirty="0"/>
              <a:t>Team expanding with appointment of Head of PD and R&amp;D</a:t>
            </a:r>
          </a:p>
          <a:p>
            <a:r>
              <a:rPr lang="en-US" sz="2000" dirty="0"/>
              <a:t>Master/ working cell banking work</a:t>
            </a:r>
          </a:p>
          <a:p>
            <a:r>
              <a:rPr lang="en-US" sz="2000" dirty="0"/>
              <a:t>Automation of manufacturing processes</a:t>
            </a:r>
          </a:p>
        </p:txBody>
      </p:sp>
      <p:pic>
        <p:nvPicPr>
          <p:cNvPr id="2" name="Content Placeholder 1" descr="A person in a lab coat&#10;&#10;Description automatically generated with low confidence">
            <a:extLst>
              <a:ext uri="{FF2B5EF4-FFF2-40B4-BE49-F238E27FC236}">
                <a16:creationId xmlns:a16="http://schemas.microsoft.com/office/drawing/2014/main" id="{9939B7D3-1AED-C1AB-7655-5E2FFA3AA79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9766" r="26794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B7A55-1954-4D85-81BE-4E8A0AF8C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5605F367-8581-416D-B65C-56363042F120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13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11345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7CDE4A-9486-1FF7-0E36-9D5108DE8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chemeClr val="accent1"/>
                </a:solidFill>
              </a:rPr>
              <a:t>HTA License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23740-4C08-B08B-AC3B-1BDA5C7CA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200" dirty="0"/>
              <a:t>Remote inspection July 2021</a:t>
            </a:r>
          </a:p>
          <a:p>
            <a:r>
              <a:rPr lang="en-GB" sz="2200" dirty="0"/>
              <a:t>License for storage and distribution of human cells and tissues for human application granted September 2021</a:t>
            </a:r>
          </a:p>
          <a:p>
            <a:r>
              <a:rPr lang="en-GB" sz="2200" dirty="0"/>
              <a:t>License number: 22694</a:t>
            </a:r>
          </a:p>
        </p:txBody>
      </p:sp>
    </p:spTree>
    <p:extLst>
      <p:ext uri="{BB962C8B-B14F-4D97-AF65-F5344CB8AC3E}">
        <p14:creationId xmlns:p14="http://schemas.microsoft.com/office/powerpoint/2010/main" val="3876867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663213-1B2A-C9B1-461B-2E1C49B5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GB" sz="5400" dirty="0">
                <a:solidFill>
                  <a:schemeClr val="accent1"/>
                </a:solidFill>
              </a:rPr>
              <a:t>MHRA License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3A7A0-0151-63E4-3334-1A7C0B78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GB" sz="2200" dirty="0"/>
              <a:t>Application submitted May 2021</a:t>
            </a:r>
          </a:p>
          <a:p>
            <a:r>
              <a:rPr lang="en-GB" sz="2200" dirty="0"/>
              <a:t>On-site inspection over 4 days October 2021</a:t>
            </a:r>
          </a:p>
          <a:p>
            <a:r>
              <a:rPr lang="en-GB" sz="2200" dirty="0"/>
              <a:t>License for MIA(IMP) and Manufacturing Specials (MS) granted December 2021</a:t>
            </a:r>
          </a:p>
          <a:p>
            <a:r>
              <a:rPr lang="en-GB" sz="2200" dirty="0"/>
              <a:t>License number: 54923 </a:t>
            </a:r>
          </a:p>
        </p:txBody>
      </p:sp>
    </p:spTree>
    <p:extLst>
      <p:ext uri="{BB962C8B-B14F-4D97-AF65-F5344CB8AC3E}">
        <p14:creationId xmlns:p14="http://schemas.microsoft.com/office/powerpoint/2010/main" val="1390884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D20540-0545-F57E-03D6-5A4CAE69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96" y="325369"/>
            <a:ext cx="5175682" cy="1956841"/>
          </a:xfrm>
        </p:spPr>
        <p:txBody>
          <a:bodyPr anchor="b">
            <a:normAutofit fontScale="90000"/>
          </a:bodyPr>
          <a:lstStyle/>
          <a:p>
            <a:r>
              <a:rPr lang="en-GB" sz="5400">
                <a:solidFill>
                  <a:schemeClr val="accent1"/>
                </a:solidFill>
              </a:rPr>
              <a:t>Post MS/ MIA(IMP) licensing 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465FB-E395-D97E-1C71-3EB595F81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/>
          </a:bodyPr>
          <a:lstStyle/>
          <a:p>
            <a:r>
              <a:rPr lang="en-GB" sz="2200"/>
              <a:t>Tech Transfer from RFH to Sawston</a:t>
            </a:r>
          </a:p>
          <a:p>
            <a:r>
              <a:rPr lang="en-GB" sz="2200"/>
              <a:t>First patient manufacture and administration</a:t>
            </a:r>
          </a:p>
          <a:p>
            <a:r>
              <a:rPr lang="en-GB" sz="2200"/>
              <a:t>Biobank/</a:t>
            </a:r>
            <a:r>
              <a:rPr lang="en-GB" sz="2200" err="1"/>
              <a:t>Cryoservice</a:t>
            </a:r>
            <a:r>
              <a:rPr lang="en-GB" sz="2200"/>
              <a:t> went live</a:t>
            </a:r>
          </a:p>
          <a:p>
            <a:pPr lvl="1"/>
            <a:r>
              <a:rPr lang="en-GB" sz="2200"/>
              <a:t>Client samples on site</a:t>
            </a:r>
          </a:p>
          <a:p>
            <a:r>
              <a:rPr lang="en-GB" sz="2200"/>
              <a:t>LIMS phase 1 implementation (warehouse)</a:t>
            </a:r>
          </a:p>
          <a:p>
            <a:r>
              <a:rPr lang="en-GB" sz="2200" err="1"/>
              <a:t>eBMR</a:t>
            </a:r>
            <a:r>
              <a:rPr lang="en-GB" sz="2200"/>
              <a:t> configuration has began, due August 2022 with </a:t>
            </a:r>
            <a:r>
              <a:rPr lang="en-GB" sz="2200" err="1"/>
              <a:t>Autolomous</a:t>
            </a:r>
            <a:endParaRPr lang="en-GB" sz="2200"/>
          </a:p>
          <a:p>
            <a:endParaRPr lang="en-GB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9D770-BFBB-D640-C67B-2553A0914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686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D3BD-1E69-47F6-95EF-742CDCBA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79" y="94942"/>
            <a:ext cx="9809193" cy="1295678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chemeClr val="accent1"/>
                </a:solidFill>
              </a:rPr>
              <a:t>Challenges:</a:t>
            </a:r>
            <a:br>
              <a:rPr lang="en-GB" sz="3600">
                <a:solidFill>
                  <a:schemeClr val="accent1"/>
                </a:solidFill>
              </a:rPr>
            </a:br>
            <a:r>
              <a:rPr lang="en-GB" sz="3600">
                <a:solidFill>
                  <a:schemeClr val="accent1"/>
                </a:solidFill>
              </a:rPr>
              <a:t>At SCUG 2019: Regulations surrounding ATMPs</a:t>
            </a:r>
            <a:endParaRPr lang="en-GB" sz="360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75D79BC-720C-469B-AEFF-1F24020398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0613329"/>
              </p:ext>
            </p:extLst>
          </p:nvPr>
        </p:nvGraphicFramePr>
        <p:xfrm>
          <a:off x="194264" y="1291517"/>
          <a:ext cx="10491787" cy="533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56F8FD-861C-48F2-B3A2-C514F7DEE2A4}"/>
              </a:ext>
            </a:extLst>
          </p:cNvPr>
          <p:cNvCxnSpPr/>
          <p:nvPr/>
        </p:nvCxnSpPr>
        <p:spPr>
          <a:xfrm>
            <a:off x="6380922" y="2729221"/>
            <a:ext cx="397565" cy="40160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09DF472-1F0A-49C9-B669-38002404A7F7}"/>
              </a:ext>
            </a:extLst>
          </p:cNvPr>
          <p:cNvSpPr txBox="1"/>
          <p:nvPr/>
        </p:nvSpPr>
        <p:spPr>
          <a:xfrm>
            <a:off x="933333" y="5820516"/>
            <a:ext cx="1396448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Aseptic suites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955868-F355-4E7B-9537-AD948931D337}"/>
              </a:ext>
            </a:extLst>
          </p:cNvPr>
          <p:cNvSpPr txBox="1"/>
          <p:nvPr/>
        </p:nvSpPr>
        <p:spPr>
          <a:xfrm>
            <a:off x="1631557" y="6227662"/>
            <a:ext cx="1058518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Cryostore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CBD6C7-2CCD-4226-B6E1-3CF44461A230}"/>
              </a:ext>
            </a:extLst>
          </p:cNvPr>
          <p:cNvSpPr txBox="1"/>
          <p:nvPr/>
        </p:nvSpPr>
        <p:spPr>
          <a:xfrm>
            <a:off x="2787244" y="6433398"/>
            <a:ext cx="1222514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Warehouse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3D8E26-824F-4570-A763-6ED2DFFE8105}"/>
              </a:ext>
            </a:extLst>
          </p:cNvPr>
          <p:cNvSpPr txBox="1"/>
          <p:nvPr/>
        </p:nvSpPr>
        <p:spPr>
          <a:xfrm>
            <a:off x="1631557" y="5395906"/>
            <a:ext cx="919369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QC lab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90545-90BD-4EFC-BE0E-60C1D7AF62E4}"/>
              </a:ext>
            </a:extLst>
          </p:cNvPr>
          <p:cNvSpPr txBox="1"/>
          <p:nvPr/>
        </p:nvSpPr>
        <p:spPr>
          <a:xfrm>
            <a:off x="2597758" y="5117913"/>
            <a:ext cx="919369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chemeClr val="bg1"/>
                </a:solidFill>
              </a:rPr>
              <a:t>Offices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EEB26E7-2747-5A2A-25D9-9B2448D75C27}"/>
              </a:ext>
            </a:extLst>
          </p:cNvPr>
          <p:cNvCxnSpPr/>
          <p:nvPr/>
        </p:nvCxnSpPr>
        <p:spPr>
          <a:xfrm>
            <a:off x="2869660" y="5456467"/>
            <a:ext cx="729574" cy="2779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7BAB3A-9BA1-0ADA-F473-11918E0BF826}"/>
              </a:ext>
            </a:extLst>
          </p:cNvPr>
          <p:cNvCxnSpPr>
            <a:cxnSpLocks/>
          </p:cNvCxnSpPr>
          <p:nvPr/>
        </p:nvCxnSpPr>
        <p:spPr>
          <a:xfrm>
            <a:off x="2550926" y="5734460"/>
            <a:ext cx="1048308" cy="86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8D3B0C6-DEE5-6C50-9DE0-AE2A89547D52}"/>
              </a:ext>
            </a:extLst>
          </p:cNvPr>
          <p:cNvCxnSpPr/>
          <p:nvPr/>
        </p:nvCxnSpPr>
        <p:spPr>
          <a:xfrm>
            <a:off x="2329781" y="5992238"/>
            <a:ext cx="12694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DF093A-3796-5FA7-4D85-001123B83713}"/>
              </a:ext>
            </a:extLst>
          </p:cNvPr>
          <p:cNvCxnSpPr>
            <a:cxnSpLocks/>
          </p:cNvCxnSpPr>
          <p:nvPr/>
        </p:nvCxnSpPr>
        <p:spPr>
          <a:xfrm flipV="1">
            <a:off x="2690075" y="6060332"/>
            <a:ext cx="909159" cy="291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47DBBC-D74C-2233-F772-E5D8B4BD993F}"/>
              </a:ext>
            </a:extLst>
          </p:cNvPr>
          <p:cNvCxnSpPr>
            <a:cxnSpLocks/>
          </p:cNvCxnSpPr>
          <p:nvPr/>
        </p:nvCxnSpPr>
        <p:spPr>
          <a:xfrm flipV="1">
            <a:off x="3517127" y="6159070"/>
            <a:ext cx="82107" cy="274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777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70464-251F-4779-A2B9-350B9843C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chemeClr val="accent1"/>
                </a:solidFill>
              </a:rPr>
              <a:t>Challenges: Validation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45BB5F3-E782-4DE0-8C03-FA619FE26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2200"/>
              <a:t>Full Validation Team including Validation Lead and a CSV Lead</a:t>
            </a:r>
          </a:p>
          <a:p>
            <a:r>
              <a:rPr lang="en-US" sz="2200"/>
              <a:t>Everything needs validation from suppliers, equipment, facilities and processes</a:t>
            </a:r>
          </a:p>
          <a:p>
            <a:r>
              <a:rPr lang="en-US" sz="2200"/>
              <a:t>Example - Environmental Monitoring System</a:t>
            </a:r>
          </a:p>
          <a:p>
            <a:pPr lvl="1"/>
            <a:r>
              <a:rPr lang="en-US" sz="1800"/>
              <a:t>6 months from start to finish</a:t>
            </a:r>
          </a:p>
          <a:p>
            <a:pPr lvl="1"/>
            <a:r>
              <a:rPr lang="en-US" sz="1800"/>
              <a:t>Further validation each time a new probe is added</a:t>
            </a:r>
          </a:p>
        </p:txBody>
      </p:sp>
      <p:pic>
        <p:nvPicPr>
          <p:cNvPr id="9" name="Content Placeholder 8" descr="A picture containing text, lined&#10;&#10;Description automatically generated">
            <a:extLst>
              <a:ext uri="{FF2B5EF4-FFF2-40B4-BE49-F238E27FC236}">
                <a16:creationId xmlns:a16="http://schemas.microsoft.com/office/drawing/2014/main" id="{4B4F295D-9ADD-4074-8C87-0656F8DB459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" r="2274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31703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C8F80-5941-1FB6-B412-846F52472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en-GB" sz="3800">
                <a:solidFill>
                  <a:schemeClr val="accent1"/>
                </a:solidFill>
              </a:rPr>
              <a:t>Challenges: Validating the cleanrooms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D6BCBC-870F-C264-F91B-E3352E02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765530"/>
          </a:xfrm>
        </p:spPr>
        <p:txBody>
          <a:bodyPr anchor="t">
            <a:normAutofit/>
          </a:bodyPr>
          <a:lstStyle/>
          <a:p>
            <a:r>
              <a:rPr lang="en-US" sz="2200"/>
              <a:t>An extensive 6-week PQ was performed to fully test the performance of the suite under simulated operating conditions</a:t>
            </a:r>
          </a:p>
          <a:p>
            <a:pPr lvl="1"/>
            <a:r>
              <a:rPr lang="en-US" sz="1800"/>
              <a:t>Gowning, transfer of items</a:t>
            </a:r>
          </a:p>
          <a:p>
            <a:pPr lvl="1"/>
            <a:r>
              <a:rPr lang="en-US" sz="1800"/>
              <a:t>Cleaning justification</a:t>
            </a:r>
          </a:p>
          <a:p>
            <a:pPr lvl="1"/>
            <a:r>
              <a:rPr lang="en-US" sz="1800"/>
              <a:t>EM justification</a:t>
            </a:r>
          </a:p>
          <a:p>
            <a:pPr lvl="1"/>
            <a:r>
              <a:rPr lang="en-US" sz="1800"/>
              <a:t>Operator qualification</a:t>
            </a:r>
          </a:p>
          <a:p>
            <a:pPr lvl="1"/>
            <a:r>
              <a:rPr lang="en-US" sz="1800"/>
              <a:t>Air handling</a:t>
            </a:r>
          </a:p>
          <a:p>
            <a:pPr lvl="1"/>
            <a:r>
              <a:rPr lang="en-US" sz="1800"/>
              <a:t>EMS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69715B-2336-C293-BC3F-A2292448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1262958"/>
            <a:ext cx="6903720" cy="433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44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CF5238-B9D5-4C15-B08B-CC7171EAD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200">
                <a:solidFill>
                  <a:schemeClr val="accent1"/>
                </a:solidFill>
              </a:rPr>
              <a:t>At SCUG 2019: </a:t>
            </a:r>
            <a:br>
              <a:rPr lang="en-GB" sz="4200">
                <a:solidFill>
                  <a:schemeClr val="accent1"/>
                </a:solidFill>
              </a:rPr>
            </a:br>
            <a:r>
              <a:rPr lang="en-GB" sz="4200">
                <a:solidFill>
                  <a:schemeClr val="accent1"/>
                </a:solidFill>
              </a:rPr>
              <a:t>Regulations surrounding ATMPs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4E4BB-93A1-426A-9124-808EB626F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sz="2200"/>
          </a:p>
          <a:p>
            <a:r>
              <a:rPr lang="en-GB" sz="2400" i="1"/>
              <a:t>“Benefit and handicap of starting with a (relatively) clean slate</a:t>
            </a:r>
          </a:p>
          <a:p>
            <a:r>
              <a:rPr lang="en-GB" sz="2400" i="1"/>
              <a:t>Started with an empty warehouse and are building it up to provide:</a:t>
            </a:r>
          </a:p>
          <a:p>
            <a:pPr lvl="1"/>
            <a:r>
              <a:rPr lang="en-GB" i="1"/>
              <a:t>Cleanroom space for ATMP manufacture, clinical trial work, process development work</a:t>
            </a:r>
          </a:p>
          <a:p>
            <a:pPr lvl="1"/>
            <a:r>
              <a:rPr lang="en-GB" i="1"/>
              <a:t>In-house testing capabilities for QC </a:t>
            </a:r>
          </a:p>
          <a:p>
            <a:pPr lvl="1"/>
            <a:r>
              <a:rPr lang="en-GB" i="1"/>
              <a:t>In-house training facilities</a:t>
            </a:r>
          </a:p>
          <a:p>
            <a:pPr lvl="1"/>
            <a:r>
              <a:rPr lang="en-GB" i="1" err="1"/>
              <a:t>Cryostorage</a:t>
            </a:r>
            <a:r>
              <a:rPr lang="en-GB" i="1"/>
              <a:t> facilities</a:t>
            </a:r>
          </a:p>
          <a:p>
            <a:r>
              <a:rPr lang="en-GB" sz="2400" i="1"/>
              <a:t>Challenges are vast!”</a:t>
            </a:r>
          </a:p>
          <a:p>
            <a:r>
              <a:rPr lang="en-GB" sz="2400">
                <a:solidFill>
                  <a:schemeClr val="accent1"/>
                </a:solidFill>
              </a:rPr>
              <a:t>Our aim in 2019 was to achieve an MHRA Specials license to manufacture ATMPs at our Sawston facility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53DAE-EFB6-4BC2-A78A-2E2AEFD0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07931C-F967-431F-872E-03BD3659AF0C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659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C917B7-DC2B-4296-BFAF-D59562FB9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711498"/>
            <a:ext cx="6772890" cy="1239068"/>
          </a:xfrm>
        </p:spPr>
        <p:txBody>
          <a:bodyPr anchor="b">
            <a:normAutofit fontScale="90000"/>
          </a:bodyPr>
          <a:lstStyle/>
          <a:p>
            <a:r>
              <a:rPr lang="en-GB" sz="5400">
                <a:solidFill>
                  <a:schemeClr val="accent1"/>
                </a:solidFill>
              </a:rPr>
              <a:t>Challenges: </a:t>
            </a:r>
            <a:br>
              <a:rPr lang="en-GB" sz="5400">
                <a:solidFill>
                  <a:schemeClr val="accent1"/>
                </a:solidFill>
              </a:rPr>
            </a:br>
            <a:r>
              <a:rPr lang="en-GB" sz="5400">
                <a:solidFill>
                  <a:schemeClr val="accent1"/>
                </a:solidFill>
              </a:rPr>
              <a:t>IT Systems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CA1190-07F3-49EF-A28A-0B8C3972BD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569" y="810008"/>
            <a:ext cx="3595876" cy="794185"/>
          </a:xfrm>
          <a:prstGeom prst="rect">
            <a:avLst/>
          </a:pr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63BECA-17AA-4589-8C4E-11AF8C421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498422"/>
            <a:ext cx="7332867" cy="3994453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GB" sz="2000"/>
              <a:t>Systems in use:</a:t>
            </a:r>
          </a:p>
          <a:p>
            <a:pPr lvl="1"/>
            <a:r>
              <a:rPr lang="en-GB" sz="2000" b="1"/>
              <a:t>QMS provided by Q-Pulse – </a:t>
            </a:r>
            <a:r>
              <a:rPr lang="en-GB" sz="2000"/>
              <a:t>configured, validated and in use from 2020</a:t>
            </a:r>
            <a:endParaRPr lang="en-GB" sz="2000">
              <a:cs typeface="Calibri Light"/>
            </a:endParaRPr>
          </a:p>
          <a:p>
            <a:pPr lvl="1"/>
            <a:r>
              <a:rPr lang="en-GB" sz="2000" b="1"/>
              <a:t>EMS is provided by ATI and Lighthouse </a:t>
            </a:r>
            <a:r>
              <a:rPr lang="en-GB" sz="2000"/>
              <a:t>and comprises a full system for temperature, humidity, pressure, continuous non-viable particle monitoring, CO</a:t>
            </a:r>
            <a:r>
              <a:rPr lang="en-GB" sz="2000" baseline="-25000"/>
              <a:t>2</a:t>
            </a:r>
            <a:r>
              <a:rPr lang="en-GB" sz="2000"/>
              <a:t> levels. Fully validated to current version.</a:t>
            </a:r>
            <a:endParaRPr lang="en-GB" sz="2000">
              <a:cs typeface="Calibri Light"/>
            </a:endParaRPr>
          </a:p>
          <a:p>
            <a:pPr lvl="1"/>
            <a:r>
              <a:rPr lang="en-GB" sz="2000" b="1"/>
              <a:t>Cryostore management and monitoring is provided by </a:t>
            </a:r>
            <a:r>
              <a:rPr lang="en-GB" sz="2000" b="1" err="1"/>
              <a:t>Sintesy</a:t>
            </a:r>
            <a:r>
              <a:rPr lang="en-GB" sz="2000" b="1"/>
              <a:t> </a:t>
            </a:r>
          </a:p>
          <a:p>
            <a:pPr lvl="1"/>
            <a:r>
              <a:rPr lang="en-GB" sz="2000" b="1">
                <a:cs typeface="Calibri Light"/>
              </a:rPr>
              <a:t>Website up and running </a:t>
            </a:r>
            <a:r>
              <a:rPr lang="en-GB" sz="2000" b="1">
                <a:cs typeface="Calibri Light"/>
                <a:hlinkClick r:id="rId3"/>
              </a:rPr>
              <a:t>www.adventbio.uk</a:t>
            </a:r>
            <a:endParaRPr lang="en-GB" sz="2000" b="1">
              <a:cs typeface="Calibri Light"/>
            </a:endParaRPr>
          </a:p>
          <a:p>
            <a:r>
              <a:rPr lang="en-GB" sz="2000"/>
              <a:t>Systems in progress:</a:t>
            </a:r>
            <a:endParaRPr lang="en-GB" sz="2000">
              <a:cs typeface="Calibri Light"/>
            </a:endParaRPr>
          </a:p>
          <a:p>
            <a:pPr lvl="1"/>
            <a:r>
              <a:rPr lang="en-GB" sz="2000" b="1"/>
              <a:t>LIMS is provided by Labware </a:t>
            </a:r>
            <a:r>
              <a:rPr lang="en-GB" sz="2000"/>
              <a:t>– staged implementation, phase 1 complete, next phases coming on line in coming weeks, due Q4 2022</a:t>
            </a:r>
            <a:endParaRPr lang="en-GB" sz="2000">
              <a:cs typeface="Calibri Light"/>
            </a:endParaRPr>
          </a:p>
          <a:p>
            <a:pPr lvl="1"/>
            <a:r>
              <a:rPr lang="en-GB" sz="2000" b="1" err="1"/>
              <a:t>eBMR</a:t>
            </a:r>
            <a:r>
              <a:rPr lang="en-GB" sz="2000" b="1"/>
              <a:t> system provided by </a:t>
            </a:r>
            <a:r>
              <a:rPr lang="en-GB" sz="2000" b="1" err="1"/>
              <a:t>Autolomous</a:t>
            </a:r>
            <a:r>
              <a:rPr lang="en-GB" sz="2000" b="1"/>
              <a:t> </a:t>
            </a:r>
            <a:r>
              <a:rPr lang="en-GB" sz="2000"/>
              <a:t>– undergoing configuration, due Q3 2022. </a:t>
            </a:r>
            <a:endParaRPr lang="en-GB" sz="2000">
              <a:cs typeface="Calibri 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F487E8-C932-4CC0-85F6-5AB45CB220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767" b="11347"/>
          <a:stretch/>
        </p:blipFill>
        <p:spPr>
          <a:xfrm>
            <a:off x="8447084" y="2310086"/>
            <a:ext cx="3398413" cy="18902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A32A67-B2AC-495A-8A9F-6BBF9BDE83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79409" y="4200306"/>
            <a:ext cx="3530309" cy="11515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3A5AE6-F34B-4DC1-AC4A-E2335DCCBF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0268" y="5386199"/>
            <a:ext cx="3913929" cy="115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02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02F4C-EFD3-29FC-83F9-BA22FCD01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Challenges: Warehousing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7974C-4580-942B-BA9E-A2162109E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200"/>
              <a:t>Having enough warehouse space is a constant challenge for a CDMO</a:t>
            </a:r>
          </a:p>
          <a:p>
            <a:r>
              <a:rPr lang="en-US" sz="2200"/>
              <a:t>Each project / product has its own consumables requirments</a:t>
            </a:r>
          </a:p>
          <a:p>
            <a:r>
              <a:rPr lang="en-US" sz="2200"/>
              <a:t>Fully temperature controlled and mapped space</a:t>
            </a:r>
          </a:p>
          <a:p>
            <a:r>
              <a:rPr lang="en-US" sz="2200"/>
              <a:t>Fully electronic inventory system from receipt to picking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D10D86-F42A-E401-E2EE-D2966A7D9A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54296" y="1168032"/>
            <a:ext cx="6903720" cy="452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6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7B749D-4F5A-467E-A364-12285BF0B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chemeClr val="accent1"/>
                </a:solidFill>
              </a:rPr>
              <a:t>Now in 2022: Our Aims/Ethos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4DED672-8948-4FC6-966C-094CB04359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/>
              <a:t>Advent Bioservices provides a comprehensive CDMO service to the cell therapy industry;</a:t>
            </a:r>
          </a:p>
          <a:p>
            <a:pPr marL="800100" lvl="1" indent="-342900"/>
            <a:r>
              <a:rPr lang="en-GB" sz="2200"/>
              <a:t>Supporting companies with the development and manufacture of ATMPs </a:t>
            </a:r>
          </a:p>
          <a:p>
            <a:pPr marL="800100" lvl="1" indent="-342900"/>
            <a:r>
              <a:rPr lang="en-GB" sz="2200"/>
              <a:t>Assist in the delivery of clinical trial products</a:t>
            </a:r>
            <a:endParaRPr lang="en-GB" sz="2200">
              <a:cs typeface="Calibri Light"/>
            </a:endParaRPr>
          </a:p>
          <a:p>
            <a:pPr marL="800100" lvl="1" indent="-342900"/>
            <a:r>
              <a:rPr lang="en-GB" sz="2200"/>
              <a:t>Provision of a comprehensive QC testing service </a:t>
            </a:r>
          </a:p>
          <a:p>
            <a:pPr marL="800100" lvl="1" indent="-342900"/>
            <a:r>
              <a:rPr lang="en-GB" sz="2200"/>
              <a:t>Provision of product release and QP certification</a:t>
            </a:r>
          </a:p>
          <a:p>
            <a:pPr marL="800100" lvl="1" indent="-342900"/>
            <a:r>
              <a:rPr lang="en-GB" sz="2200"/>
              <a:t>Cold and ultra-cold (cryogenic) storage solutions</a:t>
            </a:r>
          </a:p>
          <a:p>
            <a:pPr marL="342900" indent="-342900"/>
            <a:r>
              <a:rPr lang="en-GB" sz="2200"/>
              <a:t>Our ethos is to culture, develop and strengthen partnerships with clients involved in the advancement of patient treatment</a:t>
            </a:r>
            <a:endParaRPr lang="en-GB" sz="22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0734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B9F73D-D2AE-9D86-C190-0187568D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GB" sz="5400">
                <a:solidFill>
                  <a:schemeClr val="accent1"/>
                </a:solidFill>
              </a:rPr>
              <a:t>Future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1EDBC4-AEFD-BE27-FFA2-D0E7F5C4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8" r="28907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915A8-6213-F137-5E51-C9C53C873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1" y="2706624"/>
            <a:ext cx="6347161" cy="3670730"/>
          </a:xfrm>
        </p:spPr>
        <p:txBody>
          <a:bodyPr>
            <a:normAutofit fontScale="85000" lnSpcReduction="20000"/>
          </a:bodyPr>
          <a:lstStyle/>
          <a:p>
            <a:r>
              <a:rPr lang="en-GB" sz="2100" dirty="0"/>
              <a:t>Implementing a fill finish system</a:t>
            </a:r>
          </a:p>
          <a:p>
            <a:r>
              <a:rPr lang="en-GB" sz="2100" dirty="0"/>
              <a:t>Expand QC services to provide full release service for external clients</a:t>
            </a:r>
          </a:p>
          <a:p>
            <a:r>
              <a:rPr lang="en-GB" sz="2100" dirty="0"/>
              <a:t>Expand PD services</a:t>
            </a:r>
          </a:p>
          <a:p>
            <a:r>
              <a:rPr lang="en-GB" sz="2100" dirty="0"/>
              <a:t>LIMS</a:t>
            </a:r>
          </a:p>
          <a:p>
            <a:pPr lvl="1"/>
            <a:r>
              <a:rPr lang="en-GB" sz="2100" dirty="0"/>
              <a:t>Phase 2 – Biobank inventory</a:t>
            </a:r>
          </a:p>
          <a:p>
            <a:pPr lvl="1"/>
            <a:r>
              <a:rPr lang="en-GB" sz="2100" dirty="0"/>
              <a:t>Phase 3 – Patient sample handling</a:t>
            </a:r>
          </a:p>
          <a:p>
            <a:pPr lvl="1"/>
            <a:r>
              <a:rPr lang="en-GB" sz="2100" dirty="0"/>
              <a:t>Phase 4 – QC equipment implementation </a:t>
            </a:r>
          </a:p>
          <a:p>
            <a:r>
              <a:rPr lang="en-GB" sz="2100" dirty="0"/>
              <a:t>On boarding new clients for CDMO services and Biobanking/ </a:t>
            </a:r>
            <a:r>
              <a:rPr lang="en-GB" sz="2100" dirty="0" err="1"/>
              <a:t>Cryostorage</a:t>
            </a:r>
            <a:r>
              <a:rPr lang="en-GB" sz="2100" dirty="0"/>
              <a:t> </a:t>
            </a:r>
          </a:p>
          <a:p>
            <a:r>
              <a:rPr lang="en-GB" sz="2100" dirty="0" err="1"/>
              <a:t>eBMR</a:t>
            </a:r>
            <a:r>
              <a:rPr lang="en-GB" sz="2100" dirty="0"/>
              <a:t> implementation</a:t>
            </a:r>
          </a:p>
          <a:p>
            <a:r>
              <a:rPr lang="en-GB" sz="2100" dirty="0"/>
              <a:t>JACIE accreditation </a:t>
            </a:r>
          </a:p>
          <a:p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224901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B31821-08FA-95D2-33CE-1AB64F31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193" y="489507"/>
            <a:ext cx="3091607" cy="16554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Sawston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65BC9-AABB-3DAC-9B3E-F5DDCBC4A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2" r="4252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61" name="Content Placeholder 60">
            <a:extLst>
              <a:ext uri="{FF2B5EF4-FFF2-40B4-BE49-F238E27FC236}">
                <a16:creationId xmlns:a16="http://schemas.microsoft.com/office/drawing/2014/main" id="{1A9CF84E-AC7F-CEB1-9460-7771C901B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>
            <a:normAutofit/>
          </a:bodyPr>
          <a:lstStyle/>
          <a:p>
            <a:r>
              <a:rPr lang="en-US" sz="2000"/>
              <a:t>90,000 sq/ft</a:t>
            </a:r>
          </a:p>
          <a:p>
            <a:r>
              <a:rPr lang="en-US" sz="2000" err="1"/>
              <a:t>Cambridgeshire</a:t>
            </a:r>
            <a:r>
              <a:rPr lang="en-US" sz="2000"/>
              <a:t>, an excellent location for a CDMO</a:t>
            </a:r>
          </a:p>
          <a:p>
            <a:r>
              <a:rPr lang="en-US" sz="2000"/>
              <a:t>Close to </a:t>
            </a:r>
            <a:r>
              <a:rPr lang="en-US" sz="2000" err="1"/>
              <a:t>Biotec</a:t>
            </a:r>
            <a:r>
              <a:rPr lang="en-US" sz="2000"/>
              <a:t> hubs in Cambridge and </a:t>
            </a:r>
            <a:r>
              <a:rPr lang="en-US" sz="2000" err="1"/>
              <a:t>Stevenage</a:t>
            </a:r>
            <a:endParaRPr lang="en-US" sz="2000"/>
          </a:p>
          <a:p>
            <a:r>
              <a:rPr lang="en-US" sz="2000"/>
              <a:t>Good road access to Stansted and M11</a:t>
            </a:r>
          </a:p>
          <a:p>
            <a:r>
              <a:rPr lang="en-US" sz="2000"/>
              <a:t>Good rail access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40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6CA8875-206B-29E3-7140-E887783E2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5055" b="106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44C3FB-A46B-47C3-91DD-274997421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accent1"/>
                </a:solidFill>
              </a:rPr>
              <a:t>Advanced Therapeutic Medicinal Products - ATMPs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CF7C8-C1F7-463F-991A-C455CED98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07931C-F967-431F-872E-03BD3659AF0C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F8FED091-5932-4014-BE13-888EC8805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5107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47277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F991F-BB2C-4E45-84C0-586E7689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chemeClr val="accent1"/>
                </a:solidFill>
              </a:rPr>
              <a:t>Manufacture - MHRA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D1B4-5449-484D-B54C-FF3D3540C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ATMPs started by being manufactured in academic settings </a:t>
            </a:r>
          </a:p>
          <a:p>
            <a:r>
              <a:rPr lang="en-GB" sz="2400" dirty="0"/>
              <a:t>Since commercialisation of some ATMPs (such as CAR-T’s) product numbers are increasing and extra lab space and expertise is now required </a:t>
            </a:r>
            <a:r>
              <a:rPr lang="en-GB" sz="2400" i="1" dirty="0"/>
              <a:t>Catapult Annual Report (</a:t>
            </a:r>
            <a:r>
              <a:rPr lang="en-GB" sz="2400" i="1" dirty="0" err="1"/>
              <a:t>nov</a:t>
            </a:r>
            <a:r>
              <a:rPr lang="en-GB" sz="2400" i="1" dirty="0"/>
              <a:t> 2021)</a:t>
            </a:r>
            <a:endParaRPr lang="en-GB" sz="2400" dirty="0"/>
          </a:p>
          <a:p>
            <a:pPr lvl="1"/>
            <a:r>
              <a:rPr lang="en-GB" sz="2000" dirty="0"/>
              <a:t>1,500 jobs and 12,500m</a:t>
            </a:r>
            <a:r>
              <a:rPr lang="en-GB" sz="2000" baseline="30000" dirty="0"/>
              <a:t>2</a:t>
            </a:r>
            <a:r>
              <a:rPr lang="en-GB" sz="2000" dirty="0"/>
              <a:t> in2019</a:t>
            </a:r>
          </a:p>
          <a:p>
            <a:pPr lvl="1"/>
            <a:r>
              <a:rPr lang="en-GB" sz="2000" dirty="0"/>
              <a:t>3,000 jobs and 20,000m</a:t>
            </a:r>
            <a:r>
              <a:rPr lang="en-GB" sz="2000" baseline="30000" dirty="0"/>
              <a:t>2</a:t>
            </a:r>
            <a:r>
              <a:rPr lang="en-GB" sz="2000" dirty="0"/>
              <a:t> in 2020</a:t>
            </a:r>
          </a:p>
          <a:p>
            <a:pPr lvl="1"/>
            <a:r>
              <a:rPr lang="en-GB" sz="2000" dirty="0"/>
              <a:t>3,300 jobs and 31,800m</a:t>
            </a:r>
            <a:r>
              <a:rPr lang="en-GB" sz="2000" baseline="30000" dirty="0"/>
              <a:t>2</a:t>
            </a:r>
            <a:r>
              <a:rPr lang="en-GB" sz="2000" dirty="0"/>
              <a:t> in 2021</a:t>
            </a:r>
          </a:p>
          <a:p>
            <a:r>
              <a:rPr lang="en-GB" sz="2400" dirty="0"/>
              <a:t>Increase in clinical trials </a:t>
            </a:r>
          </a:p>
          <a:p>
            <a:pPr lvl="1"/>
            <a:r>
              <a:rPr lang="en-GB" sz="2000" dirty="0"/>
              <a:t>14 Phase III clinical trials in 2019</a:t>
            </a:r>
          </a:p>
          <a:p>
            <a:pPr lvl="1"/>
            <a:r>
              <a:rPr lang="en-GB" sz="2000" dirty="0"/>
              <a:t>28 Phase III clinical trails in 2020</a:t>
            </a:r>
          </a:p>
          <a:p>
            <a:pPr lvl="1"/>
            <a:r>
              <a:rPr lang="en-GB" sz="2000" dirty="0"/>
              <a:t>38 Phase III clinical trials in 2021</a:t>
            </a:r>
          </a:p>
          <a:p>
            <a:r>
              <a:rPr lang="en-GB" sz="2400" dirty="0"/>
              <a:t>Contract Development and Manufacturing Organisations (CDMOs) are starting to emerge (such as the Roslin Institute and Advent Bioservices), where manufacture can take place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EBF4A-E05B-4FFE-99CB-EE565915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07931C-F967-431F-872E-03BD3659AF0C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32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AF4E7D-B51B-588C-ACCB-A82AA984E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388104" cy="1719072"/>
          </a:xfrm>
        </p:spPr>
        <p:txBody>
          <a:bodyPr anchor="b">
            <a:normAutofit fontScale="90000"/>
          </a:bodyPr>
          <a:lstStyle/>
          <a:p>
            <a:r>
              <a:rPr lang="en-GB" sz="5400" dirty="0">
                <a:solidFill>
                  <a:schemeClr val="accent1"/>
                </a:solidFill>
              </a:rPr>
              <a:t>Catapult annual report 2021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6D73EBD-4E22-EBC7-FDA8-65BDBCBE5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988" y="3998119"/>
            <a:ext cx="2857500" cy="10287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4E172A-94A0-1E16-508E-1B65C9E3F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214" y="640080"/>
            <a:ext cx="4559884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F991F-BB2C-4E45-84C0-586E7689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chemeClr val="accent1"/>
                </a:solidFill>
              </a:rPr>
              <a:t>Aim 2019: MHRA ‘Specials’ License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D1B4-5449-484D-B54C-FF3D3540C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GB" sz="2000"/>
              <a:t>Products without marketing authorisation can be manufactured under the MHRA Specials license (see Guidance Note 14)</a:t>
            </a:r>
          </a:p>
          <a:p>
            <a:r>
              <a:rPr lang="en-GB" sz="2000"/>
              <a:t>A “special” may only be supplied to third parties if all of the following apply:</a:t>
            </a:r>
          </a:p>
          <a:p>
            <a:pPr lvl="1"/>
            <a:r>
              <a:rPr lang="en-GB" sz="2000"/>
              <a:t>there is an unsolicited order;</a:t>
            </a:r>
          </a:p>
          <a:p>
            <a:pPr lvl="1"/>
            <a:r>
              <a:rPr lang="en-GB" sz="2000"/>
              <a:t>the product is manufactured and assembled in accordance with the specification of a person who is a doctor (or other prescriber) registered in the UK;</a:t>
            </a:r>
          </a:p>
          <a:p>
            <a:pPr lvl="1"/>
            <a:r>
              <a:rPr lang="en-GB" sz="2000"/>
              <a:t>product is for use by a patient for whose treatment that person is directly responsible in order to fulfil the special needs of that patient; and</a:t>
            </a:r>
          </a:p>
          <a:p>
            <a:pPr lvl="1"/>
            <a:r>
              <a:rPr lang="en-GB" sz="2000"/>
              <a:t>the product is manufactured and supplied under specific conditions </a:t>
            </a:r>
          </a:p>
          <a:p>
            <a:r>
              <a:rPr lang="en-GB" sz="2000"/>
              <a:t>The manufacturing/assembly site and its operations will be inspected for compliance with (GMP) and the conditions of the licence.</a:t>
            </a:r>
          </a:p>
          <a:p>
            <a:r>
              <a:rPr lang="en-GB" sz="2000"/>
              <a:t>Release of “specials” should be by the quality controller or a nominated deputy.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606930-8326-46E9-97F1-E050CA518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F07931C-F967-431F-872E-03BD3659AF0C}" type="slidenum">
              <a:rPr lang="en-GB" smtClean="0"/>
              <a:pPr>
                <a:spcAft>
                  <a:spcPts val="600"/>
                </a:spcAft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931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3D58D3-3D72-4FA9-8D80-2D2853E10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720" y="488737"/>
            <a:ext cx="10515600" cy="602945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chemeClr val="accent1"/>
                </a:solidFill>
              </a:rPr>
              <a:t>Advent Bioservices Timeline 2015-2022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226BE1F-E064-4D17-B7D7-72372D88EEE3}"/>
              </a:ext>
            </a:extLst>
          </p:cNvPr>
          <p:cNvSpPr/>
          <p:nvPr/>
        </p:nvSpPr>
        <p:spPr>
          <a:xfrm>
            <a:off x="950313" y="3540108"/>
            <a:ext cx="1354958" cy="484632"/>
          </a:xfrm>
          <a:prstGeom prst="chevron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2015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F062EE12-E907-4093-883D-609FF6584CBE}"/>
              </a:ext>
            </a:extLst>
          </p:cNvPr>
          <p:cNvSpPr/>
          <p:nvPr/>
        </p:nvSpPr>
        <p:spPr>
          <a:xfrm>
            <a:off x="2152655" y="3534731"/>
            <a:ext cx="1330674" cy="484632"/>
          </a:xfrm>
          <a:prstGeom prst="chevron">
            <a:avLst/>
          </a:prstGeom>
          <a:noFill/>
          <a:ln w="28575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2016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D7FFA4A2-A194-4B1B-B442-3129077E7624}"/>
              </a:ext>
            </a:extLst>
          </p:cNvPr>
          <p:cNvSpPr/>
          <p:nvPr/>
        </p:nvSpPr>
        <p:spPr>
          <a:xfrm>
            <a:off x="3320933" y="3534731"/>
            <a:ext cx="1186637" cy="484632"/>
          </a:xfrm>
          <a:prstGeom prst="chevron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2017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02A277C0-2E75-48E2-AF79-2F5A4BE1C387}"/>
              </a:ext>
            </a:extLst>
          </p:cNvPr>
          <p:cNvSpPr/>
          <p:nvPr/>
        </p:nvSpPr>
        <p:spPr>
          <a:xfrm>
            <a:off x="4356336" y="3534731"/>
            <a:ext cx="1166752" cy="484632"/>
          </a:xfrm>
          <a:prstGeom prst="chevron">
            <a:avLst/>
          </a:prstGeom>
          <a:noFill/>
          <a:ln w="28575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2018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530581EF-61B5-4082-BCE2-10102F18FCAB}"/>
              </a:ext>
            </a:extLst>
          </p:cNvPr>
          <p:cNvSpPr/>
          <p:nvPr/>
        </p:nvSpPr>
        <p:spPr>
          <a:xfrm>
            <a:off x="5365151" y="3534610"/>
            <a:ext cx="1337925" cy="484632"/>
          </a:xfrm>
          <a:prstGeom prst="chevron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2019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EBB0217F-C931-4BBE-AFCE-D6D4947A491C}"/>
              </a:ext>
            </a:extLst>
          </p:cNvPr>
          <p:cNvSpPr/>
          <p:nvPr/>
        </p:nvSpPr>
        <p:spPr>
          <a:xfrm>
            <a:off x="6531903" y="3533569"/>
            <a:ext cx="1653426" cy="484632"/>
          </a:xfrm>
          <a:prstGeom prst="chevron">
            <a:avLst/>
          </a:prstGeom>
          <a:noFill/>
          <a:ln w="28575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4C05ED34-ACC4-4053-AD61-D2A434625B4E}"/>
              </a:ext>
            </a:extLst>
          </p:cNvPr>
          <p:cNvSpPr/>
          <p:nvPr/>
        </p:nvSpPr>
        <p:spPr>
          <a:xfrm>
            <a:off x="8029580" y="3535500"/>
            <a:ext cx="2383004" cy="484632"/>
          </a:xfrm>
          <a:prstGeom prst="chevron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2021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DCA939-86C2-4227-B77F-8C93C7F27497}"/>
              </a:ext>
            </a:extLst>
          </p:cNvPr>
          <p:cNvSpPr/>
          <p:nvPr/>
        </p:nvSpPr>
        <p:spPr>
          <a:xfrm>
            <a:off x="3047254" y="1165760"/>
            <a:ext cx="2387786" cy="831861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Advent Bioservices incorporated from Cognate UK</a:t>
            </a:r>
            <a:endParaRPr lang="en-GB" sz="140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263B34-A97A-43AC-B208-D15AB0EE3402}"/>
              </a:ext>
            </a:extLst>
          </p:cNvPr>
          <p:cNvCxnSpPr>
            <a:cxnSpLocks/>
          </p:cNvCxnSpPr>
          <p:nvPr/>
        </p:nvCxnSpPr>
        <p:spPr>
          <a:xfrm flipV="1">
            <a:off x="3581400" y="2031492"/>
            <a:ext cx="0" cy="1495808"/>
          </a:xfrm>
          <a:prstGeom prst="straightConnector1">
            <a:avLst/>
          </a:prstGeom>
          <a:ln w="95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548D59F6-1415-4DE2-83B2-36E1BDF60378}"/>
              </a:ext>
            </a:extLst>
          </p:cNvPr>
          <p:cNvSpPr/>
          <p:nvPr/>
        </p:nvSpPr>
        <p:spPr>
          <a:xfrm>
            <a:off x="1459003" y="1404119"/>
            <a:ext cx="1547704" cy="1521809"/>
          </a:xfrm>
          <a:prstGeom prst="rect">
            <a:avLst/>
          </a:prstGeom>
          <a:noFill/>
          <a:ln w="19050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Phase 1: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Sawston facility 2 x 250m</a:t>
            </a:r>
            <a:r>
              <a:rPr lang="en-GB" sz="1600" baseline="30000">
                <a:solidFill>
                  <a:schemeClr val="tx1"/>
                </a:solidFill>
              </a:rPr>
              <a:t>2 </a:t>
            </a:r>
            <a:r>
              <a:rPr lang="en-GB" sz="1600">
                <a:solidFill>
                  <a:schemeClr val="tx1"/>
                </a:solidFill>
              </a:rPr>
              <a:t>Hotel Suites construction completed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DDC356-9A3A-4586-A55B-7E8292DB4A75}"/>
              </a:ext>
            </a:extLst>
          </p:cNvPr>
          <p:cNvSpPr/>
          <p:nvPr/>
        </p:nvSpPr>
        <p:spPr>
          <a:xfrm>
            <a:off x="884855" y="4623474"/>
            <a:ext cx="1318080" cy="990580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Sawston facility design completed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&gt;7900m</a:t>
            </a:r>
            <a:r>
              <a:rPr lang="en-GB" sz="1600" baseline="3000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ACC3ACD-6986-49CB-BF02-CC1C88B0742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1506634" y="4024740"/>
            <a:ext cx="0" cy="590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F9FD148-3D91-4B23-8D09-3A9E8DF1B64C}"/>
              </a:ext>
            </a:extLst>
          </p:cNvPr>
          <p:cNvCxnSpPr>
            <a:cxnSpLocks/>
          </p:cNvCxnSpPr>
          <p:nvPr/>
        </p:nvCxnSpPr>
        <p:spPr>
          <a:xfrm flipH="1" flipV="1">
            <a:off x="2508151" y="2933283"/>
            <a:ext cx="2" cy="6068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03109961-8350-4869-868A-CCA1D7284749}"/>
              </a:ext>
            </a:extLst>
          </p:cNvPr>
          <p:cNvSpPr/>
          <p:nvPr/>
        </p:nvSpPr>
        <p:spPr>
          <a:xfrm>
            <a:off x="2789548" y="4375113"/>
            <a:ext cx="2954359" cy="1309472"/>
          </a:xfrm>
          <a:prstGeom prst="rect">
            <a:avLst/>
          </a:prstGeom>
          <a:noFill/>
          <a:ln w="19050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Technology transfer of Autologous dendritic cells manufacturing under the 'Specials' licence at the RFH</a:t>
            </a:r>
            <a:endParaRPr lang="en-GB" sz="16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13078A5-03CE-4ACD-96E5-D53C040395CA}"/>
              </a:ext>
            </a:extLst>
          </p:cNvPr>
          <p:cNvCxnSpPr>
            <a:cxnSpLocks/>
          </p:cNvCxnSpPr>
          <p:nvPr/>
        </p:nvCxnSpPr>
        <p:spPr>
          <a:xfrm>
            <a:off x="3061018" y="4024740"/>
            <a:ext cx="0" cy="342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1D8ED5-6E36-4BBE-BAD5-EC9E767D537E}"/>
              </a:ext>
            </a:extLst>
          </p:cNvPr>
          <p:cNvCxnSpPr>
            <a:cxnSpLocks/>
          </p:cNvCxnSpPr>
          <p:nvPr/>
        </p:nvCxnSpPr>
        <p:spPr>
          <a:xfrm flipV="1">
            <a:off x="5010202" y="4032063"/>
            <a:ext cx="0" cy="343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B64FA8E-D681-4507-A8F2-9A275F9BC907}"/>
              </a:ext>
            </a:extLst>
          </p:cNvPr>
          <p:cNvSpPr/>
          <p:nvPr/>
        </p:nvSpPr>
        <p:spPr>
          <a:xfrm>
            <a:off x="4031556" y="2055866"/>
            <a:ext cx="1426998" cy="1118251"/>
          </a:xfrm>
          <a:prstGeom prst="rect">
            <a:avLst/>
          </a:prstGeom>
          <a:noFill/>
          <a:ln w="19050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Patient manufacturing started at RFH</a:t>
            </a:r>
            <a:endParaRPr lang="en-GB" sz="1600" baseline="3000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B8E8A88-8C33-4FC2-BBEB-D7828DF55B11}"/>
              </a:ext>
            </a:extLst>
          </p:cNvPr>
          <p:cNvCxnSpPr>
            <a:cxnSpLocks/>
          </p:cNvCxnSpPr>
          <p:nvPr/>
        </p:nvCxnSpPr>
        <p:spPr>
          <a:xfrm flipV="1">
            <a:off x="5159612" y="3178981"/>
            <a:ext cx="0" cy="343437"/>
          </a:xfrm>
          <a:prstGeom prst="straightConnector1">
            <a:avLst/>
          </a:prstGeom>
          <a:ln>
            <a:solidFill>
              <a:srgbClr val="F59D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73F61C4B-7798-48F4-9177-34910ACF8CDA}"/>
              </a:ext>
            </a:extLst>
          </p:cNvPr>
          <p:cNvSpPr/>
          <p:nvPr/>
        </p:nvSpPr>
        <p:spPr>
          <a:xfrm>
            <a:off x="5945955" y="4375113"/>
            <a:ext cx="1435765" cy="1647527"/>
          </a:xfrm>
          <a:prstGeom prst="rect">
            <a:avLst/>
          </a:prstGeom>
          <a:noFill/>
          <a:ln w="19050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Oct 2020: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Phase 1a build complete</a:t>
            </a:r>
            <a:endParaRPr lang="en-GB" sz="160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GB" sz="1600">
                <a:solidFill>
                  <a:schemeClr val="tx1"/>
                </a:solidFill>
              </a:rPr>
              <a:t>QC, Cryostore, PD, HS1 C lab extension</a:t>
            </a:r>
            <a:endParaRPr lang="en-GB" sz="16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BCBCF9E-1DA3-4C88-80C7-BB9A2CAEFE64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7237458" y="4018201"/>
            <a:ext cx="0" cy="3569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489EAB7E-9A00-4876-AA83-1BB06D37E5E3}"/>
              </a:ext>
            </a:extLst>
          </p:cNvPr>
          <p:cNvSpPr/>
          <p:nvPr/>
        </p:nvSpPr>
        <p:spPr>
          <a:xfrm>
            <a:off x="5523088" y="1809224"/>
            <a:ext cx="1547704" cy="1118251"/>
          </a:xfrm>
          <a:prstGeom prst="rect">
            <a:avLst/>
          </a:prstGeom>
          <a:noFill/>
          <a:ln w="19050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Sept 2020: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Equipment validation at Sawston started</a:t>
            </a:r>
            <a:endParaRPr lang="en-GB" sz="16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FD340DB-9496-4C7C-BC08-67CCB630CB4C}"/>
              </a:ext>
            </a:extLst>
          </p:cNvPr>
          <p:cNvCxnSpPr>
            <a:cxnSpLocks/>
          </p:cNvCxnSpPr>
          <p:nvPr/>
        </p:nvCxnSpPr>
        <p:spPr>
          <a:xfrm flipV="1">
            <a:off x="6703076" y="2917830"/>
            <a:ext cx="0" cy="615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FEA2B01B-1005-44DE-AD05-3EF502DC3E77}"/>
              </a:ext>
            </a:extLst>
          </p:cNvPr>
          <p:cNvSpPr/>
          <p:nvPr/>
        </p:nvSpPr>
        <p:spPr>
          <a:xfrm>
            <a:off x="7501177" y="4371123"/>
            <a:ext cx="1446754" cy="886338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Q2 2021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Cleanroom PQ performed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A41BE1F-6DEA-4266-9F3C-73524C21C029}"/>
              </a:ext>
            </a:extLst>
          </p:cNvPr>
          <p:cNvCxnSpPr>
            <a:cxnSpLocks/>
          </p:cNvCxnSpPr>
          <p:nvPr/>
        </p:nvCxnSpPr>
        <p:spPr>
          <a:xfrm flipH="1">
            <a:off x="8458157" y="4022577"/>
            <a:ext cx="957" cy="344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67B081A4-81F0-40EE-AA6B-A8B2EC35D388}"/>
              </a:ext>
            </a:extLst>
          </p:cNvPr>
          <p:cNvSpPr/>
          <p:nvPr/>
        </p:nvSpPr>
        <p:spPr>
          <a:xfrm>
            <a:off x="9010894" y="4385279"/>
            <a:ext cx="1351303" cy="1533316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Aug 2021: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Freezer facility / Warehouse build complete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5146E8E-8709-4B5C-A47D-8CC78AC81AB3}"/>
              </a:ext>
            </a:extLst>
          </p:cNvPr>
          <p:cNvSpPr/>
          <p:nvPr/>
        </p:nvSpPr>
        <p:spPr>
          <a:xfrm>
            <a:off x="8694078" y="1326025"/>
            <a:ext cx="1916199" cy="60294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Sep 2021: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HTA licence granted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2C7B5C3-08E1-401E-B238-07A0540C2E0A}"/>
              </a:ext>
            </a:extLst>
          </p:cNvPr>
          <p:cNvCxnSpPr>
            <a:cxnSpLocks/>
          </p:cNvCxnSpPr>
          <p:nvPr/>
        </p:nvCxnSpPr>
        <p:spPr>
          <a:xfrm flipV="1">
            <a:off x="9010894" y="1928970"/>
            <a:ext cx="0" cy="16216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12E33624-62C5-49A9-BAAE-222EAD1FAAB8}"/>
              </a:ext>
            </a:extLst>
          </p:cNvPr>
          <p:cNvCxnSpPr>
            <a:cxnSpLocks/>
            <a:endCxn id="63" idx="0"/>
          </p:cNvCxnSpPr>
          <p:nvPr/>
        </p:nvCxnSpPr>
        <p:spPr>
          <a:xfrm>
            <a:off x="9686546" y="4032063"/>
            <a:ext cx="0" cy="353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0619C7C8-763E-44F2-BAA3-42F0750D4E8C}"/>
              </a:ext>
            </a:extLst>
          </p:cNvPr>
          <p:cNvSpPr/>
          <p:nvPr/>
        </p:nvSpPr>
        <p:spPr>
          <a:xfrm>
            <a:off x="8048050" y="6001668"/>
            <a:ext cx="1904040" cy="47008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2021 staff levels: 38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FEA5294-FD2C-44E2-A886-C50CEFAD0B10}"/>
              </a:ext>
            </a:extLst>
          </p:cNvPr>
          <p:cNvSpPr/>
          <p:nvPr/>
        </p:nvSpPr>
        <p:spPr>
          <a:xfrm>
            <a:off x="2287166" y="5866341"/>
            <a:ext cx="2954359" cy="749067"/>
          </a:xfrm>
          <a:prstGeom prst="rect">
            <a:avLst/>
          </a:prstGeom>
          <a:noFill/>
          <a:ln w="19050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Contract with Royal Free Hospital signed for manufacturing under RFH 'Specials' licence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6451303-3662-4036-82AA-C83831F34E9A}"/>
              </a:ext>
            </a:extLst>
          </p:cNvPr>
          <p:cNvCxnSpPr/>
          <p:nvPr/>
        </p:nvCxnSpPr>
        <p:spPr>
          <a:xfrm>
            <a:off x="2447925" y="4018201"/>
            <a:ext cx="0" cy="1848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958DA1DC-8848-4136-969A-90ACBDAFB59E}"/>
              </a:ext>
            </a:extLst>
          </p:cNvPr>
          <p:cNvSpPr/>
          <p:nvPr/>
        </p:nvSpPr>
        <p:spPr>
          <a:xfrm>
            <a:off x="7167213" y="1332358"/>
            <a:ext cx="1438817" cy="1593493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Manufacture of Stem Cells started at RFH</a:t>
            </a:r>
            <a:endParaRPr lang="en-GB" sz="16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4AD9CD1E-FB19-41EF-9D6C-7CD1FD3CEBE2}"/>
              </a:ext>
            </a:extLst>
          </p:cNvPr>
          <p:cNvCxnSpPr>
            <a:cxnSpLocks/>
          </p:cNvCxnSpPr>
          <p:nvPr/>
        </p:nvCxnSpPr>
        <p:spPr>
          <a:xfrm flipV="1">
            <a:off x="8261602" y="2917830"/>
            <a:ext cx="0" cy="596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115541CB-F32D-5DFC-4B73-2A7E3EAA25C9}"/>
              </a:ext>
            </a:extLst>
          </p:cNvPr>
          <p:cNvSpPr/>
          <p:nvPr/>
        </p:nvSpPr>
        <p:spPr>
          <a:xfrm>
            <a:off x="9168111" y="1989085"/>
            <a:ext cx="1442166" cy="782645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Dec 2021: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MHRA licence granted</a:t>
            </a:r>
          </a:p>
        </p:txBody>
      </p:sp>
      <p:sp>
        <p:nvSpPr>
          <p:cNvPr id="48" name="Arrow: Chevron 47">
            <a:extLst>
              <a:ext uri="{FF2B5EF4-FFF2-40B4-BE49-F238E27FC236}">
                <a16:creationId xmlns:a16="http://schemas.microsoft.com/office/drawing/2014/main" id="{46D97039-6CAC-6914-1EA7-F5DCCE549B55}"/>
              </a:ext>
            </a:extLst>
          </p:cNvPr>
          <p:cNvSpPr/>
          <p:nvPr/>
        </p:nvSpPr>
        <p:spPr>
          <a:xfrm>
            <a:off x="10270727" y="3529901"/>
            <a:ext cx="1653426" cy="484632"/>
          </a:xfrm>
          <a:prstGeom prst="chevron">
            <a:avLst/>
          </a:prstGeom>
          <a:noFill/>
          <a:ln w="28575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2022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633C953-C44F-4425-55C3-F218F30B877B}"/>
              </a:ext>
            </a:extLst>
          </p:cNvPr>
          <p:cNvCxnSpPr>
            <a:cxnSpLocks/>
          </p:cNvCxnSpPr>
          <p:nvPr/>
        </p:nvCxnSpPr>
        <p:spPr>
          <a:xfrm flipV="1">
            <a:off x="9763125" y="2771730"/>
            <a:ext cx="0" cy="750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>
            <a:extLst>
              <a:ext uri="{FF2B5EF4-FFF2-40B4-BE49-F238E27FC236}">
                <a16:creationId xmlns:a16="http://schemas.microsoft.com/office/drawing/2014/main" id="{FCCCD3C8-3227-153B-9DF1-AF61B3D3A534}"/>
              </a:ext>
            </a:extLst>
          </p:cNvPr>
          <p:cNvSpPr/>
          <p:nvPr/>
        </p:nvSpPr>
        <p:spPr>
          <a:xfrm>
            <a:off x="10661990" y="1312761"/>
            <a:ext cx="1431846" cy="1458969"/>
          </a:xfrm>
          <a:prstGeom prst="rect">
            <a:avLst/>
          </a:prstGeom>
          <a:noFill/>
          <a:ln w="19050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Mar 2022:</a:t>
            </a:r>
          </a:p>
          <a:p>
            <a:pPr algn="ctr"/>
            <a:r>
              <a:rPr lang="en-GB" sz="1600">
                <a:solidFill>
                  <a:schemeClr val="tx1"/>
                </a:solidFill>
              </a:rPr>
              <a:t>Patient Manufacturing started in Sawston</a:t>
            </a:r>
            <a:endParaRPr lang="en-GB" sz="1600">
              <a:solidFill>
                <a:schemeClr val="tx1"/>
              </a:solidFill>
              <a:cs typeface="Calibri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C098FD2D-1EDB-4F30-24C1-160AE6BBCC6C}"/>
              </a:ext>
            </a:extLst>
          </p:cNvPr>
          <p:cNvCxnSpPr>
            <a:cxnSpLocks/>
          </p:cNvCxnSpPr>
          <p:nvPr/>
        </p:nvCxnSpPr>
        <p:spPr>
          <a:xfrm flipV="1">
            <a:off x="11172825" y="2771730"/>
            <a:ext cx="0" cy="7506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72CCCAA0-AAF1-002C-308E-90B551073D66}"/>
              </a:ext>
            </a:extLst>
          </p:cNvPr>
          <p:cNvSpPr/>
          <p:nvPr/>
        </p:nvSpPr>
        <p:spPr>
          <a:xfrm>
            <a:off x="10020113" y="5993867"/>
            <a:ext cx="1904040" cy="470083"/>
          </a:xfrm>
          <a:prstGeom prst="rect">
            <a:avLst/>
          </a:prstGeom>
          <a:noFill/>
          <a:ln w="19050">
            <a:solidFill>
              <a:srgbClr val="F59D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>
                <a:solidFill>
                  <a:schemeClr val="tx1"/>
                </a:solidFill>
              </a:rPr>
              <a:t>2022 staff levels: 60</a:t>
            </a:r>
          </a:p>
        </p:txBody>
      </p:sp>
    </p:spTree>
    <p:extLst>
      <p:ext uri="{BB962C8B-B14F-4D97-AF65-F5344CB8AC3E}">
        <p14:creationId xmlns:p14="http://schemas.microsoft.com/office/powerpoint/2010/main" val="35674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1" grpId="0" animBg="1"/>
      <p:bldP spid="28" grpId="0" animBg="1"/>
      <p:bldP spid="34" grpId="0" animBg="1"/>
      <p:bldP spid="46" grpId="0" animBg="1"/>
      <p:bldP spid="52" grpId="0" animBg="1"/>
      <p:bldP spid="55" grpId="0" animBg="1"/>
      <p:bldP spid="63" grpId="0" animBg="1"/>
      <p:bldP spid="64" grpId="0" animBg="1"/>
      <p:bldP spid="69" grpId="0" animBg="1"/>
      <p:bldP spid="75" grpId="0" animBg="1"/>
      <p:bldP spid="107" grpId="0" animBg="1"/>
      <p:bldP spid="47" grpId="0" animBg="1"/>
      <p:bldP spid="57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6007A0-5C96-4D27-AFB7-C9C75528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5F367-8581-416D-B65C-56363042F120}" type="slidenum">
              <a:rPr lang="en-GB" smtClean="0"/>
              <a:t>9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53941CB-BA31-47E0-944E-D692FE282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2808"/>
            <a:ext cx="10515600" cy="595928"/>
          </a:xfrm>
        </p:spPr>
        <p:txBody>
          <a:bodyPr/>
          <a:lstStyle/>
          <a:p>
            <a:pPr algn="l"/>
            <a:r>
              <a:rPr lang="en-GB"/>
              <a:t>Overview of Build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3BBBA1-76B3-46FC-ABA0-2FD433BC0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08761"/>
            <a:ext cx="10515599" cy="49564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487852-A031-189E-A0E9-2DDE1DC7B275}"/>
              </a:ext>
            </a:extLst>
          </p:cNvPr>
          <p:cNvSpPr/>
          <p:nvPr/>
        </p:nvSpPr>
        <p:spPr>
          <a:xfrm>
            <a:off x="1020932" y="3695701"/>
            <a:ext cx="3426781" cy="2536424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76AE6B-A43D-71D0-61A5-D395EC200663}"/>
              </a:ext>
            </a:extLst>
          </p:cNvPr>
          <p:cNvSpPr/>
          <p:nvPr/>
        </p:nvSpPr>
        <p:spPr>
          <a:xfrm>
            <a:off x="3952876" y="1485901"/>
            <a:ext cx="4800138" cy="923924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34E163-7A74-8993-54AA-4EEDA7E1831D}"/>
              </a:ext>
            </a:extLst>
          </p:cNvPr>
          <p:cNvSpPr/>
          <p:nvPr/>
        </p:nvSpPr>
        <p:spPr>
          <a:xfrm>
            <a:off x="4162425" y="2409825"/>
            <a:ext cx="2024941" cy="81915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EAB7D9-99DB-1C94-D00D-C2CA89E96628}"/>
              </a:ext>
            </a:extLst>
          </p:cNvPr>
          <p:cNvSpPr/>
          <p:nvPr/>
        </p:nvSpPr>
        <p:spPr>
          <a:xfrm>
            <a:off x="4162426" y="3228975"/>
            <a:ext cx="1409700" cy="64770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9813A8-98FD-0D66-DBB6-EB0591D49934}"/>
              </a:ext>
            </a:extLst>
          </p:cNvPr>
          <p:cNvSpPr/>
          <p:nvPr/>
        </p:nvSpPr>
        <p:spPr>
          <a:xfrm>
            <a:off x="4447714" y="3876675"/>
            <a:ext cx="343362" cy="895350"/>
          </a:xfrm>
          <a:prstGeom prst="rect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7762E5-6DA3-41B0-FC2E-D8EF9C51A7BD}"/>
              </a:ext>
            </a:extLst>
          </p:cNvPr>
          <p:cNvSpPr/>
          <p:nvPr/>
        </p:nvSpPr>
        <p:spPr>
          <a:xfrm>
            <a:off x="2724150" y="3848101"/>
            <a:ext cx="1723563" cy="2384024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4486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2a4b2ed-5cd1-49a7-a4f0-825a01957724">
      <UserInfo>
        <DisplayName>Cristina Trento</DisplayName>
        <AccountId>5330</AccountId>
        <AccountType/>
      </UserInfo>
      <UserInfo>
        <DisplayName>Jon Gillham</DisplayName>
        <AccountId>3126</AccountId>
        <AccountType/>
      </UserInfo>
      <UserInfo>
        <DisplayName>Alessandra De Riva</DisplayName>
        <AccountId>6864</AccountId>
        <AccountType/>
      </UserInfo>
      <UserInfo>
        <DisplayName>Lee Pickersgill</DisplayName>
        <AccountId>410</AccountId>
        <AccountType/>
      </UserInfo>
      <UserInfo>
        <DisplayName>Mike Scott</DisplayName>
        <AccountId>248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5B8B7E4D8D974D8D5597E4EA8A1DCA" ma:contentTypeVersion="13" ma:contentTypeDescription="Create a new document." ma:contentTypeScope="" ma:versionID="ee30e13a488ee96b9176d2107746a3b2">
  <xsd:schema xmlns:xsd="http://www.w3.org/2001/XMLSchema" xmlns:xs="http://www.w3.org/2001/XMLSchema" xmlns:p="http://schemas.microsoft.com/office/2006/metadata/properties" xmlns:ns2="8284c66e-bdea-4448-990a-d09b97a9b028" xmlns:ns3="f2a4b2ed-5cd1-49a7-a4f0-825a01957724" targetNamespace="http://schemas.microsoft.com/office/2006/metadata/properties" ma:root="true" ma:fieldsID="a65fa6aea6efb144f5ea72899dbd1665" ns2:_="" ns3:_="">
    <xsd:import namespace="8284c66e-bdea-4448-990a-d09b97a9b028"/>
    <xsd:import namespace="f2a4b2ed-5cd1-49a7-a4f0-825a0195772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84c66e-bdea-4448-990a-d09b97a9b0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a4b2ed-5cd1-49a7-a4f0-825a0195772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24DDA0-4E99-48AA-951A-E1B1FB547A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1B596DE-4CFA-44CE-9821-105609188508}">
  <ds:schemaRefs>
    <ds:schemaRef ds:uri="f2a4b2ed-5cd1-49a7-a4f0-825a01957724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7E9488D-EAC3-46B2-B6B9-3550EDFB091C}">
  <ds:schemaRefs>
    <ds:schemaRef ds:uri="8284c66e-bdea-4448-990a-d09b97a9b028"/>
    <ds:schemaRef ds:uri="f2a4b2ed-5cd1-49a7-a4f0-825a0195772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1333</Words>
  <Application>Microsoft Office PowerPoint</Application>
  <PresentationFormat>Widescreen</PresentationFormat>
  <Paragraphs>208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The road to licensing a CDMO</vt:lpstr>
      <vt:lpstr>At SCUG 2019:  Regulations surrounding ATMPs</vt:lpstr>
      <vt:lpstr>Sawston Site</vt:lpstr>
      <vt:lpstr>Advanced Therapeutic Medicinal Products - ATMPs</vt:lpstr>
      <vt:lpstr>Manufacture - MHRA</vt:lpstr>
      <vt:lpstr>Catapult annual report 2021</vt:lpstr>
      <vt:lpstr>Aim 2019: MHRA ‘Specials’ License</vt:lpstr>
      <vt:lpstr>Advent Bioservices Timeline 2015-2022</vt:lpstr>
      <vt:lpstr>Overview of Build</vt:lpstr>
      <vt:lpstr>Cryostore</vt:lpstr>
      <vt:lpstr>Freezer Facility</vt:lpstr>
      <vt:lpstr>QC Lab</vt:lpstr>
      <vt:lpstr>Process Development Lab</vt:lpstr>
      <vt:lpstr>HTA License</vt:lpstr>
      <vt:lpstr>MHRA License</vt:lpstr>
      <vt:lpstr>Post MS/ MIA(IMP) licensing </vt:lpstr>
      <vt:lpstr>Challenges: At SCUG 2019: Regulations surrounding ATMPs</vt:lpstr>
      <vt:lpstr>Challenges: Validation</vt:lpstr>
      <vt:lpstr>Challenges: Validating the cleanrooms</vt:lpstr>
      <vt:lpstr>Challenges:  IT Systems</vt:lpstr>
      <vt:lpstr>Challenges: Warehousing</vt:lpstr>
      <vt:lpstr>Now in 2022: Our Aims/Ethos</vt:lpstr>
      <vt:lpstr>Future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road to licensing a CDMO</dc:title>
  <dc:creator>Kelly Balsom</dc:creator>
  <cp:lastModifiedBy>Kelly Balsom</cp:lastModifiedBy>
  <cp:revision>2</cp:revision>
  <dcterms:created xsi:type="dcterms:W3CDTF">2022-06-14T20:17:38Z</dcterms:created>
  <dcterms:modified xsi:type="dcterms:W3CDTF">2022-06-15T22:20:17Z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0x010100DA5B8B7E4D8D974D8D5597E4EA8A1DCA</vt:lpwstr>
  </property>
</Properties>
</file>