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sldIdLst>
    <p:sldId id="330" r:id="rId2"/>
    <p:sldId id="298" r:id="rId3"/>
    <p:sldId id="366" r:id="rId4"/>
    <p:sldId id="365" r:id="rId5"/>
    <p:sldId id="352" r:id="rId6"/>
    <p:sldId id="360" r:id="rId7"/>
    <p:sldId id="359" r:id="rId8"/>
    <p:sldId id="361" r:id="rId9"/>
    <p:sldId id="363" r:id="rId10"/>
    <p:sldId id="364" r:id="rId11"/>
    <p:sldId id="367" r:id="rId12"/>
    <p:sldId id="362" r:id="rId13"/>
    <p:sldId id="329" r:id="rId14"/>
    <p:sldId id="335" r:id="rId15"/>
  </p:sldIdLst>
  <p:sldSz cx="12192000" cy="6858000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666" autoAdjust="0"/>
  </p:normalViewPr>
  <p:slideViewPr>
    <p:cSldViewPr snapToGrid="0">
      <p:cViewPr varScale="1">
        <p:scale>
          <a:sx n="66" d="100"/>
          <a:sy n="66" d="100"/>
        </p:scale>
        <p:origin x="6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BBD092-CF35-4C38-8CD5-C02A6AC713BB}" type="datetimeFigureOut">
              <a:rPr lang="en-IE"/>
              <a:pPr>
                <a:defRPr/>
              </a:pPr>
              <a:t>17/05/2022</a:t>
            </a:fld>
            <a:endParaRPr lang="en-I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IE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218F84-4C4C-4EE4-A929-2D9BED4348AF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5866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F84-4C4C-4EE4-A929-2D9BED4348AF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7561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F84-4C4C-4EE4-A929-2D9BED4348AF}" type="slidenum">
              <a:rPr lang="en-IE" smtClean="0"/>
              <a:pPr>
                <a:defRPr/>
              </a:pPr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333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F84-4C4C-4EE4-A929-2D9BED4348AF}" type="slidenum">
              <a:rPr lang="en-IE" smtClean="0"/>
              <a:pPr>
                <a:defRPr/>
              </a:pPr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92946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F84-4C4C-4EE4-A929-2D9BED4348AF}" type="slidenum">
              <a:rPr lang="en-IE" smtClean="0"/>
              <a:pPr>
                <a:defRPr/>
              </a:pPr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623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 dirty="0"/>
              <a:t>Be nice to  your QM – they tend to work in a bit of an isolated field.  Treat them to something nice after any inspections!</a:t>
            </a:r>
          </a:p>
          <a:p>
            <a:endParaRPr lang="it-IT" alt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596766-5A70-4758-984A-64603F0E4392}" type="slidenum">
              <a:rPr lang="en-IE" smtClean="0"/>
              <a:pPr>
                <a:defRPr/>
              </a:pPr>
              <a:t>13</a:t>
            </a:fld>
            <a:endParaRPr lang="en-I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218F84-4C4C-4EE4-A929-2D9BED4348AF}" type="slidenum">
              <a:rPr lang="en-IE" smtClean="0"/>
              <a:pPr>
                <a:defRPr/>
              </a:pPr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865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05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C9B6-12E5-44EE-87A8-F28756E73F7B}" type="datetimeFigureOut">
              <a:rPr lang="en-IE"/>
              <a:pPr>
                <a:defRPr/>
              </a:pPr>
              <a:t>17/05/2022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6ED38-43E4-4217-B024-7F6D0441E4A4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3122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5C3DE-138D-495F-A9F0-F171064EBA70}" type="datetimeFigureOut">
              <a:rPr lang="en-IE"/>
              <a:pPr>
                <a:defRPr/>
              </a:pPr>
              <a:t>17/05/2022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EA80-26F5-4B45-99CC-53FB3A4A6AD9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55111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40100" y="612775"/>
            <a:ext cx="5437501" cy="5736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_tradnl" dirty="0"/>
              <a:t>Drag picture to placeholder or click icon to add      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55668" y="612776"/>
            <a:ext cx="4509525" cy="1794629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sz="5333"/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add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438896" y="6356351"/>
            <a:ext cx="3442208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54C0CC-28D5-2D45-8A57-DFBB9A64E8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arcador de posición de contenido 2">
            <a:extLst>
              <a:ext uri="{FF2B5EF4-FFF2-40B4-BE49-F238E27FC236}">
                <a16:creationId xmlns:a16="http://schemas.microsoft.com/office/drawing/2014/main" id="{11BC5832-52EE-0048-90EB-68F2C13FED4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976302" y="2583051"/>
            <a:ext cx="4468257" cy="3773300"/>
          </a:xfrm>
        </p:spPr>
        <p:txBody>
          <a:bodyPr lIns="90000" tIns="0" rIns="9000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667"/>
              </a:spcBef>
              <a:spcAft>
                <a:spcPts val="1333"/>
              </a:spcAft>
              <a:buNone/>
              <a:defRPr sz="1867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990575" marR="0" indent="-380990" algn="l" defTabSz="1219170" rtl="0" eaLnBrk="1" fontAlgn="auto" latinLnBrk="0" hangingPunct="1">
              <a:lnSpc>
                <a:spcPct val="130000"/>
              </a:lnSpc>
              <a:spcBef>
                <a:spcPts val="667"/>
              </a:spcBef>
              <a:spcAft>
                <a:spcPts val="1333"/>
              </a:spcAft>
              <a:buClrTx/>
              <a:buSzTx/>
              <a:buFont typeface="Arial" pitchFamily="34" charset="0"/>
              <a:buChar char="–"/>
              <a:tabLst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lnSpc>
                <a:spcPct val="130000"/>
              </a:lnSpc>
              <a:spcAft>
                <a:spcPts val="1333"/>
              </a:spcAft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lnSpc>
                <a:spcPct val="130000"/>
              </a:lnSpc>
              <a:spcAft>
                <a:spcPts val="1333"/>
              </a:spcAft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lnSpc>
                <a:spcPct val="130000"/>
              </a:lnSpc>
              <a:spcAft>
                <a:spcPts val="1333"/>
              </a:spcAft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 rtl="0"/>
            <a:r>
              <a:rPr lang="es-ES" noProof="0" dirty="0" err="1"/>
              <a:t>Click</a:t>
            </a:r>
            <a:r>
              <a:rPr lang="es-ES" noProof="0" dirty="0"/>
              <a:t> to </a:t>
            </a:r>
            <a:r>
              <a:rPr lang="es-ES" noProof="0" dirty="0" err="1"/>
              <a:t>add</a:t>
            </a:r>
            <a:r>
              <a:rPr lang="es-ES" noProof="0" dirty="0"/>
              <a:t> </a:t>
            </a:r>
            <a:r>
              <a:rPr lang="es-ES" noProof="0" dirty="0" err="1"/>
              <a:t>text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584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F27FA-9E0D-4E5F-AF58-4F79F17F0B30}" type="datetimeFigureOut">
              <a:rPr lang="en-IE"/>
              <a:pPr>
                <a:defRPr/>
              </a:pPr>
              <a:t>17/05/2022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25BE-EDB8-47AB-88DA-0A308226262A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371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1DF64-B348-41B6-855D-EC2514007063}" type="datetimeFigureOut">
              <a:rPr lang="en-IE"/>
              <a:pPr>
                <a:defRPr/>
              </a:pPr>
              <a:t>17/05/2022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63A85-F339-4BFE-B1D6-FE8BDBDA61F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361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19AD-252C-4796-A48E-58590D304F19}" type="datetimeFigureOut">
              <a:rPr lang="en-IE"/>
              <a:pPr>
                <a:defRPr/>
              </a:pPr>
              <a:t>17/05/2022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04CFD-B9F9-44E7-87C5-78329BFDA42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1123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D9F64-036E-4FD2-84D1-4EED88E6B683}" type="datetimeFigureOut">
              <a:rPr lang="en-IE"/>
              <a:pPr>
                <a:defRPr/>
              </a:pPr>
              <a:t>17/05/2022</a:t>
            </a:fld>
            <a:endParaRPr lang="en-I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B4800-9DCD-458E-976C-DBE63D43DF0B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20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7BFE0-CCB5-4BA5-8ACB-122FEB50D58F}" type="datetimeFigureOut">
              <a:rPr lang="en-IE"/>
              <a:pPr>
                <a:defRPr/>
              </a:pPr>
              <a:t>17/05/2022</a:t>
            </a:fld>
            <a:endParaRPr lang="en-I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6CCB-30D7-43B2-A509-C9DBED66D30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001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6EB07-3A3C-4557-ACCF-6D12E742FFB2}" type="datetimeFigureOut">
              <a:rPr lang="en-IE"/>
              <a:pPr>
                <a:defRPr/>
              </a:pPr>
              <a:t>17/05/2022</a:t>
            </a:fld>
            <a:endParaRPr lang="en-I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736B8-C49F-4B63-922E-729EAA76293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436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E1D2-25CF-47AA-82DA-D6E14D68C93D}" type="datetimeFigureOut">
              <a:rPr lang="en-IE"/>
              <a:pPr>
                <a:defRPr/>
              </a:pPr>
              <a:t>17/05/2022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B2876-1A22-49CB-9693-C0DF02613FFE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547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A6277-1D7D-4E19-91B5-8FD56D3ED00F}" type="datetimeFigureOut">
              <a:rPr lang="en-IE"/>
              <a:pPr>
                <a:defRPr/>
              </a:pPr>
              <a:t>17/05/2022</a:t>
            </a:fld>
            <a:endParaRPr lang="en-I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F4B42-C6BC-4955-A03F-CB722390FF1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1172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nne.emmett@nhs.net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co.org.uk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5448" y="1157468"/>
            <a:ext cx="6911644" cy="1261882"/>
          </a:xfrm>
        </p:spPr>
        <p:txBody>
          <a:bodyPr/>
          <a:lstStyle/>
          <a:p>
            <a:pPr eaLnBrk="1" hangingPunct="1"/>
            <a:r>
              <a:rPr lang="en-IE" altLang="en-US" sz="3600" b="1" dirty="0"/>
              <a:t>In person, Virtual and Hybrid Inspections</a:t>
            </a:r>
            <a:endParaRPr lang="en-US" altLang="en-US" sz="4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10360" y="4605051"/>
            <a:ext cx="5390130" cy="11715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/>
              <a:t>Anne Emmett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/>
              <a:t>Quality Manager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/>
              <a:t>JACIE Inspector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3792" y="2801030"/>
            <a:ext cx="670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Stem Cell User Group Meeting 33 </a:t>
            </a:r>
          </a:p>
          <a:p>
            <a:pPr algn="ctr"/>
            <a:r>
              <a:rPr lang="en-GB" sz="2000" dirty="0"/>
              <a:t>June 2022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441"/>
            <a:ext cx="2124075" cy="885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3632FF-8D5D-4187-A250-EB4E9D364134}"/>
              </a:ext>
            </a:extLst>
          </p:cNvPr>
          <p:cNvSpPr txBox="1"/>
          <p:nvPr/>
        </p:nvSpPr>
        <p:spPr>
          <a:xfrm>
            <a:off x="590309" y="387753"/>
            <a:ext cx="1122165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Virtual Inspections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Book rooms if interviews would be difficult in communal office spaces – background noise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Make sure you can access the database for document uploads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Make sure you will be able to access interview platform – no Trust Firewalls in place.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Upload documents well in advance, and ideally not on ‘last day’ of upload period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If interviews will be with staff WFH make sure they can access systems and have good broadband.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Brief everyone who will be involved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Have a tidy up if a ‘walk round’ video on the 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F0CDB-CF27-408D-B716-6BD479D3E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8295" y="4808064"/>
            <a:ext cx="2433396" cy="155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2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49F77B-E146-4717-8CD5-D7460F6D6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7907"/>
            <a:ext cx="2121592" cy="890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0DA4A0-766D-4E53-AEF5-EA805F7AE2C9}"/>
              </a:ext>
            </a:extLst>
          </p:cNvPr>
          <p:cNvSpPr txBox="1"/>
          <p:nvPr/>
        </p:nvSpPr>
        <p:spPr>
          <a:xfrm>
            <a:off x="590309" y="387753"/>
            <a:ext cx="1122165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Hybrid Inspections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 some ways worst of both worlds.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You may have fewer actual inspectors on site, but you still need to do all the prep work for both In person and Virtual inspections.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B9D40-38FD-44D3-805B-031A8D665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358" y="4328142"/>
            <a:ext cx="6059709" cy="220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2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441"/>
            <a:ext cx="2124075" cy="885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8962" y="1559020"/>
            <a:ext cx="101814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Some deferments of re-accreditation inspections have taken place – this is not an excuse to rest…. </a:t>
            </a:r>
          </a:p>
          <a:p>
            <a:endParaRPr lang="en-GB" sz="2800" dirty="0"/>
          </a:p>
          <a:p>
            <a:r>
              <a:rPr lang="en-GB" sz="2800" dirty="0"/>
              <a:t>Keep everything up to date, so that when your inspection does come around you are ready.</a:t>
            </a:r>
          </a:p>
        </p:txBody>
      </p:sp>
    </p:spTree>
    <p:extLst>
      <p:ext uri="{BB962C8B-B14F-4D97-AF65-F5344CB8AC3E}">
        <p14:creationId xmlns:p14="http://schemas.microsoft.com/office/powerpoint/2010/main" val="2100619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quality mana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60325"/>
            <a:ext cx="7335838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4003"/>
            <a:ext cx="2127688" cy="8839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773238"/>
            <a:ext cx="8229600" cy="460851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 sz="40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IE" sz="4000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sz="4000" dirty="0"/>
              <a:t>Any questions?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IE" dirty="0"/>
              <a:t>	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dirty="0"/>
          </a:p>
        </p:txBody>
      </p:sp>
      <p:pic>
        <p:nvPicPr>
          <p:cNvPr id="4096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28" y="2656391"/>
            <a:ext cx="6614933" cy="2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C44ADA-8D9C-4345-94C0-6E89CBAD138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955668" y="3076076"/>
            <a:ext cx="4468257" cy="253764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ea typeface="Work Sans"/>
                <a:sym typeface="Work Sans"/>
              </a:rPr>
              <a:t>I am Anne Emmett</a:t>
            </a:r>
          </a:p>
          <a:p>
            <a:pPr marL="0" indent="0">
              <a:buNone/>
            </a:pPr>
            <a:r>
              <a:rPr lang="en-US" b="1" dirty="0">
                <a:ea typeface="Work Sans"/>
                <a:sym typeface="Work Sans"/>
              </a:rPr>
              <a:t>Great Ormond Street Hospital</a:t>
            </a:r>
          </a:p>
          <a:p>
            <a:pPr marL="0" indent="0">
              <a:buSzPts val="1100"/>
              <a:buNone/>
            </a:pPr>
            <a:r>
              <a:rPr lang="en-US" b="1" dirty="0"/>
              <a:t>You can find me at </a:t>
            </a:r>
            <a:r>
              <a:rPr 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anne.emmett@nhs.net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3FCDE89-3D78-3944-840E-5389B3E42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9600" dirty="0" err="1"/>
              <a:t>Hello</a:t>
            </a:r>
            <a:r>
              <a:rPr lang="es-ES" sz="9600" dirty="0"/>
              <a:t>!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CE9210-7120-0445-AE16-EF205B114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54C0CC-28D5-2D45-8A57-DFBB9A64E88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BA365F-E8EA-48DD-A5B3-2F569D893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330" y="4888523"/>
            <a:ext cx="2828789" cy="1186791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DC649C9-1075-47EB-960C-1CE346D5EE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619" b="619"/>
          <a:stretch>
            <a:fillRect/>
          </a:stretch>
        </p:blipFill>
        <p:spPr>
          <a:xfrm>
            <a:off x="7122329" y="1093695"/>
            <a:ext cx="3399312" cy="3585883"/>
          </a:xfrm>
        </p:spPr>
      </p:pic>
    </p:spTree>
    <p:extLst>
      <p:ext uri="{BB962C8B-B14F-4D97-AF65-F5344CB8AC3E}">
        <p14:creationId xmlns:p14="http://schemas.microsoft.com/office/powerpoint/2010/main" val="209734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EA6BA3-D06F-427D-AAB0-CAD048EEEFBD}"/>
              </a:ext>
            </a:extLst>
          </p:cNvPr>
          <p:cNvSpPr txBox="1"/>
          <p:nvPr/>
        </p:nvSpPr>
        <p:spPr>
          <a:xfrm>
            <a:off x="1221129" y="491924"/>
            <a:ext cx="59030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With any inspection – HTA, NHSE, CQC, Trials, JACIE – they will all require documents loading onto some kind of data base and, normally, some kind of matrix to be filled in. Some are a triumph and easy to fill in… others not so good!</a:t>
            </a:r>
          </a:p>
          <a:p>
            <a:endParaRPr lang="en-GB" sz="3200" dirty="0"/>
          </a:p>
          <a:p>
            <a:r>
              <a:rPr lang="en-GB" sz="3200" dirty="0"/>
              <a:t>Try to treat all inspections consistently – what ‘type’ of inspection it is shouldn’t matter.</a:t>
            </a:r>
          </a:p>
        </p:txBody>
      </p:sp>
      <p:pic>
        <p:nvPicPr>
          <p:cNvPr id="4" name="Picture 3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028CED54-227E-4591-ADD0-7F79C360D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56" y="1696896"/>
            <a:ext cx="4514850" cy="2533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A48641-DDEB-48CA-96D5-3B7427685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946" y="245723"/>
            <a:ext cx="1265137" cy="539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5BB07A-54E7-49A2-880B-6EBDEEA88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5949" y="300115"/>
            <a:ext cx="1444248" cy="539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B15136-BF4E-4501-9B6F-313D0C8C7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218" y="4394763"/>
            <a:ext cx="1466709" cy="6344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EA3CF7-9BDD-45FD-A44D-E1A63CE6D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212" y="4394763"/>
            <a:ext cx="2566445" cy="560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DA0183-1157-4BAE-965C-4BB9836609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4836" y="5119546"/>
            <a:ext cx="1290577" cy="4634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DCCEB9-BC26-4E52-A590-5EB21F1002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2428" y="5061813"/>
            <a:ext cx="1202039" cy="5605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551097-A43D-4785-A329-EA6DCC471A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3899" y="5684916"/>
            <a:ext cx="894631" cy="9273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1819A2-0620-4E9B-9018-E1D90BCBC0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6384" y="5673341"/>
            <a:ext cx="862363" cy="11021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B8D6BD-B91A-4F91-9321-ECE688F2D4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19706" y="839212"/>
            <a:ext cx="1197859" cy="6429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3010E6-B2B1-4163-80D0-8C1C53580C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0433" y="5817175"/>
            <a:ext cx="777648" cy="56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1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441"/>
            <a:ext cx="2124075" cy="885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BF43FE-181B-4056-B579-932C000D7D68}"/>
              </a:ext>
            </a:extLst>
          </p:cNvPr>
          <p:cNvSpPr txBox="1"/>
          <p:nvPr/>
        </p:nvSpPr>
        <p:spPr>
          <a:xfrm>
            <a:off x="492369" y="422031"/>
            <a:ext cx="519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IT considerations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58A0A-17FB-4BF4-9A8E-4C74D4BEA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035" y="4281487"/>
            <a:ext cx="3257550" cy="976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152FA3-C728-4CE2-95E5-99347D1FC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637" y="1947863"/>
            <a:ext cx="1801733" cy="1518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1BFD86-3FD7-4591-A3D4-8DEB76439E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262" t="14999" r="8606" b="19921"/>
          <a:stretch/>
        </p:blipFill>
        <p:spPr>
          <a:xfrm>
            <a:off x="729204" y="1904035"/>
            <a:ext cx="2291787" cy="1234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DE1341-3E7C-44B4-96D1-95CCFECDF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8354" y="611502"/>
            <a:ext cx="2155362" cy="1977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8D1AF6-0286-4168-896C-13CBD43A48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037" y="3466397"/>
            <a:ext cx="1405962" cy="15343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25CDB8-2487-436F-9636-49C7D84C8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991" y="4149773"/>
            <a:ext cx="1903390" cy="18136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83E2AC-AEAD-47C9-B690-11283EB8D8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42819" y="3026715"/>
            <a:ext cx="2700639" cy="8885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D2F6CB-D239-4FAD-B00E-AAA528D4F4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9503" y="3710713"/>
            <a:ext cx="2482035" cy="1045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F8A864-F50C-4EDC-A7A4-148A5A12DF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62911" y="246211"/>
            <a:ext cx="2780547" cy="9979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F60824-67F2-4FED-B463-B908950F8D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9503" y="5546713"/>
            <a:ext cx="3148676" cy="9022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FF7399-4044-4631-9067-AB943405150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75097" y="966762"/>
            <a:ext cx="3463785" cy="8185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ADF489E-A1F2-48A3-8394-607CE08984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81621" y="1532125"/>
            <a:ext cx="1241964" cy="11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4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441"/>
            <a:ext cx="2124075" cy="885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8598F4-6B34-43F2-9816-A5409DA6F35B}"/>
              </a:ext>
            </a:extLst>
          </p:cNvPr>
          <p:cNvSpPr txBox="1"/>
          <p:nvPr/>
        </p:nvSpPr>
        <p:spPr>
          <a:xfrm>
            <a:off x="723418" y="360047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Data sharing - considerations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821A8-5EB5-472E-A2B5-CE0729671FDE}"/>
              </a:ext>
            </a:extLst>
          </p:cNvPr>
          <p:cNvSpPr txBox="1"/>
          <p:nvPr/>
        </p:nvSpPr>
        <p:spPr>
          <a:xfrm>
            <a:off x="601881" y="3377564"/>
            <a:ext cx="10255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https://ico.org.uk/</a:t>
            </a:r>
            <a:r>
              <a:rPr lang="en-GB" sz="2400" dirty="0"/>
              <a:t>  Primarily concerned with personal data, but can be adapted to sharing any information – SOPS, Databases etc.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8986A4-70BE-42DF-A619-474CFF45D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5461"/>
            <a:ext cx="12192000" cy="1771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36EA58-84FE-4C89-B3A8-9442A777C25A}"/>
              </a:ext>
            </a:extLst>
          </p:cNvPr>
          <p:cNvSpPr txBox="1"/>
          <p:nvPr/>
        </p:nvSpPr>
        <p:spPr>
          <a:xfrm>
            <a:off x="601881" y="4566726"/>
            <a:ext cx="6096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Protection Impact Assessment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3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441"/>
            <a:ext cx="2124075" cy="885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B98375-7F78-4165-A5BB-9C711EADA885}"/>
              </a:ext>
            </a:extLst>
          </p:cNvPr>
          <p:cNvSpPr txBox="1"/>
          <p:nvPr/>
        </p:nvSpPr>
        <p:spPr>
          <a:xfrm>
            <a:off x="682906" y="653969"/>
            <a:ext cx="108744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should you share the information?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must share information securely.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must ensure you are giving the information to the right recipient.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to happen to the data at every stage?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in each organisation can access the shared data? Ensure it is restricted to authorised personnel in each organisation.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common retention periods for data do you all agree to?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processes do you need to ensure secure deletion takes place?</a:t>
            </a:r>
          </a:p>
        </p:txBody>
      </p:sp>
    </p:spTree>
    <p:extLst>
      <p:ext uri="{BB962C8B-B14F-4D97-AF65-F5344CB8AC3E}">
        <p14:creationId xmlns:p14="http://schemas.microsoft.com/office/powerpoint/2010/main" val="970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441"/>
            <a:ext cx="2124075" cy="885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8717" y="975631"/>
            <a:ext cx="108497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Documents - a </a:t>
            </a:r>
            <a:r>
              <a:rPr lang="en-GB" sz="2800" b="1" dirty="0"/>
              <a:t>list of documents</a:t>
            </a:r>
            <a:r>
              <a:rPr lang="en-GB" sz="2800" dirty="0"/>
              <a:t> to be provided by the centre in advance will be requested by the auditing/inspecting organisation. </a:t>
            </a:r>
          </a:p>
          <a:p>
            <a:endParaRPr lang="en-GB" sz="2800" dirty="0"/>
          </a:p>
          <a:p>
            <a:r>
              <a:rPr lang="en-GB" sz="2800" dirty="0"/>
              <a:t>There may be some additional documents not already requested that should be supplied – if part of evidence for compliance. </a:t>
            </a:r>
          </a:p>
          <a:p>
            <a:endParaRPr lang="en-GB" sz="2800" dirty="0"/>
          </a:p>
          <a:p>
            <a:r>
              <a:rPr lang="en-GB" sz="2800" dirty="0"/>
              <a:t>If there is a delay between submission and inspection check that where documents have been submitted, any documents that have since been updated should be provided. </a:t>
            </a:r>
          </a:p>
          <a:p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0BB0EA-8567-4199-B50B-6EA79BD04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982" y="4687712"/>
            <a:ext cx="2134263" cy="16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441"/>
            <a:ext cx="2124075" cy="885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61A73F-9C84-4C4B-8202-20D1C96EB091}"/>
              </a:ext>
            </a:extLst>
          </p:cNvPr>
          <p:cNvSpPr txBox="1"/>
          <p:nvPr/>
        </p:nvSpPr>
        <p:spPr>
          <a:xfrm>
            <a:off x="677118" y="272005"/>
            <a:ext cx="872226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If you are asked to provide anything ‘inappropriate’ feel free to say no. </a:t>
            </a:r>
          </a:p>
          <a:p>
            <a:endParaRPr lang="en-GB" sz="2800" dirty="0"/>
          </a:p>
          <a:p>
            <a:r>
              <a:rPr lang="en-GB" sz="2800" dirty="0"/>
              <a:t>Examples would be: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video of patient areas – need consent from everyone who ‘might’ appear in video. A series of photos can be easier to control and edit.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Upload of patient data – this would need to be redacted/anonymised to extent it may be pointless.</a:t>
            </a:r>
          </a:p>
          <a:p>
            <a:endParaRPr lang="en-GB" sz="2800" dirty="0"/>
          </a:p>
          <a:p>
            <a:r>
              <a:rPr lang="en-GB" sz="2800" dirty="0"/>
              <a:t>Remind In Person inspectors of your filming/photography rules.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D6BF37-B5BC-441F-AC67-360A558FC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379" y="1388962"/>
            <a:ext cx="2434951" cy="26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96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3441"/>
            <a:ext cx="2124075" cy="885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9915B1-023D-49AA-9111-130D654E0FAF}"/>
              </a:ext>
            </a:extLst>
          </p:cNvPr>
          <p:cNvSpPr txBox="1"/>
          <p:nvPr/>
        </p:nvSpPr>
        <p:spPr>
          <a:xfrm>
            <a:off x="995423" y="792867"/>
            <a:ext cx="1034198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In person inspections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Book rooms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Book refreshments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Get computer access for inspectors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Brief everyone who will be involved – or may be in area. Inspectors can ask ‘anyone’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Have a tidy up!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Consider if those in interviews will be more comfortable abiding by some degree of social distancing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5926-8AD7-4662-A35B-3DE40C951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577" y="5301205"/>
            <a:ext cx="2916536" cy="12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51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1894</TotalTime>
  <Words>652</Words>
  <Application>Microsoft Office PowerPoint</Application>
  <PresentationFormat>Widescreen</PresentationFormat>
  <Paragraphs>73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Tema de Office</vt:lpstr>
      <vt:lpstr>In person, Virtual and Hybrid Inspections</vt:lpstr>
      <vt:lpstr>Hello!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Eoin McGrath</dc:creator>
  <cp:lastModifiedBy>Anne Emmett</cp:lastModifiedBy>
  <cp:revision>162</cp:revision>
  <cp:lastPrinted>2019-03-19T09:28:04Z</cp:lastPrinted>
  <dcterms:created xsi:type="dcterms:W3CDTF">2017-07-17T14:26:50Z</dcterms:created>
  <dcterms:modified xsi:type="dcterms:W3CDTF">2022-05-17T11:30:10Z</dcterms:modified>
</cp:coreProperties>
</file>