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65" r:id="rId2"/>
    <p:sldMasterId id="2147483650" r:id="rId3"/>
    <p:sldMasterId id="2147483680" r:id="rId4"/>
    <p:sldMasterId id="2147483689" r:id="rId5"/>
  </p:sldMasterIdLst>
  <p:notesMasterIdLst>
    <p:notesMasterId r:id="rId47"/>
  </p:notesMasterIdLst>
  <p:handoutMasterIdLst>
    <p:handoutMasterId r:id="rId48"/>
  </p:handoutMasterIdLst>
  <p:sldIdLst>
    <p:sldId id="372" r:id="rId6"/>
    <p:sldId id="328" r:id="rId7"/>
    <p:sldId id="373" r:id="rId8"/>
    <p:sldId id="374" r:id="rId9"/>
    <p:sldId id="302" r:id="rId10"/>
    <p:sldId id="391" r:id="rId11"/>
    <p:sldId id="375" r:id="rId12"/>
    <p:sldId id="341" r:id="rId13"/>
    <p:sldId id="355" r:id="rId14"/>
    <p:sldId id="376" r:id="rId15"/>
    <p:sldId id="340" r:id="rId16"/>
    <p:sldId id="342" r:id="rId17"/>
    <p:sldId id="309" r:id="rId18"/>
    <p:sldId id="349" r:id="rId19"/>
    <p:sldId id="350" r:id="rId20"/>
    <p:sldId id="352" r:id="rId21"/>
    <p:sldId id="346" r:id="rId22"/>
    <p:sldId id="368" r:id="rId23"/>
    <p:sldId id="387" r:id="rId24"/>
    <p:sldId id="388" r:id="rId25"/>
    <p:sldId id="389" r:id="rId26"/>
    <p:sldId id="357" r:id="rId27"/>
    <p:sldId id="358" r:id="rId28"/>
    <p:sldId id="359" r:id="rId29"/>
    <p:sldId id="360" r:id="rId30"/>
    <p:sldId id="361" r:id="rId31"/>
    <p:sldId id="362" r:id="rId32"/>
    <p:sldId id="363" r:id="rId33"/>
    <p:sldId id="364" r:id="rId34"/>
    <p:sldId id="365" r:id="rId35"/>
    <p:sldId id="366" r:id="rId36"/>
    <p:sldId id="367" r:id="rId37"/>
    <p:sldId id="379" r:id="rId38"/>
    <p:sldId id="370" r:id="rId39"/>
    <p:sldId id="381" r:id="rId40"/>
    <p:sldId id="382" r:id="rId41"/>
    <p:sldId id="380" r:id="rId42"/>
    <p:sldId id="384" r:id="rId43"/>
    <p:sldId id="385" r:id="rId44"/>
    <p:sldId id="386" r:id="rId45"/>
    <p:sldId id="390" r:id="rId46"/>
  </p:sldIdLst>
  <p:sldSz cx="9144000" cy="6858000" type="screen4x3"/>
  <p:notesSz cx="6797675" cy="9928225"/>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139DBC"/>
    <a:srgbClr val="E0C427"/>
    <a:srgbClr val="EDEB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17" autoAdjust="0"/>
  </p:normalViewPr>
  <p:slideViewPr>
    <p:cSldViewPr snapToGrid="0" snapToObjects="1">
      <p:cViewPr varScale="1">
        <p:scale>
          <a:sx n="81" d="100"/>
          <a:sy n="81" d="100"/>
        </p:scale>
        <p:origin x="151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938"/>
    </p:cViewPr>
  </p:sorterViewPr>
  <p:notesViewPr>
    <p:cSldViewPr snapToGrid="0" snapToObjects="1">
      <p:cViewPr varScale="1">
        <p:scale>
          <a:sx n="60" d="100"/>
          <a:sy n="60" d="100"/>
        </p:scale>
        <p:origin x="328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83615260823341"/>
          <c:y val="0.11007260704488042"/>
          <c:w val="0.75229711520965614"/>
          <c:h val="0.59732287069359169"/>
        </c:manualLayout>
      </c:layout>
      <c:barChart>
        <c:barDir val="col"/>
        <c:grouping val="clustered"/>
        <c:varyColors val="0"/>
        <c:ser>
          <c:idx val="0"/>
          <c:order val="0"/>
          <c:tx>
            <c:strRef>
              <c:f>Sheet1!$B$1</c:f>
              <c:strCache>
                <c:ptCount val="1"/>
                <c:pt idx="0">
                  <c:v>Malignant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Fresh</c:v>
                </c:pt>
                <c:pt idx="1">
                  <c:v>Cryopreserved</c:v>
                </c:pt>
                <c:pt idx="2">
                  <c:v>Historical</c:v>
                </c:pt>
              </c:strCache>
            </c:strRef>
          </c:cat>
          <c:val>
            <c:numRef>
              <c:f>Sheet1!$B$2:$B$4</c:f>
              <c:numCache>
                <c:formatCode>General</c:formatCode>
                <c:ptCount val="3"/>
                <c:pt idx="0">
                  <c:v>57</c:v>
                </c:pt>
                <c:pt idx="1">
                  <c:v>94</c:v>
                </c:pt>
                <c:pt idx="2">
                  <c:v>249</c:v>
                </c:pt>
              </c:numCache>
            </c:numRef>
          </c:val>
          <c:extLst>
            <c:ext xmlns:c16="http://schemas.microsoft.com/office/drawing/2014/chart" uri="{C3380CC4-5D6E-409C-BE32-E72D297353CC}">
              <c16:uniqueId val="{00000000-F188-433C-8A15-CC9A5F690FB1}"/>
            </c:ext>
          </c:extLst>
        </c:ser>
        <c:ser>
          <c:idx val="1"/>
          <c:order val="1"/>
          <c:tx>
            <c:strRef>
              <c:f>Sheet1!$C$1</c:f>
              <c:strCache>
                <c:ptCount val="1"/>
                <c:pt idx="0">
                  <c:v>Non-malignant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Fresh</c:v>
                </c:pt>
                <c:pt idx="1">
                  <c:v>Cryopreserved</c:v>
                </c:pt>
                <c:pt idx="2">
                  <c:v>Historical</c:v>
                </c:pt>
              </c:strCache>
            </c:strRef>
          </c:cat>
          <c:val>
            <c:numRef>
              <c:f>Sheet1!$C$2:$C$4</c:f>
              <c:numCache>
                <c:formatCode>General</c:formatCode>
                <c:ptCount val="3"/>
                <c:pt idx="0">
                  <c:v>11</c:v>
                </c:pt>
                <c:pt idx="1">
                  <c:v>12</c:v>
                </c:pt>
                <c:pt idx="2">
                  <c:v>58</c:v>
                </c:pt>
              </c:numCache>
            </c:numRef>
          </c:val>
          <c:extLst>
            <c:ext xmlns:c16="http://schemas.microsoft.com/office/drawing/2014/chart" uri="{C3380CC4-5D6E-409C-BE32-E72D297353CC}">
              <c16:uniqueId val="{00000001-F188-433C-8A15-CC9A5F690FB1}"/>
            </c:ext>
          </c:extLst>
        </c:ser>
        <c:dLbls>
          <c:dLblPos val="outEnd"/>
          <c:showLegendKey val="0"/>
          <c:showVal val="1"/>
          <c:showCatName val="0"/>
          <c:showSerName val="0"/>
          <c:showPercent val="0"/>
          <c:showBubbleSize val="0"/>
        </c:dLbls>
        <c:gapWidth val="219"/>
        <c:overlap val="-27"/>
        <c:axId val="1875128192"/>
        <c:axId val="1720490960"/>
      </c:barChart>
      <c:catAx>
        <c:axId val="1875128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720490960"/>
        <c:crosses val="autoZero"/>
        <c:auto val="1"/>
        <c:lblAlgn val="ctr"/>
        <c:lblOffset val="100"/>
        <c:noMultiLvlLbl val="0"/>
      </c:catAx>
      <c:valAx>
        <c:axId val="1720490960"/>
        <c:scaling>
          <c:orientation val="minMax"/>
        </c:scaling>
        <c:delete val="0"/>
        <c:axPos val="l"/>
        <c:majorGridlines>
          <c:spPr>
            <a:ln w="9525" cap="flat" cmpd="sng" algn="ctr">
              <a:solidFill>
                <a:schemeClr val="tx2">
                  <a:lumMod val="9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en-GB" dirty="0">
                    <a:solidFill>
                      <a:schemeClr val="bg1"/>
                    </a:solidFill>
                  </a:rPr>
                  <a:t>Number</a:t>
                </a:r>
                <a:r>
                  <a:rPr lang="en-GB" baseline="0" dirty="0">
                    <a:solidFill>
                      <a:schemeClr val="bg1"/>
                    </a:solidFill>
                  </a:rPr>
                  <a:t> of transplants</a:t>
                </a:r>
                <a:endParaRPr lang="en-GB" dirty="0">
                  <a:solidFill>
                    <a:schemeClr val="bg1"/>
                  </a:solidFill>
                </a:endParaRP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875128192"/>
        <c:crosses val="autoZero"/>
        <c:crossBetween val="between"/>
      </c:valAx>
      <c:spPr>
        <a:noFill/>
        <a:ln>
          <a:noFill/>
        </a:ln>
        <a:effectLst/>
      </c:spPr>
    </c:plotArea>
    <c:legend>
      <c:legendPos val="b"/>
      <c:layout>
        <c:manualLayout>
          <c:xMode val="edge"/>
          <c:yMode val="edge"/>
          <c:x val="0.24118313623925858"/>
          <c:y val="3.8747309498477676E-2"/>
          <c:w val="0.62622023182100073"/>
          <c:h val="7.132880118376226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32CD18D0-8718-436A-BE95-1C893C2D9892}" type="datetimeFigureOut">
              <a:rPr lang="en-GB" smtClean="0"/>
              <a:t>15/06/2022</a:t>
            </a:fld>
            <a:endParaRPr lang="en-GB"/>
          </a:p>
        </p:txBody>
      </p:sp>
      <p:sp>
        <p:nvSpPr>
          <p:cNvPr id="4" name="Footer Placeholder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64FF25E5-CC18-45B5-A571-0D69999E83D0}" type="slidenum">
              <a:rPr lang="en-GB" smtClean="0"/>
              <a:t>‹#›</a:t>
            </a:fld>
            <a:endParaRPr lang="en-GB"/>
          </a:p>
        </p:txBody>
      </p:sp>
    </p:spTree>
    <p:extLst>
      <p:ext uri="{BB962C8B-B14F-4D97-AF65-F5344CB8AC3E}">
        <p14:creationId xmlns:p14="http://schemas.microsoft.com/office/powerpoint/2010/main" val="880300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5434AD73-2127-4BCE-B49F-5E1D57513304}" type="datetimeFigureOut">
              <a:rPr lang="nl-NL" smtClean="0"/>
              <a:t>15-6-2022</a:t>
            </a:fld>
            <a:endParaRPr lang="nl-NL"/>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5DC4FEC-AA26-45BC-955F-90F2C9F9D0E9}" type="slidenum">
              <a:rPr lang="nl-NL" smtClean="0"/>
              <a:t>‹#›</a:t>
            </a:fld>
            <a:endParaRPr lang="nl-NL"/>
          </a:p>
        </p:txBody>
      </p:sp>
    </p:spTree>
    <p:extLst>
      <p:ext uri="{BB962C8B-B14F-4D97-AF65-F5344CB8AC3E}">
        <p14:creationId xmlns:p14="http://schemas.microsoft.com/office/powerpoint/2010/main" val="1206623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1</a:t>
            </a:fld>
            <a:endParaRPr lang="nl-NL"/>
          </a:p>
        </p:txBody>
      </p:sp>
    </p:spTree>
    <p:extLst>
      <p:ext uri="{BB962C8B-B14F-4D97-AF65-F5344CB8AC3E}">
        <p14:creationId xmlns:p14="http://schemas.microsoft.com/office/powerpoint/2010/main" val="2579396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dirty="0">
              <a:solidFill>
                <a:srgbClr val="4F81BD"/>
              </a:solidFill>
            </a:endParaRPr>
          </a:p>
          <a:p>
            <a:endParaRPr lang="en-GB" dirty="0"/>
          </a:p>
        </p:txBody>
      </p:sp>
      <p:sp>
        <p:nvSpPr>
          <p:cNvPr id="4" name="Slide Number Placeholder 3"/>
          <p:cNvSpPr>
            <a:spLocks noGrp="1"/>
          </p:cNvSpPr>
          <p:nvPr>
            <p:ph type="sldNum" sz="quarter" idx="10"/>
          </p:nvPr>
        </p:nvSpPr>
        <p:spPr/>
        <p:txBody>
          <a:bodyPr/>
          <a:lstStyle/>
          <a:p>
            <a:fld id="{A5DC4FEC-AA26-45BC-955F-90F2C9F9D0E9}" type="slidenum">
              <a:rPr lang="nl-NL" smtClean="0"/>
              <a:t>10</a:t>
            </a:fld>
            <a:endParaRPr lang="nl-NL"/>
          </a:p>
        </p:txBody>
      </p:sp>
    </p:spTree>
    <p:extLst>
      <p:ext uri="{BB962C8B-B14F-4D97-AF65-F5344CB8AC3E}">
        <p14:creationId xmlns:p14="http://schemas.microsoft.com/office/powerpoint/2010/main" val="2982125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342900">
              <a:spcBef>
                <a:spcPct val="20000"/>
              </a:spcBef>
              <a:buFont typeface="Arial" panose="020B0604020202020204" pitchFamily="34" charset="0"/>
              <a:buChar char="•"/>
            </a:pPr>
            <a:endParaRPr lang="en-AU" sz="2300" dirty="0" smtClean="0">
              <a:solidFill>
                <a:srgbClr val="002060"/>
              </a:solidFill>
            </a:endParaRPr>
          </a:p>
          <a:p>
            <a:pPr marL="742950" lvl="1" indent="-342900">
              <a:spcBef>
                <a:spcPct val="20000"/>
              </a:spcBef>
              <a:buFont typeface="Arial" panose="020B0604020202020204" pitchFamily="34" charset="0"/>
              <a:buChar char="•"/>
            </a:pPr>
            <a:r>
              <a:rPr lang="en-AU" sz="1600" dirty="0" smtClean="0">
                <a:solidFill>
                  <a:srgbClr val="139DBC"/>
                </a:solidFill>
                <a:latin typeface="Arial" panose="020B0604020202020204" pitchFamily="34" charset="0"/>
                <a:cs typeface="Arial" panose="020B0604020202020204" pitchFamily="34" charset="0"/>
              </a:rPr>
              <a:t>Is There a Risk of COVID-19 T</a:t>
            </a:r>
            <a:r>
              <a:rPr lang="en-AU" sz="1600" b="1" dirty="0" smtClean="0">
                <a:solidFill>
                  <a:srgbClr val="139DBC"/>
                </a:solidFill>
                <a:latin typeface="Arial" panose="020B0604020202020204" pitchFamily="34" charset="0"/>
                <a:cs typeface="Arial" panose="020B0604020202020204" pitchFamily="34" charset="0"/>
              </a:rPr>
              <a:t>ransmission from Donors?</a:t>
            </a:r>
            <a:endParaRPr lang="en-AU" sz="1600" dirty="0" smtClean="0">
              <a:solidFill>
                <a:srgbClr val="002060"/>
              </a:solidFill>
            </a:endParaRPr>
          </a:p>
          <a:p>
            <a:pPr marL="742950" lvl="1" indent="-342900">
              <a:spcBef>
                <a:spcPct val="20000"/>
              </a:spcBef>
              <a:buFont typeface="Arial" panose="020B0604020202020204" pitchFamily="34" charset="0"/>
              <a:buChar char="•"/>
            </a:pPr>
            <a:r>
              <a:rPr lang="en-AU" sz="1600" dirty="0" smtClean="0">
                <a:solidFill>
                  <a:srgbClr val="002060"/>
                </a:solidFill>
              </a:rPr>
              <a:t>SARS-CoV-2 </a:t>
            </a:r>
            <a:r>
              <a:rPr lang="en-AU" sz="1600" dirty="0">
                <a:solidFill>
                  <a:srgbClr val="002060"/>
                </a:solidFill>
              </a:rPr>
              <a:t>RNA can be detected in </a:t>
            </a:r>
            <a:r>
              <a:rPr lang="en-AU" sz="1600" dirty="0">
                <a:solidFill>
                  <a:srgbClr val="139DBC"/>
                </a:solidFill>
              </a:rPr>
              <a:t>15-40%</a:t>
            </a:r>
            <a:r>
              <a:rPr lang="en-AU" sz="1600" dirty="0">
                <a:solidFill>
                  <a:srgbClr val="002060"/>
                </a:solidFill>
              </a:rPr>
              <a:t> of sick patients but rarely in pre-symptomatic patients</a:t>
            </a:r>
          </a:p>
          <a:p>
            <a:pPr marL="400050" lvl="1">
              <a:spcBef>
                <a:spcPct val="20000"/>
              </a:spcBef>
            </a:pPr>
            <a:endParaRPr lang="en-AU" sz="1600" dirty="0">
              <a:solidFill>
                <a:srgbClr val="002060"/>
              </a:solidFill>
            </a:endParaRPr>
          </a:p>
          <a:p>
            <a:pPr marL="742950" lvl="1" indent="-342900">
              <a:spcBef>
                <a:spcPct val="20000"/>
              </a:spcBef>
              <a:buFont typeface="Arial" panose="020B0604020202020204" pitchFamily="34" charset="0"/>
              <a:buChar char="•"/>
            </a:pPr>
            <a:r>
              <a:rPr lang="en-GB" sz="1600" dirty="0">
                <a:solidFill>
                  <a:srgbClr val="002060"/>
                </a:solidFill>
              </a:rPr>
              <a:t>evidence regarding the risk that detectable RNA in blood can actually </a:t>
            </a:r>
            <a:r>
              <a:rPr lang="en-GB" sz="1600" dirty="0">
                <a:solidFill>
                  <a:srgbClr val="139DBC"/>
                </a:solidFill>
              </a:rPr>
              <a:t>cause infection </a:t>
            </a:r>
            <a:r>
              <a:rPr lang="en-GB" sz="1600" dirty="0">
                <a:solidFill>
                  <a:srgbClr val="002060"/>
                </a:solidFill>
              </a:rPr>
              <a:t>– i.e. viable/intact – is limited</a:t>
            </a:r>
          </a:p>
          <a:p>
            <a:pPr marL="400050" lvl="1">
              <a:spcBef>
                <a:spcPct val="20000"/>
              </a:spcBef>
            </a:pPr>
            <a:endParaRPr lang="en-GB" sz="1600" dirty="0">
              <a:solidFill>
                <a:srgbClr val="002060"/>
              </a:solidFill>
            </a:endParaRPr>
          </a:p>
          <a:p>
            <a:pPr marL="742950" lvl="1" indent="-342900">
              <a:spcBef>
                <a:spcPct val="20000"/>
              </a:spcBef>
              <a:buFont typeface="Arial" panose="020B0604020202020204" pitchFamily="34" charset="0"/>
              <a:buChar char="•"/>
            </a:pPr>
            <a:r>
              <a:rPr lang="en-AU" sz="1600" dirty="0">
                <a:solidFill>
                  <a:srgbClr val="002060"/>
                </a:solidFill>
              </a:rPr>
              <a:t>other coronaviruses, including SARS-1 &amp; MERS, have </a:t>
            </a:r>
            <a:r>
              <a:rPr lang="en-AU" sz="1600" u="sng" dirty="0">
                <a:solidFill>
                  <a:srgbClr val="139DBC"/>
                </a:solidFill>
              </a:rPr>
              <a:t>not</a:t>
            </a:r>
            <a:r>
              <a:rPr lang="en-AU" sz="1600" dirty="0">
                <a:solidFill>
                  <a:srgbClr val="139DBC"/>
                </a:solidFill>
              </a:rPr>
              <a:t> </a:t>
            </a:r>
            <a:r>
              <a:rPr lang="en-AU" sz="1600" dirty="0">
                <a:solidFill>
                  <a:srgbClr val="002060"/>
                </a:solidFill>
              </a:rPr>
              <a:t>been transmitted via blood or HPC</a:t>
            </a:r>
          </a:p>
          <a:p>
            <a:endParaRPr lang="en-GB" dirty="0"/>
          </a:p>
        </p:txBody>
      </p:sp>
      <p:sp>
        <p:nvSpPr>
          <p:cNvPr id="4" name="Slide Number Placeholder 3"/>
          <p:cNvSpPr>
            <a:spLocks noGrp="1"/>
          </p:cNvSpPr>
          <p:nvPr>
            <p:ph type="sldNum" sz="quarter" idx="5"/>
          </p:nvPr>
        </p:nvSpPr>
        <p:spPr/>
        <p:txBody>
          <a:bodyPr/>
          <a:lstStyle/>
          <a:p>
            <a:fld id="{A5DC4FEC-AA26-45BC-955F-90F2C9F9D0E9}" type="slidenum">
              <a:rPr lang="nl-NL" smtClean="0"/>
              <a:t>11</a:t>
            </a:fld>
            <a:endParaRPr lang="nl-NL"/>
          </a:p>
        </p:txBody>
      </p:sp>
    </p:spTree>
    <p:extLst>
      <p:ext uri="{BB962C8B-B14F-4D97-AF65-F5344CB8AC3E}">
        <p14:creationId xmlns:p14="http://schemas.microsoft.com/office/powerpoint/2010/main" val="1373059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DC4FEC-AA26-45BC-955F-90F2C9F9D0E9}" type="slidenum">
              <a:rPr lang="nl-NL" smtClean="0"/>
              <a:t>12</a:t>
            </a:fld>
            <a:endParaRPr lang="nl-NL"/>
          </a:p>
        </p:txBody>
      </p:sp>
    </p:spTree>
    <p:extLst>
      <p:ext uri="{BB962C8B-B14F-4D97-AF65-F5344CB8AC3E}">
        <p14:creationId xmlns:p14="http://schemas.microsoft.com/office/powerpoint/2010/main" val="592291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13</a:t>
            </a:fld>
            <a:endParaRPr lang="nl-NL"/>
          </a:p>
        </p:txBody>
      </p:sp>
    </p:spTree>
    <p:extLst>
      <p:ext uri="{BB962C8B-B14F-4D97-AF65-F5344CB8AC3E}">
        <p14:creationId xmlns:p14="http://schemas.microsoft.com/office/powerpoint/2010/main" val="205891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thought I’d share a case from the early days that highlights the unexpected issues we were, and still are, facing. We were importing cells from Poland for a patient in a London hospital. As you might remember, Poland was one of the first countries to close their borders and there were no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trip was originally planned as a volunteer courier trip, but we had to move to a commercial courier a week before, as those over 70 were asked to shield and we were concerned about our volunteers’ safety.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The </a:t>
            </a:r>
            <a:r>
              <a:rPr lang="en-US" dirty="0"/>
              <a:t>courier trip was booked – a familiar route, from Krakow to Warsaw, Warsaw to London by plane.</a:t>
            </a:r>
          </a:p>
          <a:p>
            <a:pPr marL="171450" indent="-171450">
              <a:buFont typeface="Arial" panose="020B0604020202020204" pitchFamily="34" charset="0"/>
              <a:buChar char="•"/>
            </a:pPr>
            <a:r>
              <a:rPr lang="en-US" dirty="0"/>
              <a:t>Those first flights were cancelled, and the Polish border closed 5 days before the intended transport. </a:t>
            </a:r>
          </a:p>
          <a:p>
            <a:pPr marL="171450" indent="-171450">
              <a:buFont typeface="Arial" panose="020B0604020202020204" pitchFamily="34" charset="0"/>
              <a:buChar char="•"/>
            </a:pPr>
            <a:r>
              <a:rPr lang="en-US" dirty="0"/>
              <a:t>Our colleagues in Poland quickly established a process to drive products by ambulance to </a:t>
            </a:r>
            <a:r>
              <a:rPr lang="en-US" dirty="0" err="1"/>
              <a:t>Slubice</a:t>
            </a:r>
            <a:r>
              <a:rPr lang="en-US" dirty="0"/>
              <a:t> - on the border with Frankfurt am Oder in Germany. The courier’s trip was changed to take a car from the border to Berlin and then a flight from Berlin to London. </a:t>
            </a:r>
          </a:p>
          <a:p>
            <a:pPr marL="171450" indent="-171450">
              <a:buFont typeface="Arial" panose="020B0604020202020204" pitchFamily="34" charset="0"/>
              <a:buChar char="•"/>
            </a:pPr>
            <a:r>
              <a:rPr lang="en-US" dirty="0"/>
              <a:t>Those flights were cancelled and booked again for different times.</a:t>
            </a:r>
          </a:p>
          <a:p>
            <a:pPr marL="171450" indent="-171450">
              <a:buFont typeface="Arial" panose="020B0604020202020204" pitchFamily="34" charset="0"/>
              <a:buChar char="•"/>
            </a:pPr>
            <a:r>
              <a:rPr lang="en-US" dirty="0"/>
              <a:t>Then the new flights were cancelled and a train was booked from Berlin to Hannover, a flight from Hannover to Amsterdam and then Amsterdam to London</a:t>
            </a:r>
          </a:p>
        </p:txBody>
      </p:sp>
      <p:sp>
        <p:nvSpPr>
          <p:cNvPr id="4" name="Slide Number Placeholder 3"/>
          <p:cNvSpPr>
            <a:spLocks noGrp="1"/>
          </p:cNvSpPr>
          <p:nvPr>
            <p:ph type="sldNum" sz="quarter" idx="5"/>
          </p:nvPr>
        </p:nvSpPr>
        <p:spPr/>
        <p:txBody>
          <a:bodyPr/>
          <a:lstStyle/>
          <a:p>
            <a:fld id="{25239992-4081-4CD2-ACFE-A9BE707CCB1C}" type="slidenum">
              <a:rPr lang="en-GB" smtClean="0"/>
              <a:t>14</a:t>
            </a:fld>
            <a:endParaRPr lang="en-GB"/>
          </a:p>
        </p:txBody>
      </p:sp>
    </p:spTree>
    <p:extLst>
      <p:ext uri="{BB962C8B-B14F-4D97-AF65-F5344CB8AC3E}">
        <p14:creationId xmlns:p14="http://schemas.microsoft.com/office/powerpoint/2010/main" val="1549475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a:r>
          </a:p>
          <a:p>
            <a:pPr marL="171450" indent="-171450">
              <a:buFont typeface="Arial" panose="020B0604020202020204" pitchFamily="34" charset="0"/>
              <a:buChar char="•"/>
            </a:pPr>
            <a:r>
              <a:rPr lang="en-US" dirty="0"/>
              <a:t>On the day of transport, the Hannover and Amsterdam flights were cancelled. Ultimately, the courier travelled to the border at Frankfurt am Oder, where the cells were handed over on a bridge between Poland and Germany. He took a car from Frankfurt Am Oder to Dresden, a flight from Dresden to Frankfurt Am Main and then a flight from Frankfurt to London Heathrow. </a:t>
            </a:r>
          </a:p>
          <a:p>
            <a:pPr marL="171450" indent="-171450">
              <a:buFont typeface="Arial" panose="020B0604020202020204" pitchFamily="34" charset="0"/>
              <a:buChar char="•"/>
            </a:pPr>
            <a:r>
              <a:rPr lang="en-US" dirty="0"/>
              <a:t>At our Heathrow hub, which has been established just a few days prior, he handed the cells to an experienced Anthony Nolan volunteer courier, who delivered them to the patient. </a:t>
            </a:r>
          </a:p>
          <a:p>
            <a:pPr marL="171450" indent="-171450">
              <a:buFont typeface="Arial" panose="020B0604020202020204" pitchFamily="34" charset="0"/>
              <a:buChar char="•"/>
            </a:pPr>
            <a:r>
              <a:rPr lang="en-US" dirty="0"/>
              <a:t>The itinerary was changed 4 times and only </a:t>
            </a:r>
            <a:r>
              <a:rPr lang="en-US" dirty="0" err="1"/>
              <a:t>finalised</a:t>
            </a:r>
            <a:r>
              <a:rPr lang="en-US" dirty="0"/>
              <a:t> on the day of transport. The TC was obviously concerned, but we did everything we could to provide them with reassurance and keep them updated regularly. And they shared this feedback on the day, which they’ve allowed us to share with you:</a:t>
            </a:r>
          </a:p>
        </p:txBody>
      </p:sp>
      <p:sp>
        <p:nvSpPr>
          <p:cNvPr id="4" name="Slide Number Placeholder 3"/>
          <p:cNvSpPr>
            <a:spLocks noGrp="1"/>
          </p:cNvSpPr>
          <p:nvPr>
            <p:ph type="sldNum" sz="quarter" idx="5"/>
          </p:nvPr>
        </p:nvSpPr>
        <p:spPr/>
        <p:txBody>
          <a:bodyPr/>
          <a:lstStyle/>
          <a:p>
            <a:fld id="{25239992-4081-4CD2-ACFE-A9BE707CCB1C}" type="slidenum">
              <a:rPr lang="en-GB" smtClean="0"/>
              <a:t>15</a:t>
            </a:fld>
            <a:endParaRPr lang="en-GB"/>
          </a:p>
        </p:txBody>
      </p:sp>
    </p:spTree>
    <p:extLst>
      <p:ext uri="{BB962C8B-B14F-4D97-AF65-F5344CB8AC3E}">
        <p14:creationId xmlns:p14="http://schemas.microsoft.com/office/powerpoint/2010/main" val="1872997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239992-4081-4CD2-ACFE-A9BE707CCB1C}" type="slidenum">
              <a:rPr lang="en-GB" smtClean="0"/>
              <a:t>16</a:t>
            </a:fld>
            <a:endParaRPr lang="en-GB"/>
          </a:p>
        </p:txBody>
      </p:sp>
    </p:spTree>
    <p:extLst>
      <p:ext uri="{BB962C8B-B14F-4D97-AF65-F5344CB8AC3E}">
        <p14:creationId xmlns:p14="http://schemas.microsoft.com/office/powerpoint/2010/main" val="624532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17</a:t>
            </a:fld>
            <a:endParaRPr lang="nl-NL"/>
          </a:p>
        </p:txBody>
      </p:sp>
    </p:spTree>
    <p:extLst>
      <p:ext uri="{BB962C8B-B14F-4D97-AF65-F5344CB8AC3E}">
        <p14:creationId xmlns:p14="http://schemas.microsoft.com/office/powerpoint/2010/main" val="3906623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Historically </a:t>
            </a:r>
            <a:r>
              <a:rPr lang="en-GB" sz="1200" dirty="0" smtClean="0"/>
              <a:t>limited to uncommon clinical scenarios related to unexpected donor availability, recipient deterioration or logistical issues </a:t>
            </a:r>
            <a:endParaRPr lang="en-GB" dirty="0"/>
          </a:p>
        </p:txBody>
      </p:sp>
      <p:sp>
        <p:nvSpPr>
          <p:cNvPr id="4" name="Slide Number Placeholder 3"/>
          <p:cNvSpPr>
            <a:spLocks noGrp="1"/>
          </p:cNvSpPr>
          <p:nvPr>
            <p:ph type="sldNum" sz="quarter" idx="10"/>
          </p:nvPr>
        </p:nvSpPr>
        <p:spPr/>
        <p:txBody>
          <a:bodyPr/>
          <a:lstStyle/>
          <a:p>
            <a:fld id="{A5DC4FEC-AA26-45BC-955F-90F2C9F9D0E9}" type="slidenum">
              <a:rPr lang="nl-NL" smtClean="0"/>
              <a:t>18</a:t>
            </a:fld>
            <a:endParaRPr lang="nl-NL"/>
          </a:p>
        </p:txBody>
      </p:sp>
    </p:spTree>
    <p:extLst>
      <p:ext uri="{BB962C8B-B14F-4D97-AF65-F5344CB8AC3E}">
        <p14:creationId xmlns:p14="http://schemas.microsoft.com/office/powerpoint/2010/main" val="938642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19</a:t>
            </a:fld>
            <a:endParaRPr lang="nl-NL"/>
          </a:p>
        </p:txBody>
      </p:sp>
    </p:spTree>
    <p:extLst>
      <p:ext uri="{BB962C8B-B14F-4D97-AF65-F5344CB8AC3E}">
        <p14:creationId xmlns:p14="http://schemas.microsoft.com/office/powerpoint/2010/main" val="2890754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2</a:t>
            </a:fld>
            <a:endParaRPr lang="nl-NL"/>
          </a:p>
        </p:txBody>
      </p:sp>
    </p:spTree>
    <p:extLst>
      <p:ext uri="{BB962C8B-B14F-4D97-AF65-F5344CB8AC3E}">
        <p14:creationId xmlns:p14="http://schemas.microsoft.com/office/powerpoint/2010/main" val="3661865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20</a:t>
            </a:fld>
            <a:endParaRPr lang="nl-NL"/>
          </a:p>
        </p:txBody>
      </p:sp>
    </p:spTree>
    <p:extLst>
      <p:ext uri="{BB962C8B-B14F-4D97-AF65-F5344CB8AC3E}">
        <p14:creationId xmlns:p14="http://schemas.microsoft.com/office/powerpoint/2010/main" val="874866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21</a:t>
            </a:fld>
            <a:endParaRPr lang="nl-NL"/>
          </a:p>
        </p:txBody>
      </p:sp>
    </p:spTree>
    <p:extLst>
      <p:ext uri="{BB962C8B-B14F-4D97-AF65-F5344CB8AC3E}">
        <p14:creationId xmlns:p14="http://schemas.microsoft.com/office/powerpoint/2010/main" val="1875013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335C0E-F995-4CC4-847D-B4A6FAB07203}" type="slidenum">
              <a:rPr lang="en-GB" smtClean="0"/>
              <a:t>22</a:t>
            </a:fld>
            <a:endParaRPr lang="en-GB" dirty="0"/>
          </a:p>
        </p:txBody>
      </p:sp>
    </p:spTree>
    <p:extLst>
      <p:ext uri="{BB962C8B-B14F-4D97-AF65-F5344CB8AC3E}">
        <p14:creationId xmlns:p14="http://schemas.microsoft.com/office/powerpoint/2010/main" val="1178576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335C0E-F995-4CC4-847D-B4A6FAB07203}" type="slidenum">
              <a:rPr lang="en-GB" smtClean="0"/>
              <a:t>23</a:t>
            </a:fld>
            <a:endParaRPr lang="en-GB" dirty="0"/>
          </a:p>
        </p:txBody>
      </p:sp>
    </p:spTree>
    <p:extLst>
      <p:ext uri="{BB962C8B-B14F-4D97-AF65-F5344CB8AC3E}">
        <p14:creationId xmlns:p14="http://schemas.microsoft.com/office/powerpoint/2010/main" val="2391982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24</a:t>
            </a:fld>
            <a:endParaRPr lang="nl-NL"/>
          </a:p>
        </p:txBody>
      </p:sp>
    </p:spTree>
    <p:extLst>
      <p:ext uri="{BB962C8B-B14F-4D97-AF65-F5344CB8AC3E}">
        <p14:creationId xmlns:p14="http://schemas.microsoft.com/office/powerpoint/2010/main" val="744306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Infusion-related adverse events. </a:t>
            </a:r>
            <a:r>
              <a:rPr lang="en-GB" sz="1200" kern="1200" dirty="0">
                <a:solidFill>
                  <a:schemeClr val="tx1"/>
                </a:solidFill>
                <a:effectLst/>
                <a:latin typeface="+mn-lt"/>
                <a:ea typeface="+mn-ea"/>
                <a:cs typeface="+mn-cs"/>
              </a:rPr>
              <a:t>Toxicities or adverse events reported as clinically related to infusion of graft.</a:t>
            </a:r>
          </a:p>
          <a:p>
            <a:pPr lvl="0"/>
            <a:r>
              <a:rPr lang="en-GB" sz="1200" b="1" kern="1200" dirty="0">
                <a:solidFill>
                  <a:schemeClr val="tx1"/>
                </a:solidFill>
                <a:effectLst/>
                <a:latin typeface="+mn-lt"/>
                <a:ea typeface="+mn-ea"/>
                <a:cs typeface="+mn-cs"/>
              </a:rPr>
              <a:t>Neutrophil engraftment. </a:t>
            </a:r>
            <a:r>
              <a:rPr lang="en-GB" sz="1200" kern="1200" dirty="0">
                <a:solidFill>
                  <a:schemeClr val="tx1"/>
                </a:solidFill>
                <a:effectLst/>
                <a:latin typeface="+mn-lt"/>
                <a:ea typeface="+mn-ea"/>
                <a:cs typeface="+mn-cs"/>
              </a:rPr>
              <a:t>The time from transplantation to the first of three consecutive days with a neutrophil count ≥ 0.5x10</a:t>
            </a:r>
            <a:r>
              <a:rPr lang="en-GB" sz="1200" kern="1200" baseline="30000" dirty="0">
                <a:solidFill>
                  <a:schemeClr val="tx1"/>
                </a:solidFill>
                <a:effectLst/>
                <a:latin typeface="+mn-lt"/>
                <a:ea typeface="+mn-ea"/>
                <a:cs typeface="+mn-cs"/>
              </a:rPr>
              <a:t>9</a:t>
            </a:r>
            <a:r>
              <a:rPr lang="en-GB" sz="1200" kern="1200" dirty="0">
                <a:solidFill>
                  <a:schemeClr val="tx1"/>
                </a:solidFill>
                <a:effectLst/>
                <a:latin typeface="+mn-lt"/>
                <a:ea typeface="+mn-ea"/>
                <a:cs typeface="+mn-cs"/>
              </a:rPr>
              <a:t>/l.</a:t>
            </a:r>
          </a:p>
          <a:p>
            <a:pPr lvl="0"/>
            <a:r>
              <a:rPr lang="en-GB" sz="1200" b="1" kern="1200" dirty="0">
                <a:solidFill>
                  <a:schemeClr val="tx1"/>
                </a:solidFill>
                <a:effectLst/>
                <a:latin typeface="+mn-lt"/>
                <a:ea typeface="+mn-ea"/>
                <a:cs typeface="+mn-cs"/>
              </a:rPr>
              <a:t>Platelet engraftment. </a:t>
            </a:r>
            <a:r>
              <a:rPr lang="en-GB" sz="1200" kern="1200" dirty="0">
                <a:solidFill>
                  <a:schemeClr val="tx1"/>
                </a:solidFill>
                <a:effectLst/>
                <a:latin typeface="+mn-lt"/>
                <a:ea typeface="+mn-ea"/>
                <a:cs typeface="+mn-cs"/>
              </a:rPr>
              <a:t>The time from transplantation to the first of three consecutive days with a platelet count ≥ 20x10</a:t>
            </a:r>
            <a:r>
              <a:rPr lang="en-GB" sz="1200" kern="1200" baseline="30000" dirty="0">
                <a:solidFill>
                  <a:schemeClr val="tx1"/>
                </a:solidFill>
                <a:effectLst/>
                <a:latin typeface="+mn-lt"/>
                <a:ea typeface="+mn-ea"/>
                <a:cs typeface="+mn-cs"/>
              </a:rPr>
              <a:t>9</a:t>
            </a:r>
            <a:r>
              <a:rPr lang="en-GB" sz="1200" kern="1200" dirty="0">
                <a:solidFill>
                  <a:schemeClr val="tx1"/>
                </a:solidFill>
                <a:effectLst/>
                <a:latin typeface="+mn-lt"/>
                <a:ea typeface="+mn-ea"/>
                <a:cs typeface="+mn-cs"/>
              </a:rPr>
              <a:t>/l and ≥ 50x10</a:t>
            </a:r>
            <a:r>
              <a:rPr lang="en-GB" sz="1200" kern="1200" baseline="30000" dirty="0">
                <a:solidFill>
                  <a:schemeClr val="tx1"/>
                </a:solidFill>
                <a:effectLst/>
                <a:latin typeface="+mn-lt"/>
                <a:ea typeface="+mn-ea"/>
                <a:cs typeface="+mn-cs"/>
              </a:rPr>
              <a:t>9</a:t>
            </a:r>
            <a:r>
              <a:rPr lang="en-GB" sz="1200" kern="1200" dirty="0">
                <a:solidFill>
                  <a:schemeClr val="tx1"/>
                </a:solidFill>
                <a:effectLst/>
                <a:latin typeface="+mn-lt"/>
                <a:ea typeface="+mn-ea"/>
                <a:cs typeface="+mn-cs"/>
              </a:rPr>
              <a:t>/l (unsupported).</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For second phase of study (June 2021),</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lvl="0"/>
            <a:r>
              <a:rPr lang="en-GB" sz="1200" b="1" kern="1200" cap="all" dirty="0">
                <a:solidFill>
                  <a:schemeClr val="tx1"/>
                </a:solidFill>
                <a:effectLst/>
                <a:latin typeface="+mn-lt"/>
                <a:ea typeface="+mn-ea"/>
                <a:cs typeface="+mn-cs"/>
              </a:rPr>
              <a:t>Acute GvHD (aGvHD). </a:t>
            </a:r>
            <a:r>
              <a:rPr lang="en-GB" sz="1200" kern="1200" cap="all" dirty="0">
                <a:solidFill>
                  <a:schemeClr val="tx1"/>
                </a:solidFill>
                <a:effectLst/>
                <a:latin typeface="+mn-lt"/>
                <a:ea typeface="+mn-ea"/>
                <a:cs typeface="+mn-cs"/>
              </a:rPr>
              <a:t>The time from transplantation to onset of aGvHD or last follow-up.  Acute GvHD is to be defined according to the Consensus Conference Classification. </a:t>
            </a:r>
          </a:p>
          <a:p>
            <a:pPr lvl="0"/>
            <a:r>
              <a:rPr lang="en-GB" sz="1200" b="1" kern="1200" dirty="0">
                <a:solidFill>
                  <a:schemeClr val="tx1"/>
                </a:solidFill>
                <a:effectLst/>
                <a:latin typeface="+mn-lt"/>
                <a:ea typeface="+mn-ea"/>
                <a:cs typeface="+mn-cs"/>
              </a:rPr>
              <a:t>Relapse. </a:t>
            </a:r>
            <a:r>
              <a:rPr lang="en-GB" sz="1200" kern="1200" dirty="0">
                <a:solidFill>
                  <a:schemeClr val="tx1"/>
                </a:solidFill>
                <a:effectLst/>
                <a:latin typeface="+mn-lt"/>
                <a:ea typeface="+mn-ea"/>
                <a:cs typeface="+mn-cs"/>
              </a:rPr>
              <a:t>The time from transplantation to relapse or last follow-up.</a:t>
            </a:r>
          </a:p>
          <a:p>
            <a:pPr lvl="0"/>
            <a:r>
              <a:rPr lang="en-GB" sz="1200" b="1" kern="1200" dirty="0">
                <a:solidFill>
                  <a:schemeClr val="tx1"/>
                </a:solidFill>
                <a:effectLst/>
                <a:latin typeface="+mn-lt"/>
                <a:ea typeface="+mn-ea"/>
                <a:cs typeface="+mn-cs"/>
              </a:rPr>
              <a:t>Non-relapse mortality (NRM). </a:t>
            </a:r>
            <a:r>
              <a:rPr lang="en-GB" sz="1200" kern="1200" dirty="0">
                <a:solidFill>
                  <a:schemeClr val="tx1"/>
                </a:solidFill>
                <a:effectLst/>
                <a:latin typeface="+mn-lt"/>
                <a:ea typeface="+mn-ea"/>
                <a:cs typeface="+mn-cs"/>
              </a:rPr>
              <a:t>The time from transplantation to death (without prior relapse) or last follow-up.</a:t>
            </a:r>
          </a:p>
          <a:p>
            <a:r>
              <a:rPr lang="en-GB" sz="1200" b="1" kern="1200" dirty="0">
                <a:solidFill>
                  <a:schemeClr val="tx1"/>
                </a:solidFill>
                <a:effectLst/>
                <a:latin typeface="+mn-lt"/>
                <a:ea typeface="+mn-ea"/>
                <a:cs typeface="+mn-cs"/>
              </a:rPr>
              <a:t>Overall survival (OS). </a:t>
            </a:r>
            <a:endParaRPr lang="en-GB" dirty="0"/>
          </a:p>
        </p:txBody>
      </p:sp>
      <p:sp>
        <p:nvSpPr>
          <p:cNvPr id="4" name="Slide Number Placeholder 3"/>
          <p:cNvSpPr>
            <a:spLocks noGrp="1"/>
          </p:cNvSpPr>
          <p:nvPr>
            <p:ph type="sldNum" sz="quarter" idx="10"/>
          </p:nvPr>
        </p:nvSpPr>
        <p:spPr/>
        <p:txBody>
          <a:bodyPr/>
          <a:lstStyle/>
          <a:p>
            <a:fld id="{60335C0E-F995-4CC4-847D-B4A6FAB07203}" type="slidenum">
              <a:rPr lang="en-GB" smtClean="0"/>
              <a:t>25</a:t>
            </a:fld>
            <a:endParaRPr lang="en-GB" dirty="0"/>
          </a:p>
        </p:txBody>
      </p:sp>
    </p:spTree>
    <p:extLst>
      <p:ext uri="{BB962C8B-B14F-4D97-AF65-F5344CB8AC3E}">
        <p14:creationId xmlns:p14="http://schemas.microsoft.com/office/powerpoint/2010/main" val="1607335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335C0E-F995-4CC4-847D-B4A6FAB07203}" type="slidenum">
              <a:rPr lang="en-GB" smtClean="0"/>
              <a:t>26</a:t>
            </a:fld>
            <a:endParaRPr lang="en-GB" dirty="0"/>
          </a:p>
        </p:txBody>
      </p:sp>
    </p:spTree>
    <p:extLst>
      <p:ext uri="{BB962C8B-B14F-4D97-AF65-F5344CB8AC3E}">
        <p14:creationId xmlns:p14="http://schemas.microsoft.com/office/powerpoint/2010/main" val="3738951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335C0E-F995-4CC4-847D-B4A6FAB07203}" type="slidenum">
              <a:rPr lang="en-GB" smtClean="0"/>
              <a:t>27</a:t>
            </a:fld>
            <a:endParaRPr lang="en-GB" dirty="0"/>
          </a:p>
        </p:txBody>
      </p:sp>
    </p:spTree>
    <p:extLst>
      <p:ext uri="{BB962C8B-B14F-4D97-AF65-F5344CB8AC3E}">
        <p14:creationId xmlns:p14="http://schemas.microsoft.com/office/powerpoint/2010/main" val="202233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0335C0E-F995-4CC4-847D-B4A6FAB07203}" type="slidenum">
              <a:rPr lang="en-GB" smtClean="0"/>
              <a:t>28</a:t>
            </a:fld>
            <a:endParaRPr lang="en-GB" dirty="0"/>
          </a:p>
        </p:txBody>
      </p:sp>
    </p:spTree>
    <p:extLst>
      <p:ext uri="{BB962C8B-B14F-4D97-AF65-F5344CB8AC3E}">
        <p14:creationId xmlns:p14="http://schemas.microsoft.com/office/powerpoint/2010/main" val="714132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29</a:t>
            </a:fld>
            <a:endParaRPr lang="nl-NL"/>
          </a:p>
        </p:txBody>
      </p:sp>
    </p:spTree>
    <p:extLst>
      <p:ext uri="{BB962C8B-B14F-4D97-AF65-F5344CB8AC3E}">
        <p14:creationId xmlns:p14="http://schemas.microsoft.com/office/powerpoint/2010/main" val="2279032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DC4FEC-AA26-45BC-955F-90F2C9F9D0E9}" type="slidenum">
              <a:rPr lang="nl-NL" smtClean="0"/>
              <a:t>3</a:t>
            </a:fld>
            <a:endParaRPr lang="nl-NL"/>
          </a:p>
        </p:txBody>
      </p:sp>
    </p:spTree>
    <p:extLst>
      <p:ext uri="{BB962C8B-B14F-4D97-AF65-F5344CB8AC3E}">
        <p14:creationId xmlns:p14="http://schemas.microsoft.com/office/powerpoint/2010/main" val="3675096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335C0E-F995-4CC4-847D-B4A6FAB07203}" type="slidenum">
              <a:rPr lang="en-GB" smtClean="0"/>
              <a:t>30</a:t>
            </a:fld>
            <a:endParaRPr lang="en-GB" dirty="0"/>
          </a:p>
        </p:txBody>
      </p:sp>
    </p:spTree>
    <p:extLst>
      <p:ext uri="{BB962C8B-B14F-4D97-AF65-F5344CB8AC3E}">
        <p14:creationId xmlns:p14="http://schemas.microsoft.com/office/powerpoint/2010/main" val="951784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Univariate analysis</a:t>
            </a:r>
            <a:r>
              <a:rPr lang="en-GB" baseline="0" dirty="0"/>
              <a:t> of continuous variables</a:t>
            </a:r>
          </a:p>
          <a:p>
            <a:r>
              <a:rPr lang="en-GB" baseline="0" dirty="0"/>
              <a:t>Per hour </a:t>
            </a:r>
          </a:p>
          <a:p>
            <a:r>
              <a:rPr lang="en-GB" baseline="0" dirty="0"/>
              <a:t>Per day </a:t>
            </a:r>
          </a:p>
          <a:p>
            <a:r>
              <a:rPr lang="en-GB" baseline="0" dirty="0"/>
              <a:t>The l</a:t>
            </a:r>
            <a:endParaRPr lang="en-GB" dirty="0"/>
          </a:p>
        </p:txBody>
      </p:sp>
      <p:sp>
        <p:nvSpPr>
          <p:cNvPr id="4" name="Slide Number Placeholder 3"/>
          <p:cNvSpPr>
            <a:spLocks noGrp="1"/>
          </p:cNvSpPr>
          <p:nvPr>
            <p:ph type="sldNum" sz="quarter" idx="10"/>
          </p:nvPr>
        </p:nvSpPr>
        <p:spPr/>
        <p:txBody>
          <a:bodyPr/>
          <a:lstStyle/>
          <a:p>
            <a:fld id="{60335C0E-F995-4CC4-847D-B4A6FAB07203}" type="slidenum">
              <a:rPr lang="en-GB" smtClean="0"/>
              <a:t>31</a:t>
            </a:fld>
            <a:endParaRPr lang="en-GB" dirty="0"/>
          </a:p>
        </p:txBody>
      </p:sp>
    </p:spTree>
    <p:extLst>
      <p:ext uri="{BB962C8B-B14F-4D97-AF65-F5344CB8AC3E}">
        <p14:creationId xmlns:p14="http://schemas.microsoft.com/office/powerpoint/2010/main" val="2279076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32</a:t>
            </a:fld>
            <a:endParaRPr lang="nl-NL"/>
          </a:p>
        </p:txBody>
      </p:sp>
    </p:spTree>
    <p:extLst>
      <p:ext uri="{BB962C8B-B14F-4D97-AF65-F5344CB8AC3E}">
        <p14:creationId xmlns:p14="http://schemas.microsoft.com/office/powerpoint/2010/main" val="2637855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33</a:t>
            </a:fld>
            <a:endParaRPr lang="nl-NL"/>
          </a:p>
        </p:txBody>
      </p:sp>
    </p:spTree>
    <p:extLst>
      <p:ext uri="{BB962C8B-B14F-4D97-AF65-F5344CB8AC3E}">
        <p14:creationId xmlns:p14="http://schemas.microsoft.com/office/powerpoint/2010/main" val="1160532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in 50 NMDP</a:t>
            </a:r>
          </a:p>
          <a:p>
            <a:r>
              <a:rPr lang="en-GB" dirty="0" smtClean="0"/>
              <a:t>1 in 30 DKMS</a:t>
            </a:r>
            <a:endParaRPr lang="en-GB" dirty="0"/>
          </a:p>
        </p:txBody>
      </p:sp>
      <p:sp>
        <p:nvSpPr>
          <p:cNvPr id="4" name="Slide Number Placeholder 3"/>
          <p:cNvSpPr>
            <a:spLocks noGrp="1"/>
          </p:cNvSpPr>
          <p:nvPr>
            <p:ph type="sldNum" sz="quarter" idx="10"/>
          </p:nvPr>
        </p:nvSpPr>
        <p:spPr/>
        <p:txBody>
          <a:bodyPr/>
          <a:lstStyle/>
          <a:p>
            <a:fld id="{A5DC4FEC-AA26-45BC-955F-90F2C9F9D0E9}" type="slidenum">
              <a:rPr lang="nl-NL" smtClean="0"/>
              <a:t>34</a:t>
            </a:fld>
            <a:endParaRPr lang="nl-NL"/>
          </a:p>
        </p:txBody>
      </p:sp>
    </p:spTree>
    <p:extLst>
      <p:ext uri="{BB962C8B-B14F-4D97-AF65-F5344CB8AC3E}">
        <p14:creationId xmlns:p14="http://schemas.microsoft.com/office/powerpoint/2010/main" val="1799830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35</a:t>
            </a:fld>
            <a:endParaRPr lang="nl-NL"/>
          </a:p>
        </p:txBody>
      </p:sp>
    </p:spTree>
    <p:extLst>
      <p:ext uri="{BB962C8B-B14F-4D97-AF65-F5344CB8AC3E}">
        <p14:creationId xmlns:p14="http://schemas.microsoft.com/office/powerpoint/2010/main" val="868471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36</a:t>
            </a:fld>
            <a:endParaRPr lang="nl-NL"/>
          </a:p>
        </p:txBody>
      </p:sp>
    </p:spTree>
    <p:extLst>
      <p:ext uri="{BB962C8B-B14F-4D97-AF65-F5344CB8AC3E}">
        <p14:creationId xmlns:p14="http://schemas.microsoft.com/office/powerpoint/2010/main" val="3901107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37</a:t>
            </a:fld>
            <a:endParaRPr lang="nl-NL"/>
          </a:p>
        </p:txBody>
      </p:sp>
    </p:spTree>
    <p:extLst>
      <p:ext uri="{BB962C8B-B14F-4D97-AF65-F5344CB8AC3E}">
        <p14:creationId xmlns:p14="http://schemas.microsoft.com/office/powerpoint/2010/main" val="312411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38</a:t>
            </a:fld>
            <a:endParaRPr lang="nl-NL"/>
          </a:p>
        </p:txBody>
      </p:sp>
    </p:spTree>
    <p:extLst>
      <p:ext uri="{BB962C8B-B14F-4D97-AF65-F5344CB8AC3E}">
        <p14:creationId xmlns:p14="http://schemas.microsoft.com/office/powerpoint/2010/main" val="25964464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39</a:t>
            </a:fld>
            <a:endParaRPr lang="nl-NL"/>
          </a:p>
        </p:txBody>
      </p:sp>
    </p:spTree>
    <p:extLst>
      <p:ext uri="{BB962C8B-B14F-4D97-AF65-F5344CB8AC3E}">
        <p14:creationId xmlns:p14="http://schemas.microsoft.com/office/powerpoint/2010/main" val="461853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solidFill>
                  <a:srgbClr val="002060"/>
                </a:solidFill>
                <a:latin typeface="Arial" panose="020B0604020202020204" pitchFamily="34" charset="0"/>
                <a:cs typeface="Arial" panose="020B0604020202020204" pitchFamily="34" charset="0"/>
              </a:rPr>
              <a:t>Patients’ Concerns</a:t>
            </a:r>
          </a:p>
          <a:p>
            <a:r>
              <a:rPr lang="en-AU" sz="2400" b="1" dirty="0" smtClean="0">
                <a:solidFill>
                  <a:srgbClr val="002060"/>
                </a:solidFill>
                <a:latin typeface="Arial" panose="020B0604020202020204" pitchFamily="34" charset="0"/>
                <a:cs typeface="Arial" panose="020B0604020202020204" pitchFamily="34" charset="0"/>
              </a:rPr>
              <a:t>Impact on recipients</a:t>
            </a:r>
          </a:p>
          <a:p>
            <a:pPr marL="800100" lvl="1" indent="-342900">
              <a:buFont typeface="Arial" panose="020B0604020202020204" pitchFamily="34" charset="0"/>
              <a:buChar char="•"/>
            </a:pPr>
            <a:r>
              <a:rPr lang="en-AU" sz="2400" dirty="0" smtClean="0">
                <a:solidFill>
                  <a:srgbClr val="0070C0"/>
                </a:solidFill>
                <a:latin typeface="Arial" panose="020B0604020202020204" pitchFamily="34" charset="0"/>
                <a:cs typeface="Arial" panose="020B0604020202020204" pitchFamily="34" charset="0"/>
              </a:rPr>
              <a:t>Risk of infection in immunocompromised</a:t>
            </a:r>
          </a:p>
          <a:p>
            <a:pPr marL="857250" lvl="1" indent="-457200">
              <a:buFont typeface="Arial" panose="020B0604020202020204" pitchFamily="34" charset="0"/>
              <a:buChar char="•"/>
            </a:pPr>
            <a:r>
              <a:rPr lang="en-AU" sz="2400" dirty="0" smtClean="0">
                <a:solidFill>
                  <a:srgbClr val="0070C0"/>
                </a:solidFill>
                <a:latin typeface="Arial" panose="020B0604020202020204" pitchFamily="34" charset="0"/>
                <a:cs typeface="Arial" panose="020B0604020202020204" pitchFamily="34" charset="0"/>
              </a:rPr>
              <a:t>Donor/product unavailability</a:t>
            </a:r>
          </a:p>
          <a:p>
            <a:pPr marL="857250" lvl="1" indent="-457200">
              <a:buFont typeface="Arial" panose="020B0604020202020204" pitchFamily="34" charset="0"/>
              <a:buChar char="•"/>
            </a:pPr>
            <a:r>
              <a:rPr lang="en-AU" sz="2400" dirty="0" smtClean="0">
                <a:solidFill>
                  <a:srgbClr val="0070C0"/>
                </a:solidFill>
                <a:latin typeface="Arial" panose="020B0604020202020204" pitchFamily="34" charset="0"/>
                <a:cs typeface="Arial" panose="020B0604020202020204" pitchFamily="34" charset="0"/>
              </a:rPr>
              <a:t>Risk of COVID-19 transmission from donors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smtClean="0">
              <a:solidFill>
                <a:srgbClr val="002060"/>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A5DC4FEC-AA26-45BC-955F-90F2C9F9D0E9}" type="slidenum">
              <a:rPr lang="nl-NL" smtClean="0"/>
              <a:t>4</a:t>
            </a:fld>
            <a:endParaRPr lang="nl-NL"/>
          </a:p>
        </p:txBody>
      </p:sp>
    </p:spTree>
    <p:extLst>
      <p:ext uri="{BB962C8B-B14F-4D97-AF65-F5344CB8AC3E}">
        <p14:creationId xmlns:p14="http://schemas.microsoft.com/office/powerpoint/2010/main" val="3814290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40</a:t>
            </a:fld>
            <a:endParaRPr lang="nl-NL"/>
          </a:p>
        </p:txBody>
      </p:sp>
    </p:spTree>
    <p:extLst>
      <p:ext uri="{BB962C8B-B14F-4D97-AF65-F5344CB8AC3E}">
        <p14:creationId xmlns:p14="http://schemas.microsoft.com/office/powerpoint/2010/main" val="3277071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C4FEC-AA26-45BC-955F-90F2C9F9D0E9}" type="slidenum">
              <a:rPr lang="nl-NL" smtClean="0"/>
              <a:t>41</a:t>
            </a:fld>
            <a:endParaRPr lang="nl-NL"/>
          </a:p>
        </p:txBody>
      </p:sp>
    </p:spTree>
    <p:extLst>
      <p:ext uri="{BB962C8B-B14F-4D97-AF65-F5344CB8AC3E}">
        <p14:creationId xmlns:p14="http://schemas.microsoft.com/office/powerpoint/2010/main" val="174929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endParaRPr lang="en-GB" dirty="0"/>
          </a:p>
        </p:txBody>
      </p:sp>
      <p:sp>
        <p:nvSpPr>
          <p:cNvPr id="4" name="Slide Number Placeholder 3"/>
          <p:cNvSpPr>
            <a:spLocks noGrp="1"/>
          </p:cNvSpPr>
          <p:nvPr>
            <p:ph type="sldNum" sz="quarter" idx="5"/>
          </p:nvPr>
        </p:nvSpPr>
        <p:spPr/>
        <p:txBody>
          <a:bodyPr/>
          <a:lstStyle/>
          <a:p>
            <a:fld id="{A5DC4FEC-AA26-45BC-955F-90F2C9F9D0E9}" type="slidenum">
              <a:rPr lang="nl-NL" smtClean="0"/>
              <a:t>5</a:t>
            </a:fld>
            <a:endParaRPr lang="nl-NL"/>
          </a:p>
        </p:txBody>
      </p:sp>
    </p:spTree>
    <p:extLst>
      <p:ext uri="{BB962C8B-B14F-4D97-AF65-F5344CB8AC3E}">
        <p14:creationId xmlns:p14="http://schemas.microsoft.com/office/powerpoint/2010/main" val="1076830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57 </a:t>
            </a:r>
            <a:r>
              <a:rPr lang="en-GB" dirty="0" err="1" smtClean="0"/>
              <a:t>yr</a:t>
            </a:r>
            <a:r>
              <a:rPr lang="en-GB" dirty="0" smtClean="0"/>
              <a:t> old friar diabetic hypertensive. 12 </a:t>
            </a:r>
            <a:r>
              <a:rPr lang="en-GB" dirty="0" err="1" smtClean="0"/>
              <a:t>mths</a:t>
            </a:r>
            <a:r>
              <a:rPr lang="en-GB" dirty="0" smtClean="0"/>
              <a:t> post MUD for SAA – on CSA </a:t>
            </a:r>
            <a:r>
              <a:rPr lang="en-GB" dirty="0" err="1" smtClean="0"/>
              <a:t>nad</a:t>
            </a:r>
            <a:r>
              <a:rPr lang="en-GB" dirty="0" smtClean="0"/>
              <a:t> </a:t>
            </a:r>
            <a:r>
              <a:rPr lang="en-GB" dirty="0" err="1" smtClean="0"/>
              <a:t>pred</a:t>
            </a:r>
            <a:r>
              <a:rPr lang="en-GB" dirty="0" smtClean="0"/>
              <a:t> – cough 18.4.20, better in 2 weeks</a:t>
            </a:r>
            <a:endParaRPr lang="en-GB" dirty="0"/>
          </a:p>
        </p:txBody>
      </p:sp>
      <p:sp>
        <p:nvSpPr>
          <p:cNvPr id="4" name="Slide Number Placeholder 3"/>
          <p:cNvSpPr>
            <a:spLocks noGrp="1"/>
          </p:cNvSpPr>
          <p:nvPr>
            <p:ph type="sldNum" sz="quarter" idx="10"/>
          </p:nvPr>
        </p:nvSpPr>
        <p:spPr/>
        <p:txBody>
          <a:bodyPr/>
          <a:lstStyle/>
          <a:p>
            <a:fld id="{A5DC4FEC-AA26-45BC-955F-90F2C9F9D0E9}" type="slidenum">
              <a:rPr lang="nl-NL" smtClean="0"/>
              <a:t>6</a:t>
            </a:fld>
            <a:endParaRPr lang="nl-NL"/>
          </a:p>
        </p:txBody>
      </p:sp>
    </p:spTree>
    <p:extLst>
      <p:ext uri="{BB962C8B-B14F-4D97-AF65-F5344CB8AC3E}">
        <p14:creationId xmlns:p14="http://schemas.microsoft.com/office/powerpoint/2010/main" val="2071322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dual oral antiviral </a:t>
            </a:r>
            <a:r>
              <a:rPr lang="en-GB" dirty="0" err="1" smtClean="0"/>
              <a:t>nirmatrelvir</a:t>
            </a:r>
            <a:r>
              <a:rPr lang="en-GB" dirty="0" smtClean="0"/>
              <a:t>/ritonavir resulted in a relative risk reduction of hospitalisation or death by 89% (within 3 days of symptom onset) and 88% (within 5 days of symptom onset) compared to placebo in </a:t>
            </a:r>
            <a:r>
              <a:rPr lang="en-GB" dirty="0" err="1" smtClean="0"/>
              <a:t>nonhospitalised</a:t>
            </a:r>
            <a:r>
              <a:rPr lang="en-GB" dirty="0" smtClean="0"/>
              <a:t>, high-risk adults with COVID-19 (Hammond et al, 2022)</a:t>
            </a:r>
          </a:p>
          <a:p>
            <a:endParaRPr lang="en-GB" dirty="0" smtClean="0"/>
          </a:p>
          <a:p>
            <a:r>
              <a:rPr lang="en-GB" dirty="0" smtClean="0"/>
              <a:t>A three-day intravenous course of </a:t>
            </a:r>
            <a:r>
              <a:rPr lang="en-GB" dirty="0" err="1" smtClean="0"/>
              <a:t>remdesivir</a:t>
            </a:r>
            <a:r>
              <a:rPr lang="en-GB" dirty="0" smtClean="0"/>
              <a:t> administered within 7 days of COVID-19 symptom onset to non-hospitalised patients with risk factors for disease progression, resulted in a relative risk reduction of 87% in hospitalisation or death at day 28</a:t>
            </a:r>
          </a:p>
          <a:p>
            <a:endParaRPr lang="en-GB" dirty="0" smtClean="0"/>
          </a:p>
          <a:p>
            <a:r>
              <a:rPr lang="en-GB" dirty="0" smtClean="0"/>
              <a:t>All</a:t>
            </a:r>
            <a:r>
              <a:rPr lang="en-GB" baseline="0" dirty="0" smtClean="0"/>
              <a:t> within 12 </a:t>
            </a:r>
            <a:r>
              <a:rPr lang="en-GB" baseline="0" dirty="0" err="1" smtClean="0"/>
              <a:t>mths</a:t>
            </a:r>
            <a:r>
              <a:rPr lang="en-GB" baseline="0" dirty="0" smtClean="0"/>
              <a:t> of GVHD; auto 12 </a:t>
            </a:r>
            <a:r>
              <a:rPr lang="en-GB" baseline="0" dirty="0" err="1" smtClean="0"/>
              <a:t>mths</a:t>
            </a:r>
            <a:r>
              <a:rPr lang="en-GB" baseline="0" dirty="0" smtClean="0"/>
              <a:t>; </a:t>
            </a:r>
            <a:endParaRPr lang="en-GB" dirty="0" smtClean="0"/>
          </a:p>
          <a:p>
            <a:endParaRPr lang="en-GB" dirty="0" smtClean="0"/>
          </a:p>
          <a:p>
            <a:r>
              <a:rPr lang="en-GB" dirty="0" smtClean="0"/>
              <a:t>oral antiviral </a:t>
            </a:r>
            <a:r>
              <a:rPr lang="en-GB" dirty="0" err="1" smtClean="0"/>
              <a:t>molnupiravir</a:t>
            </a:r>
            <a:r>
              <a:rPr lang="en-GB" dirty="0" smtClean="0"/>
              <a:t> administered within 5 days of COVID-19 symptom onset to high-risk, non-hospitalised patients resulted in a relative risk reduction of 30%</a:t>
            </a:r>
          </a:p>
          <a:p>
            <a:endParaRPr lang="en-GB" dirty="0" smtClean="0"/>
          </a:p>
          <a:p>
            <a:r>
              <a:rPr lang="en-GB" dirty="0" smtClean="0"/>
              <a:t>elative risk reduction in hospitalisation or death at day 29 by 79% in patients treated with </a:t>
            </a:r>
            <a:r>
              <a:rPr lang="en-GB" dirty="0" err="1" smtClean="0"/>
              <a:t>sotrovimab</a:t>
            </a:r>
            <a:r>
              <a:rPr lang="en-GB" dirty="0" smtClean="0"/>
              <a:t> compared with placebo</a:t>
            </a:r>
          </a:p>
          <a:p>
            <a:endParaRPr lang="en-GB" dirty="0" smtClean="0"/>
          </a:p>
          <a:p>
            <a:r>
              <a:rPr lang="en-GB" dirty="0" smtClean="0"/>
              <a:t>Photo of Leicester</a:t>
            </a:r>
            <a:r>
              <a:rPr lang="en-GB" baseline="0" dirty="0" smtClean="0"/>
              <a:t> CMDU – treated 100 patients in 6 </a:t>
            </a:r>
            <a:r>
              <a:rPr lang="en-GB" baseline="0" dirty="0" err="1" smtClean="0"/>
              <a:t>mths</a:t>
            </a:r>
            <a:endParaRPr lang="en-GB" dirty="0"/>
          </a:p>
        </p:txBody>
      </p:sp>
      <p:sp>
        <p:nvSpPr>
          <p:cNvPr id="4" name="Slide Number Placeholder 3"/>
          <p:cNvSpPr>
            <a:spLocks noGrp="1"/>
          </p:cNvSpPr>
          <p:nvPr>
            <p:ph type="sldNum" sz="quarter" idx="5"/>
          </p:nvPr>
        </p:nvSpPr>
        <p:spPr/>
        <p:txBody>
          <a:bodyPr/>
          <a:lstStyle/>
          <a:p>
            <a:fld id="{A5DC4FEC-AA26-45BC-955F-90F2C9F9D0E9}" type="slidenum">
              <a:rPr lang="nl-NL" smtClean="0"/>
              <a:t>7</a:t>
            </a:fld>
            <a:endParaRPr lang="nl-NL"/>
          </a:p>
        </p:txBody>
      </p:sp>
    </p:spTree>
    <p:extLst>
      <p:ext uri="{BB962C8B-B14F-4D97-AF65-F5344CB8AC3E}">
        <p14:creationId xmlns:p14="http://schemas.microsoft.com/office/powerpoint/2010/main" val="3134898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Changing guidelines</a:t>
            </a:r>
          </a:p>
          <a:p>
            <a:r>
              <a:rPr lang="en-GB" dirty="0"/>
              <a:t>Multiple emails a day with changing advice</a:t>
            </a:r>
          </a:p>
        </p:txBody>
      </p:sp>
      <p:sp>
        <p:nvSpPr>
          <p:cNvPr id="4" name="Slide Number Placeholder 3"/>
          <p:cNvSpPr>
            <a:spLocks noGrp="1"/>
          </p:cNvSpPr>
          <p:nvPr>
            <p:ph type="sldNum" sz="quarter" idx="10"/>
          </p:nvPr>
        </p:nvSpPr>
        <p:spPr/>
        <p:txBody>
          <a:bodyPr/>
          <a:lstStyle/>
          <a:p>
            <a:fld id="{A5DC4FEC-AA26-45BC-955F-90F2C9F9D0E9}" type="slidenum">
              <a:rPr lang="nl-NL" smtClean="0"/>
              <a:t>8</a:t>
            </a:fld>
            <a:endParaRPr lang="nl-NL"/>
          </a:p>
        </p:txBody>
      </p:sp>
    </p:spTree>
    <p:extLst>
      <p:ext uri="{BB962C8B-B14F-4D97-AF65-F5344CB8AC3E}">
        <p14:creationId xmlns:p14="http://schemas.microsoft.com/office/powerpoint/2010/main" val="3957373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dirty="0">
              <a:solidFill>
                <a:srgbClr val="002060"/>
              </a:solidFill>
            </a:endParaRPr>
          </a:p>
          <a:p>
            <a:pPr marL="285750" lvl="0" indent="-285750">
              <a:buFont typeface="Arial" panose="020B0604020202020204" pitchFamily="34" charset="0"/>
              <a:buChar char="•"/>
            </a:pPr>
            <a:r>
              <a:rPr lang="en-GB" dirty="0">
                <a:solidFill>
                  <a:srgbClr val="139DBC"/>
                </a:solidFill>
                <a:cs typeface="Arial" panose="020B0604020202020204" pitchFamily="34" charset="0"/>
              </a:rPr>
              <a:t>87%</a:t>
            </a:r>
            <a:r>
              <a:rPr lang="en-GB" dirty="0">
                <a:solidFill>
                  <a:srgbClr val="002060"/>
                </a:solidFill>
                <a:cs typeface="Arial" panose="020B0604020202020204" pitchFamily="34" charset="0"/>
              </a:rPr>
              <a:t> of these were for reasons associated with COVID-19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dirty="0">
              <a:solidFill>
                <a:srgbClr val="4F81BD"/>
              </a:solidFill>
            </a:endParaRPr>
          </a:p>
          <a:p>
            <a:endParaRPr lang="en-GB" dirty="0"/>
          </a:p>
        </p:txBody>
      </p:sp>
      <p:sp>
        <p:nvSpPr>
          <p:cNvPr id="4" name="Slide Number Placeholder 3"/>
          <p:cNvSpPr>
            <a:spLocks noGrp="1"/>
          </p:cNvSpPr>
          <p:nvPr>
            <p:ph type="sldNum" sz="quarter" idx="10"/>
          </p:nvPr>
        </p:nvSpPr>
        <p:spPr/>
        <p:txBody>
          <a:bodyPr/>
          <a:lstStyle/>
          <a:p>
            <a:fld id="{A5DC4FEC-AA26-45BC-955F-90F2C9F9D0E9}" type="slidenum">
              <a:rPr lang="nl-NL" smtClean="0"/>
              <a:t>9</a:t>
            </a:fld>
            <a:endParaRPr lang="nl-NL"/>
          </a:p>
        </p:txBody>
      </p:sp>
    </p:spTree>
    <p:extLst>
      <p:ext uri="{BB962C8B-B14F-4D97-AF65-F5344CB8AC3E}">
        <p14:creationId xmlns:p14="http://schemas.microsoft.com/office/powerpoint/2010/main" val="898751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3002692"/>
            <a:ext cx="7886700" cy="1559783"/>
          </a:xfrm>
          <a:prstGeom prst="rect">
            <a:avLst/>
          </a:prstGeom>
        </p:spPr>
        <p:txBody>
          <a:bodyPr anchor="b"/>
          <a:lstStyle>
            <a:lvl1pPr algn="ctr">
              <a:defRPr sz="4800">
                <a:latin typeface="+mn-lt"/>
              </a:defRPr>
            </a:lvl1pPr>
          </a:lstStyle>
          <a:p>
            <a:r>
              <a:rPr lang="en-US" dirty="0"/>
              <a:t>Click to edit title</a:t>
            </a:r>
            <a:endParaRPr lang="nl-NL" dirty="0"/>
          </a:p>
        </p:txBody>
      </p:sp>
      <p:sp>
        <p:nvSpPr>
          <p:cNvPr id="3" name="Text Placeholder 2"/>
          <p:cNvSpPr>
            <a:spLocks noGrp="1"/>
          </p:cNvSpPr>
          <p:nvPr>
            <p:ph type="body" idx="1" hasCustomPrompt="1"/>
          </p:nvPr>
        </p:nvSpPr>
        <p:spPr>
          <a:xfrm>
            <a:off x="623888" y="4737744"/>
            <a:ext cx="7886700" cy="1279997"/>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spTree>
    <p:extLst>
      <p:ext uri="{BB962C8B-B14F-4D97-AF65-F5344CB8AC3E}">
        <p14:creationId xmlns:p14="http://schemas.microsoft.com/office/powerpoint/2010/main" val="3208916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2-line-hea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noProof="0"/>
              <a:t>Footer</a:t>
            </a:r>
          </a:p>
        </p:txBody>
      </p:sp>
      <p:sp>
        <p:nvSpPr>
          <p:cNvPr id="4" name="Slide Number Placeholder 3"/>
          <p:cNvSpPr>
            <a:spLocks noGrp="1"/>
          </p:cNvSpPr>
          <p:nvPr>
            <p:ph type="sldNum" sz="quarter" idx="11"/>
          </p:nvPr>
        </p:nvSpPr>
        <p:spPr/>
        <p:txBody>
          <a:bodyPr/>
          <a:lstStyle/>
          <a:p>
            <a:fld id="{9FF1787E-EAF5-4BAD-A37E-DA2B2A21E349}" type="slidenum">
              <a:rPr lang="nl-NL" smtClean="0"/>
              <a:pPr/>
              <a:t>‹#›</a:t>
            </a:fld>
            <a:endParaRPr lang="nl-NL" dirty="0"/>
          </a:p>
        </p:txBody>
      </p:sp>
      <p:sp>
        <p:nvSpPr>
          <p:cNvPr id="10" name="Tijdelijke aanduiding voor titel 1"/>
          <p:cNvSpPr>
            <a:spLocks noGrp="1"/>
          </p:cNvSpPr>
          <p:nvPr>
            <p:ph type="title"/>
          </p:nvPr>
        </p:nvSpPr>
        <p:spPr>
          <a:xfrm>
            <a:off x="457200" y="406816"/>
            <a:ext cx="8229600" cy="1055081"/>
          </a:xfrm>
          <a:prstGeom prst="rect">
            <a:avLst/>
          </a:prstGeom>
        </p:spPr>
        <p:txBody>
          <a:bodyPr vert="horz" lIns="91440" tIns="45720" rIns="91440" bIns="45720" rtlCol="0" anchor="t">
            <a:normAutofit/>
          </a:bodyPr>
          <a:lstStyle/>
          <a:p>
            <a:r>
              <a:rPr lang="en-GB" noProof="0" dirty="0"/>
              <a:t>Title</a:t>
            </a:r>
            <a:br>
              <a:rPr lang="en-GB" noProof="0" dirty="0"/>
            </a:br>
            <a:r>
              <a:rPr lang="en-GB" noProof="0" dirty="0"/>
              <a:t>on 2 lines</a:t>
            </a:r>
          </a:p>
        </p:txBody>
      </p:sp>
      <p:sp>
        <p:nvSpPr>
          <p:cNvPr id="5" name="Text Placeholder 4"/>
          <p:cNvSpPr>
            <a:spLocks noGrp="1"/>
          </p:cNvSpPr>
          <p:nvPr>
            <p:ph type="body" sz="quarter" idx="12"/>
          </p:nvPr>
        </p:nvSpPr>
        <p:spPr>
          <a:xfrm>
            <a:off x="457200" y="1648799"/>
            <a:ext cx="8229600" cy="451705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656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_Cov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892722"/>
            <a:ext cx="7772400" cy="3324747"/>
          </a:xfrm>
          <a:prstGeom prst="rect">
            <a:avLst/>
          </a:prstGeom>
        </p:spPr>
        <p:txBody>
          <a:body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pic>
        <p:nvPicPr>
          <p:cNvPr id="7" name="Picture 6" descr="EBMT_logo_color.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001" y="480000"/>
            <a:ext cx="2893395" cy="864000"/>
          </a:xfrm>
          <a:prstGeom prst="rect">
            <a:avLst/>
          </a:prstGeom>
        </p:spPr>
      </p:pic>
      <p:sp>
        <p:nvSpPr>
          <p:cNvPr id="11"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rgbClr val="000000"/>
                </a:solidFill>
              </a:defRPr>
            </a:lvl1pPr>
          </a:lstStyle>
          <a:p>
            <a:fld id="{0054C0CC-28D5-2D45-8A57-DFBB9A64E88B}" type="slidenum">
              <a:rPr lang="en-US" smtClean="0"/>
              <a:pPr/>
              <a:t>‹#›</a:t>
            </a:fld>
            <a:endParaRPr lang="en-US" dirty="0"/>
          </a:p>
        </p:txBody>
      </p:sp>
      <p:sp>
        <p:nvSpPr>
          <p:cNvPr id="9" name="Marcador de posición de contenido 2">
            <a:extLst>
              <a:ext uri="{FF2B5EF4-FFF2-40B4-BE49-F238E27FC236}">
                <a16:creationId xmlns:a16="http://schemas.microsoft.com/office/drawing/2014/main" id="{7C832B09-B51C-5F43-9A6D-D19D67B702DD}"/>
              </a:ext>
            </a:extLst>
          </p:cNvPr>
          <p:cNvSpPr>
            <a:spLocks noGrp="1"/>
          </p:cNvSpPr>
          <p:nvPr>
            <p:ph idx="10" hasCustomPrompt="1"/>
          </p:nvPr>
        </p:nvSpPr>
        <p:spPr>
          <a:xfrm>
            <a:off x="685801" y="5454011"/>
            <a:ext cx="7772400" cy="902340"/>
          </a:xfrm>
        </p:spPr>
        <p:txBody>
          <a:bodyPr lIns="90000" tIns="0" rIns="90000" bIns="0" rtlCol="0">
            <a:normAutofit/>
          </a:bodyPr>
          <a:lstStyle>
            <a:lvl1pPr marL="0" indent="0">
              <a:lnSpc>
                <a:spcPct val="100000"/>
              </a:lnSpc>
              <a:spcBef>
                <a:spcPts val="500"/>
              </a:spcBef>
              <a:spcAft>
                <a:spcPts val="1000"/>
              </a:spcAft>
              <a:buNone/>
              <a:defRPr sz="18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subtitle</a:t>
            </a:r>
            <a:endParaRPr lang="es-ES" noProof="0" dirty="0"/>
          </a:p>
        </p:txBody>
      </p:sp>
    </p:spTree>
    <p:extLst>
      <p:ext uri="{BB962C8B-B14F-4D97-AF65-F5344CB8AC3E}">
        <p14:creationId xmlns:p14="http://schemas.microsoft.com/office/powerpoint/2010/main" val="113342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855365"/>
            <a:ext cx="7772400" cy="3362104"/>
          </a:xfrm>
          <a:prstGeom prst="rect">
            <a:avLst/>
          </a:prstGeom>
        </p:spPr>
        <p:txBody>
          <a:bodyPr/>
          <a:lstStyle>
            <a:lvl1pPr>
              <a:defRPr>
                <a:solidFill>
                  <a:schemeClr val="tx1"/>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14"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chemeClr val="tx1"/>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11" name="Marcador de posición de contenido 2">
            <a:extLst>
              <a:ext uri="{FF2B5EF4-FFF2-40B4-BE49-F238E27FC236}">
                <a16:creationId xmlns:a16="http://schemas.microsoft.com/office/drawing/2014/main" id="{5D3760F4-54FA-D740-B594-F822C6E3FE35}"/>
              </a:ext>
            </a:extLst>
          </p:cNvPr>
          <p:cNvSpPr>
            <a:spLocks noGrp="1"/>
          </p:cNvSpPr>
          <p:nvPr>
            <p:ph idx="10" hasCustomPrompt="1"/>
          </p:nvPr>
        </p:nvSpPr>
        <p:spPr>
          <a:xfrm>
            <a:off x="685801" y="5454011"/>
            <a:ext cx="7772400" cy="902340"/>
          </a:xfrm>
        </p:spPr>
        <p:txBody>
          <a:bodyPr lIns="90000" tIns="0" rIns="90000" bIns="0" rtlCol="0">
            <a:normAutofit/>
          </a:bodyPr>
          <a:lstStyle>
            <a:lvl1pPr marL="0" indent="0">
              <a:lnSpc>
                <a:spcPct val="100000"/>
              </a:lnSpc>
              <a:spcBef>
                <a:spcPts val="500"/>
              </a:spcBef>
              <a:spcAft>
                <a:spcPts val="1000"/>
              </a:spcAft>
              <a:buNone/>
              <a:defRPr sz="1800" baseline="0">
                <a:solidFill>
                  <a:schemeClr val="tx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subtitle</a:t>
            </a:r>
            <a:endParaRPr lang="es-ES" noProof="0" dirty="0"/>
          </a:p>
        </p:txBody>
      </p:sp>
      <p:pic>
        <p:nvPicPr>
          <p:cNvPr id="12" name="Picture 4">
            <a:extLst>
              <a:ext uri="{FF2B5EF4-FFF2-40B4-BE49-F238E27FC236}">
                <a16:creationId xmlns:a16="http://schemas.microsoft.com/office/drawing/2014/main" id="{5C4EB270-3C13-094D-A4D0-78865EC92F8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92001" y="480000"/>
            <a:ext cx="1823441" cy="863999"/>
          </a:xfrm>
          <a:prstGeom prst="rect">
            <a:avLst/>
          </a:prstGeom>
        </p:spPr>
      </p:pic>
    </p:spTree>
    <p:extLst>
      <p:ext uri="{BB962C8B-B14F-4D97-AF65-F5344CB8AC3E}">
        <p14:creationId xmlns:p14="http://schemas.microsoft.com/office/powerpoint/2010/main" val="647008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_1">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85800" y="3747444"/>
            <a:ext cx="7772400" cy="1470025"/>
          </a:xfrm>
          <a:prstGeom prst="rect">
            <a:avLst/>
          </a:prstGeom>
        </p:spPr>
        <p:txBody>
          <a:body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5"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rgbClr val="000000"/>
                </a:solidFill>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1756066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85800" y="3747444"/>
            <a:ext cx="7772400" cy="1470025"/>
          </a:xfrm>
          <a:prstGeom prst="rect">
            <a:avLst/>
          </a:prstGeom>
        </p:spPr>
        <p:txBody>
          <a:body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5"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6" name="Marcador de posición de contenido 2">
            <a:extLst>
              <a:ext uri="{FF2B5EF4-FFF2-40B4-BE49-F238E27FC236}">
                <a16:creationId xmlns:a16="http://schemas.microsoft.com/office/drawing/2014/main" id="{BEE7FA28-4D7B-A94A-BE02-909968B3688F}"/>
              </a:ext>
            </a:extLst>
          </p:cNvPr>
          <p:cNvSpPr>
            <a:spLocks noGrp="1"/>
          </p:cNvSpPr>
          <p:nvPr>
            <p:ph idx="10" hasCustomPrompt="1"/>
          </p:nvPr>
        </p:nvSpPr>
        <p:spPr>
          <a:xfrm>
            <a:off x="685801" y="5454011"/>
            <a:ext cx="7772400" cy="902340"/>
          </a:xfrm>
        </p:spPr>
        <p:txBody>
          <a:bodyPr lIns="90000" tIns="0" rIns="90000" bIns="0" rtlCol="0">
            <a:normAutofit/>
          </a:bodyPr>
          <a:lstStyle>
            <a:lvl1pPr marL="0" indent="0">
              <a:lnSpc>
                <a:spcPct val="100000"/>
              </a:lnSpc>
              <a:spcBef>
                <a:spcPts val="500"/>
              </a:spcBef>
              <a:spcAft>
                <a:spcPts val="1000"/>
              </a:spcAft>
              <a:buNone/>
              <a:defRPr sz="18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subtitle</a:t>
            </a:r>
            <a:endParaRPr lang="es-ES" noProof="0" dirty="0"/>
          </a:p>
        </p:txBody>
      </p:sp>
    </p:spTree>
    <p:extLst>
      <p:ext uri="{BB962C8B-B14F-4D97-AF65-F5344CB8AC3E}">
        <p14:creationId xmlns:p14="http://schemas.microsoft.com/office/powerpoint/2010/main" val="1090460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Shape 20"/>
          <p:cNvSpPr/>
          <p:nvPr userDrawn="1"/>
        </p:nvSpPr>
        <p:spPr>
          <a:xfrm>
            <a:off x="755576" y="1139700"/>
            <a:ext cx="565108" cy="593600"/>
          </a:xfrm>
          <a:prstGeom prst="rect">
            <a:avLst/>
          </a:prstGeom>
        </p:spPr>
        <p:txBody>
          <a:bodyPr>
            <a:prstTxWarp prst="textPlain">
              <a:avLst/>
            </a:prstTxWarp>
          </a:bodyPr>
          <a:lstStyle/>
          <a:p>
            <a:pPr lvl="0" algn="ctr"/>
            <a:r>
              <a:rPr sz="1800" b="1" i="0" dirty="0">
                <a:ln>
                  <a:noFill/>
                </a:ln>
                <a:solidFill>
                  <a:srgbClr val="3A4F92"/>
                </a:solidFill>
                <a:latin typeface="Arial"/>
              </a:rPr>
              <a:t>“</a:t>
            </a:r>
          </a:p>
        </p:txBody>
      </p:sp>
      <p:sp>
        <p:nvSpPr>
          <p:cNvPr id="9" name="Shape 18"/>
          <p:cNvSpPr txBox="1">
            <a:spLocks noGrp="1"/>
          </p:cNvSpPr>
          <p:nvPr>
            <p:ph type="body" idx="1"/>
          </p:nvPr>
        </p:nvSpPr>
        <p:spPr>
          <a:xfrm>
            <a:off x="1820112" y="1139700"/>
            <a:ext cx="5503779" cy="4673600"/>
          </a:xfrm>
          <a:prstGeom prst="rect">
            <a:avLst/>
          </a:prstGeom>
        </p:spPr>
        <p:txBody>
          <a:bodyPr spcFirstLastPara="1" wrap="square" lIns="91425" tIns="91425" rIns="91425" bIns="91425" anchor="t" anchorCtr="0"/>
          <a:lstStyle>
            <a:lvl1pPr marL="25400" lvl="0" indent="0" rtl="0">
              <a:lnSpc>
                <a:spcPct val="115000"/>
              </a:lnSpc>
              <a:spcBef>
                <a:spcPts val="600"/>
              </a:spcBef>
              <a:spcAft>
                <a:spcPts val="0"/>
              </a:spcAft>
              <a:buSzPts val="3200"/>
              <a:buNone/>
              <a:defRPr sz="3000" b="0" i="1">
                <a:latin typeface="Arial" panose="020B0604020202020204" pitchFamily="34" charset="0"/>
                <a:cs typeface="Arial" panose="020B0604020202020204" pitchFamily="34" charset="0"/>
              </a:defRPr>
            </a:lvl1pPr>
            <a:lvl2pPr marL="914400" lvl="1" indent="-431800" rtl="0">
              <a:lnSpc>
                <a:spcPct val="115000"/>
              </a:lnSpc>
              <a:spcBef>
                <a:spcPts val="0"/>
              </a:spcBef>
              <a:spcAft>
                <a:spcPts val="0"/>
              </a:spcAft>
              <a:buSzPts val="3200"/>
              <a:buChar char="□"/>
              <a:defRPr sz="3200" i="1"/>
            </a:lvl2pPr>
            <a:lvl3pPr marL="1371600" lvl="2" indent="-431800" rtl="0">
              <a:lnSpc>
                <a:spcPct val="115000"/>
              </a:lnSpc>
              <a:spcBef>
                <a:spcPts val="0"/>
              </a:spcBef>
              <a:spcAft>
                <a:spcPts val="0"/>
              </a:spcAft>
              <a:buSzPts val="3200"/>
              <a:buChar char="□"/>
              <a:defRPr sz="3200" i="1"/>
            </a:lvl3pPr>
            <a:lvl4pPr marL="1828800" lvl="3" indent="-431800" rtl="0">
              <a:lnSpc>
                <a:spcPct val="115000"/>
              </a:lnSpc>
              <a:spcBef>
                <a:spcPts val="0"/>
              </a:spcBef>
              <a:spcAft>
                <a:spcPts val="0"/>
              </a:spcAft>
              <a:buSzPts val="3200"/>
              <a:buChar char="□"/>
              <a:defRPr sz="3200" i="1"/>
            </a:lvl4pPr>
            <a:lvl5pPr marL="2286000" lvl="4" indent="-431800" rtl="0">
              <a:lnSpc>
                <a:spcPct val="115000"/>
              </a:lnSpc>
              <a:spcBef>
                <a:spcPts val="0"/>
              </a:spcBef>
              <a:spcAft>
                <a:spcPts val="0"/>
              </a:spcAft>
              <a:buSzPts val="3200"/>
              <a:buChar char="○"/>
              <a:defRPr sz="3200" i="1"/>
            </a:lvl5pPr>
            <a:lvl6pPr marL="2743200" lvl="5" indent="-431800" rtl="0">
              <a:lnSpc>
                <a:spcPct val="115000"/>
              </a:lnSpc>
              <a:spcBef>
                <a:spcPts val="0"/>
              </a:spcBef>
              <a:spcAft>
                <a:spcPts val="0"/>
              </a:spcAft>
              <a:buSzPts val="3200"/>
              <a:buChar char="■"/>
              <a:defRPr sz="3200" i="1"/>
            </a:lvl6pPr>
            <a:lvl7pPr marL="3200400" lvl="6" indent="-431800" rtl="0">
              <a:lnSpc>
                <a:spcPct val="115000"/>
              </a:lnSpc>
              <a:spcBef>
                <a:spcPts val="0"/>
              </a:spcBef>
              <a:spcAft>
                <a:spcPts val="0"/>
              </a:spcAft>
              <a:buSzPts val="3200"/>
              <a:buChar char="●"/>
              <a:defRPr sz="3200" i="1"/>
            </a:lvl7pPr>
            <a:lvl8pPr marL="3657600" lvl="7" indent="-431800" rtl="0">
              <a:lnSpc>
                <a:spcPct val="115000"/>
              </a:lnSpc>
              <a:spcBef>
                <a:spcPts val="0"/>
              </a:spcBef>
              <a:spcAft>
                <a:spcPts val="0"/>
              </a:spcAft>
              <a:buSzPts val="3200"/>
              <a:buChar char="○"/>
              <a:defRPr sz="3200" i="1"/>
            </a:lvl8pPr>
            <a:lvl9pPr marL="4114800" lvl="8" indent="-431800">
              <a:lnSpc>
                <a:spcPct val="115000"/>
              </a:lnSpc>
              <a:spcBef>
                <a:spcPts val="0"/>
              </a:spcBef>
              <a:spcAft>
                <a:spcPts val="0"/>
              </a:spcAft>
              <a:buSzPts val="3200"/>
              <a:buChar char="■"/>
              <a:defRPr sz="3200" i="1"/>
            </a:lvl9pPr>
          </a:lstStyle>
          <a:p>
            <a:endParaRPr dirty="0"/>
          </a:p>
        </p:txBody>
      </p:sp>
      <p:sp>
        <p:nvSpPr>
          <p:cNvPr id="5"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11" name="Shape 20"/>
          <p:cNvSpPr/>
          <p:nvPr userDrawn="1"/>
        </p:nvSpPr>
        <p:spPr>
          <a:xfrm rot="10800000">
            <a:off x="7755848" y="5220364"/>
            <a:ext cx="565108" cy="593600"/>
          </a:xfrm>
          <a:prstGeom prst="rect">
            <a:avLst/>
          </a:prstGeom>
        </p:spPr>
        <p:txBody>
          <a:bodyPr>
            <a:prstTxWarp prst="textPlain">
              <a:avLst/>
            </a:prstTxWarp>
          </a:bodyPr>
          <a:lstStyle/>
          <a:p>
            <a:pPr lvl="0" algn="ctr"/>
            <a:r>
              <a:rPr sz="1800" b="1" i="0" dirty="0">
                <a:ln>
                  <a:noFill/>
                </a:ln>
                <a:solidFill>
                  <a:srgbClr val="3A4F92"/>
                </a:solidFill>
                <a:latin typeface="Arial"/>
              </a:rPr>
              <a:t>“</a:t>
            </a:r>
          </a:p>
        </p:txBody>
      </p:sp>
    </p:spTree>
    <p:extLst>
      <p:ext uri="{BB962C8B-B14F-4D97-AF65-F5344CB8AC3E}">
        <p14:creationId xmlns:p14="http://schemas.microsoft.com/office/powerpoint/2010/main" val="3707358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 Title + 1 column">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685800" y="1344000"/>
            <a:ext cx="7772400" cy="1326985"/>
          </a:xfrm>
          <a:prstGeom prst="rect">
            <a:avLst/>
          </a:prstGeom>
        </p:spPr>
        <p:txBody>
          <a:bodyPr anchor="ctr">
            <a:normAutofit/>
          </a:bodyPr>
          <a:lstStyle>
            <a:lvl1pPr>
              <a:defRPr sz="4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6"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pic>
        <p:nvPicPr>
          <p:cNvPr id="7" name="Picture 6" descr="EBMT_logo_color.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001" y="480000"/>
            <a:ext cx="2893395" cy="864000"/>
          </a:xfrm>
          <a:prstGeom prst="rect">
            <a:avLst/>
          </a:prstGeom>
        </p:spPr>
      </p:pic>
      <p:sp>
        <p:nvSpPr>
          <p:cNvPr id="8" name="Marcador de posición de contenido 2">
            <a:extLst>
              <a:ext uri="{FF2B5EF4-FFF2-40B4-BE49-F238E27FC236}">
                <a16:creationId xmlns:a16="http://schemas.microsoft.com/office/drawing/2014/main" id="{387A34A0-BE60-D04E-9283-3B8EF71CC22C}"/>
              </a:ext>
            </a:extLst>
          </p:cNvPr>
          <p:cNvSpPr>
            <a:spLocks noGrp="1"/>
          </p:cNvSpPr>
          <p:nvPr>
            <p:ph idx="10" hasCustomPrompt="1"/>
          </p:nvPr>
        </p:nvSpPr>
        <p:spPr>
          <a:xfrm>
            <a:off x="685800" y="2902993"/>
            <a:ext cx="7772400" cy="3453359"/>
          </a:xfrm>
        </p:spPr>
        <p:txBody>
          <a:bodyPr lIns="90000" tIns="0" rIns="90000" bIns="0" rtlCol="0">
            <a:normAutofit/>
          </a:bodyPr>
          <a:lstStyle>
            <a:lvl1pPr marL="0" indent="0">
              <a:lnSpc>
                <a:spcPct val="100000"/>
              </a:lnSpc>
              <a:spcBef>
                <a:spcPts val="500"/>
              </a:spcBef>
              <a:spcAft>
                <a:spcPts val="1000"/>
              </a:spcAft>
              <a:buNone/>
              <a:defRPr sz="18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Tree>
    <p:extLst>
      <p:ext uri="{BB962C8B-B14F-4D97-AF65-F5344CB8AC3E}">
        <p14:creationId xmlns:p14="http://schemas.microsoft.com/office/powerpoint/2010/main" val="4026634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1 column">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685800" y="1344000"/>
            <a:ext cx="7772400" cy="1326985"/>
          </a:xfrm>
          <a:prstGeom prst="rect">
            <a:avLst/>
          </a:prstGeom>
        </p:spPr>
        <p:txBody>
          <a:bodyPr>
            <a:normAutofit/>
          </a:bodyPr>
          <a:lstStyle>
            <a:lvl1pPr>
              <a:defRPr sz="4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6"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5" name="Marcador de posición de contenido 2">
            <a:extLst>
              <a:ext uri="{FF2B5EF4-FFF2-40B4-BE49-F238E27FC236}">
                <a16:creationId xmlns:a16="http://schemas.microsoft.com/office/drawing/2014/main" id="{70E2C822-ACCE-EA47-8A67-CEFCCA5EAF32}"/>
              </a:ext>
            </a:extLst>
          </p:cNvPr>
          <p:cNvSpPr>
            <a:spLocks noGrp="1"/>
          </p:cNvSpPr>
          <p:nvPr>
            <p:ph idx="10" hasCustomPrompt="1"/>
          </p:nvPr>
        </p:nvSpPr>
        <p:spPr>
          <a:xfrm>
            <a:off x="685800" y="2902993"/>
            <a:ext cx="7772400" cy="3453359"/>
          </a:xfrm>
        </p:spPr>
        <p:txBody>
          <a:bodyPr lIns="90000" tIns="0" rIns="90000" bIns="0" rtlCol="0">
            <a:normAutofit/>
          </a:bodyPr>
          <a:lstStyle>
            <a:lvl1pPr marL="0" indent="0">
              <a:lnSpc>
                <a:spcPct val="100000"/>
              </a:lnSpc>
              <a:spcBef>
                <a:spcPts val="500"/>
              </a:spcBef>
              <a:spcAft>
                <a:spcPts val="1000"/>
              </a:spcAft>
              <a:buNone/>
              <a:defRPr sz="18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Tree>
    <p:extLst>
      <p:ext uri="{BB962C8B-B14F-4D97-AF65-F5344CB8AC3E}">
        <p14:creationId xmlns:p14="http://schemas.microsoft.com/office/powerpoint/2010/main" val="1109865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85800" y="560228"/>
            <a:ext cx="7772400" cy="2110757"/>
          </a:xfrm>
          <a:prstGeom prst="rect">
            <a:avLst/>
          </a:prstGeom>
        </p:spPr>
        <p:txBody>
          <a:bodyPr>
            <a:normAutofit/>
          </a:bodyPr>
          <a:lstStyle>
            <a:lvl1pPr>
              <a:defRPr sz="4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8"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9" name="Marcador de posición de contenido 2">
            <a:extLst>
              <a:ext uri="{FF2B5EF4-FFF2-40B4-BE49-F238E27FC236}">
                <a16:creationId xmlns:a16="http://schemas.microsoft.com/office/drawing/2014/main" id="{CC7A43C8-4840-CD4C-8DFA-913C748F9682}"/>
              </a:ext>
            </a:extLst>
          </p:cNvPr>
          <p:cNvSpPr>
            <a:spLocks noGrp="1"/>
          </p:cNvSpPr>
          <p:nvPr>
            <p:ph idx="10" hasCustomPrompt="1"/>
          </p:nvPr>
        </p:nvSpPr>
        <p:spPr>
          <a:xfrm>
            <a:off x="685800" y="2902993"/>
            <a:ext cx="3777950" cy="3453359"/>
          </a:xfrm>
        </p:spPr>
        <p:txBody>
          <a:bodyPr lIns="90000" tIns="0" rIns="90000" bIns="0" rtlCol="0">
            <a:normAutofit/>
          </a:bodyPr>
          <a:lstStyle>
            <a:lvl1pPr marL="0" indent="0">
              <a:lnSpc>
                <a:spcPct val="100000"/>
              </a:lnSpc>
              <a:spcBef>
                <a:spcPts val="500"/>
              </a:spcBef>
              <a:spcAft>
                <a:spcPts val="1000"/>
              </a:spcAft>
              <a:buNone/>
              <a:defRPr sz="14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
        <p:nvSpPr>
          <p:cNvPr id="10" name="Marcador de posición de contenido 2">
            <a:extLst>
              <a:ext uri="{FF2B5EF4-FFF2-40B4-BE49-F238E27FC236}">
                <a16:creationId xmlns:a16="http://schemas.microsoft.com/office/drawing/2014/main" id="{A836B1D5-0E00-4C40-ADCA-92ED675AEC90}"/>
              </a:ext>
            </a:extLst>
          </p:cNvPr>
          <p:cNvSpPr>
            <a:spLocks noGrp="1"/>
          </p:cNvSpPr>
          <p:nvPr>
            <p:ph idx="11" hasCustomPrompt="1"/>
          </p:nvPr>
        </p:nvSpPr>
        <p:spPr>
          <a:xfrm>
            <a:off x="4676613" y="2902993"/>
            <a:ext cx="3777950" cy="3453359"/>
          </a:xfrm>
        </p:spPr>
        <p:txBody>
          <a:bodyPr lIns="90000" tIns="0" rIns="90000" bIns="0" rtlCol="0">
            <a:normAutofit/>
          </a:bodyPr>
          <a:lstStyle>
            <a:lvl1pPr marL="0" indent="0">
              <a:lnSpc>
                <a:spcPct val="100000"/>
              </a:lnSpc>
              <a:spcBef>
                <a:spcPts val="500"/>
              </a:spcBef>
              <a:spcAft>
                <a:spcPts val="1000"/>
              </a:spcAft>
              <a:buNone/>
              <a:defRPr sz="14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Tree>
    <p:extLst>
      <p:ext uri="{BB962C8B-B14F-4D97-AF65-F5344CB8AC3E}">
        <p14:creationId xmlns:p14="http://schemas.microsoft.com/office/powerpoint/2010/main" val="1848088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85800" y="560228"/>
            <a:ext cx="7772400" cy="2110757"/>
          </a:xfrm>
          <a:prstGeom prst="rect">
            <a:avLst/>
          </a:prstGeom>
        </p:spPr>
        <p:txBody>
          <a:bodyPr>
            <a:normAutofit/>
          </a:bodyPr>
          <a:lstStyle>
            <a:lvl1pPr>
              <a:defRPr sz="4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7"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8" name="Marcador de posición de contenido 2">
            <a:extLst>
              <a:ext uri="{FF2B5EF4-FFF2-40B4-BE49-F238E27FC236}">
                <a16:creationId xmlns:a16="http://schemas.microsoft.com/office/drawing/2014/main" id="{B69E10B5-FB7D-A844-9601-2878DD8031ED}"/>
              </a:ext>
            </a:extLst>
          </p:cNvPr>
          <p:cNvSpPr>
            <a:spLocks noGrp="1"/>
          </p:cNvSpPr>
          <p:nvPr>
            <p:ph idx="12" hasCustomPrompt="1"/>
          </p:nvPr>
        </p:nvSpPr>
        <p:spPr>
          <a:xfrm>
            <a:off x="685800" y="2902993"/>
            <a:ext cx="2534188" cy="3453359"/>
          </a:xfrm>
        </p:spPr>
        <p:txBody>
          <a:bodyPr lIns="90000" tIns="0" rIns="90000" bIns="0" rtlCol="0">
            <a:normAutofit/>
          </a:bodyPr>
          <a:lstStyle>
            <a:lvl1pPr marL="0" indent="0">
              <a:lnSpc>
                <a:spcPct val="100000"/>
              </a:lnSpc>
              <a:spcBef>
                <a:spcPts val="500"/>
              </a:spcBef>
              <a:spcAft>
                <a:spcPts val="1000"/>
              </a:spcAft>
              <a:buNone/>
              <a:defRPr sz="12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
        <p:nvSpPr>
          <p:cNvPr id="9" name="Marcador de posición de contenido 2">
            <a:extLst>
              <a:ext uri="{FF2B5EF4-FFF2-40B4-BE49-F238E27FC236}">
                <a16:creationId xmlns:a16="http://schemas.microsoft.com/office/drawing/2014/main" id="{98A93D2E-C161-784C-83FA-3C4E7C7623CF}"/>
              </a:ext>
            </a:extLst>
          </p:cNvPr>
          <p:cNvSpPr>
            <a:spLocks noGrp="1"/>
          </p:cNvSpPr>
          <p:nvPr>
            <p:ph idx="13" hasCustomPrompt="1"/>
          </p:nvPr>
        </p:nvSpPr>
        <p:spPr>
          <a:xfrm>
            <a:off x="3304906" y="2902990"/>
            <a:ext cx="2534188" cy="3453359"/>
          </a:xfrm>
        </p:spPr>
        <p:txBody>
          <a:bodyPr lIns="90000" tIns="0" rIns="90000" bIns="0" rtlCol="0">
            <a:normAutofit/>
          </a:bodyPr>
          <a:lstStyle>
            <a:lvl1pPr marL="0" indent="0">
              <a:lnSpc>
                <a:spcPct val="100000"/>
              </a:lnSpc>
              <a:spcBef>
                <a:spcPts val="500"/>
              </a:spcBef>
              <a:spcAft>
                <a:spcPts val="1000"/>
              </a:spcAft>
              <a:buNone/>
              <a:defRPr sz="12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
        <p:nvSpPr>
          <p:cNvPr id="10" name="Marcador de posición de contenido 2">
            <a:extLst>
              <a:ext uri="{FF2B5EF4-FFF2-40B4-BE49-F238E27FC236}">
                <a16:creationId xmlns:a16="http://schemas.microsoft.com/office/drawing/2014/main" id="{EA96C5DD-3618-6D41-84B1-92F48AB93472}"/>
              </a:ext>
            </a:extLst>
          </p:cNvPr>
          <p:cNvSpPr>
            <a:spLocks noGrp="1"/>
          </p:cNvSpPr>
          <p:nvPr>
            <p:ph idx="14" hasCustomPrompt="1"/>
          </p:nvPr>
        </p:nvSpPr>
        <p:spPr>
          <a:xfrm>
            <a:off x="5924012" y="2902990"/>
            <a:ext cx="2534188" cy="3453359"/>
          </a:xfrm>
        </p:spPr>
        <p:txBody>
          <a:bodyPr lIns="90000" tIns="0" rIns="90000" bIns="0" rtlCol="0">
            <a:normAutofit/>
          </a:bodyPr>
          <a:lstStyle>
            <a:lvl1pPr marL="0" indent="0">
              <a:lnSpc>
                <a:spcPct val="100000"/>
              </a:lnSpc>
              <a:spcBef>
                <a:spcPts val="500"/>
              </a:spcBef>
              <a:spcAft>
                <a:spcPts val="1000"/>
              </a:spcAft>
              <a:buNone/>
              <a:defRPr sz="12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Tree>
    <p:extLst>
      <p:ext uri="{BB962C8B-B14F-4D97-AF65-F5344CB8AC3E}">
        <p14:creationId xmlns:p14="http://schemas.microsoft.com/office/powerpoint/2010/main" val="288953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0766" y="1122363"/>
            <a:ext cx="7599406" cy="1583767"/>
          </a:xfrm>
          <a:prstGeom prst="rect">
            <a:avLst/>
          </a:prstGeom>
        </p:spPr>
        <p:txBody>
          <a:bodyPr anchor="b"/>
          <a:lstStyle>
            <a:lvl1pPr algn="l">
              <a:defRPr sz="4800">
                <a:latin typeface="+mn-lt"/>
              </a:defRPr>
            </a:lvl1pPr>
          </a:lstStyle>
          <a:p>
            <a:r>
              <a:rPr lang="en-US" dirty="0"/>
              <a:t>Click to edit title</a:t>
            </a:r>
            <a:endParaRPr lang="nl-NL" dirty="0"/>
          </a:p>
        </p:txBody>
      </p:sp>
      <p:sp>
        <p:nvSpPr>
          <p:cNvPr id="3" name="Subtitle 2"/>
          <p:cNvSpPr>
            <a:spLocks noGrp="1"/>
          </p:cNvSpPr>
          <p:nvPr>
            <p:ph type="subTitle" idx="1" hasCustomPrompt="1"/>
          </p:nvPr>
        </p:nvSpPr>
        <p:spPr>
          <a:xfrm>
            <a:off x="580765" y="2922417"/>
            <a:ext cx="7599407" cy="920535"/>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nl-NL" dirty="0"/>
          </a:p>
        </p:txBody>
      </p:sp>
    </p:spTree>
    <p:extLst>
      <p:ext uri="{BB962C8B-B14F-4D97-AF65-F5344CB8AC3E}">
        <p14:creationId xmlns:p14="http://schemas.microsoft.com/office/powerpoint/2010/main" val="3443392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85800" y="560228"/>
            <a:ext cx="7772400" cy="2110757"/>
          </a:xfrm>
          <a:prstGeom prst="rect">
            <a:avLst/>
          </a:prstGeom>
        </p:spPr>
        <p:txBody>
          <a:bodyPr>
            <a:normAutofit/>
          </a:bodyPr>
          <a:lstStyle>
            <a:lvl1pPr>
              <a:defRPr sz="4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4"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3754942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1 column + picture">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380075" y="612775"/>
            <a:ext cx="4078126" cy="5736989"/>
          </a:xfrm>
          <a:prstGeom prst="rect">
            <a:avLst/>
          </a:prstGeom>
        </p:spPr>
        <p:txBody>
          <a:bodyPr/>
          <a:lstStyle>
            <a:lvl1pPr marL="0" indent="0">
              <a:buNone/>
              <a:defRPr sz="1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Drag picture to placeholder or click icon to add      </a:t>
            </a:r>
            <a:endParaRPr lang="en-US" dirty="0"/>
          </a:p>
        </p:txBody>
      </p:sp>
      <p:sp>
        <p:nvSpPr>
          <p:cNvPr id="12" name="Title 1"/>
          <p:cNvSpPr>
            <a:spLocks noGrp="1"/>
          </p:cNvSpPr>
          <p:nvPr>
            <p:ph type="ctrTitle" hasCustomPrompt="1"/>
          </p:nvPr>
        </p:nvSpPr>
        <p:spPr>
          <a:xfrm>
            <a:off x="716751" y="612776"/>
            <a:ext cx="3382144" cy="1794629"/>
          </a:xfrm>
          <a:prstGeom prst="rect">
            <a:avLst/>
          </a:prstGeom>
        </p:spPr>
        <p:txBody>
          <a:bodyPr lIns="0" rIns="0">
            <a:normAutofit/>
          </a:bodyPr>
          <a:lstStyle>
            <a:lvl1pPr>
              <a:defRPr sz="4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6"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7" name="Marcador de posición de contenido 2">
            <a:extLst>
              <a:ext uri="{FF2B5EF4-FFF2-40B4-BE49-F238E27FC236}">
                <a16:creationId xmlns:a16="http://schemas.microsoft.com/office/drawing/2014/main" id="{11BC5832-52EE-0048-90EB-68F2C13FED4F}"/>
              </a:ext>
            </a:extLst>
          </p:cNvPr>
          <p:cNvSpPr>
            <a:spLocks noGrp="1"/>
          </p:cNvSpPr>
          <p:nvPr>
            <p:ph idx="12" hasCustomPrompt="1"/>
          </p:nvPr>
        </p:nvSpPr>
        <p:spPr>
          <a:xfrm>
            <a:off x="732227" y="2583051"/>
            <a:ext cx="3351193" cy="3773300"/>
          </a:xfrm>
        </p:spPr>
        <p:txBody>
          <a:bodyPr lIns="90000" tIns="0" rIns="90000" bIns="0" rtlCol="0">
            <a:normAutofit/>
          </a:bodyPr>
          <a:lstStyle>
            <a:lvl1pPr marL="0" indent="0">
              <a:lnSpc>
                <a:spcPct val="100000"/>
              </a:lnSpc>
              <a:spcBef>
                <a:spcPts val="500"/>
              </a:spcBef>
              <a:spcAft>
                <a:spcPts val="1000"/>
              </a:spcAft>
              <a:buNone/>
              <a:defRPr sz="14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text</a:t>
            </a:r>
            <a:endParaRPr lang="es-ES" noProof="0" dirty="0"/>
          </a:p>
        </p:txBody>
      </p:sp>
    </p:spTree>
    <p:extLst>
      <p:ext uri="{BB962C8B-B14F-4D97-AF65-F5344CB8AC3E}">
        <p14:creationId xmlns:p14="http://schemas.microsoft.com/office/powerpoint/2010/main" val="1630003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ption">
    <p:spTree>
      <p:nvGrpSpPr>
        <p:cNvPr id="1" name=""/>
        <p:cNvGrpSpPr/>
        <p:nvPr/>
      </p:nvGrpSpPr>
      <p:grpSpPr>
        <a:xfrm>
          <a:off x="0" y="0"/>
          <a:ext cx="0" cy="0"/>
          <a:chOff x="0" y="0"/>
          <a:chExt cx="0" cy="0"/>
        </a:xfrm>
      </p:grpSpPr>
      <p:sp>
        <p:nvSpPr>
          <p:cNvPr id="4"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5" name="Marcador de posición de contenido 2">
            <a:extLst>
              <a:ext uri="{FF2B5EF4-FFF2-40B4-BE49-F238E27FC236}">
                <a16:creationId xmlns:a16="http://schemas.microsoft.com/office/drawing/2014/main" id="{AA676B55-6744-B841-81F7-A2889BD1E511}"/>
              </a:ext>
            </a:extLst>
          </p:cNvPr>
          <p:cNvSpPr>
            <a:spLocks noGrp="1"/>
          </p:cNvSpPr>
          <p:nvPr>
            <p:ph idx="10" hasCustomPrompt="1"/>
          </p:nvPr>
        </p:nvSpPr>
        <p:spPr>
          <a:xfrm>
            <a:off x="685801" y="5454011"/>
            <a:ext cx="7772400" cy="902340"/>
          </a:xfrm>
        </p:spPr>
        <p:txBody>
          <a:bodyPr lIns="90000" tIns="0" rIns="90000" bIns="0" rtlCol="0">
            <a:normAutofit/>
          </a:bodyPr>
          <a:lstStyle>
            <a:lvl1pPr marL="0" indent="0">
              <a:lnSpc>
                <a:spcPct val="100000"/>
              </a:lnSpc>
              <a:spcBef>
                <a:spcPts val="500"/>
              </a:spcBef>
              <a:spcAft>
                <a:spcPts val="1000"/>
              </a:spcAft>
              <a:buNone/>
              <a:defRPr sz="1800" baseline="0">
                <a:solidFill>
                  <a:schemeClr val="bg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subtitle</a:t>
            </a:r>
            <a:endParaRPr lang="es-ES" noProof="0" dirty="0"/>
          </a:p>
        </p:txBody>
      </p:sp>
    </p:spTree>
    <p:extLst>
      <p:ext uri="{BB962C8B-B14F-4D97-AF65-F5344CB8AC3E}">
        <p14:creationId xmlns:p14="http://schemas.microsoft.com/office/powerpoint/2010/main" val="118574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3723630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reverse">
    <p:bg>
      <p:bgPr>
        <a:solidFill>
          <a:srgbClr val="3A4F92"/>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85800" y="1618775"/>
            <a:ext cx="7772400" cy="1052211"/>
          </a:xfrm>
          <a:prstGeom prst="rect">
            <a:avLst/>
          </a:prstGeom>
        </p:spPr>
        <p:txBody>
          <a:bodyPr anchor="t">
            <a:noAutofit/>
          </a:bodyPr>
          <a:lstStyle>
            <a:lvl1pPr>
              <a:lnSpc>
                <a:spcPct val="80000"/>
              </a:lnSpc>
              <a:defRPr sz="8000">
                <a:solidFill>
                  <a:srgbClr val="FFFFFF"/>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001" y="480000"/>
            <a:ext cx="1823441" cy="863999"/>
          </a:xfrm>
          <a:prstGeom prst="rect">
            <a:avLst/>
          </a:prstGeom>
        </p:spPr>
      </p:pic>
      <p:sp>
        <p:nvSpPr>
          <p:cNvPr id="7"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rgbClr val="FFFFFF"/>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
        <p:nvSpPr>
          <p:cNvPr id="6" name="Marcador de posición de contenido 2">
            <a:extLst>
              <a:ext uri="{FF2B5EF4-FFF2-40B4-BE49-F238E27FC236}">
                <a16:creationId xmlns:a16="http://schemas.microsoft.com/office/drawing/2014/main" id="{6AAEBDF7-6BF8-AC44-93B3-4EA7B9936487}"/>
              </a:ext>
            </a:extLst>
          </p:cNvPr>
          <p:cNvSpPr>
            <a:spLocks noGrp="1"/>
          </p:cNvSpPr>
          <p:nvPr>
            <p:ph idx="10" hasCustomPrompt="1"/>
          </p:nvPr>
        </p:nvSpPr>
        <p:spPr>
          <a:xfrm>
            <a:off x="685800" y="4264534"/>
            <a:ext cx="7772400" cy="2091817"/>
          </a:xfrm>
        </p:spPr>
        <p:txBody>
          <a:bodyPr lIns="90000" tIns="0" rIns="90000" bIns="0" rtlCol="0">
            <a:normAutofit/>
          </a:bodyPr>
          <a:lstStyle>
            <a:lvl1pPr marL="0" indent="0">
              <a:lnSpc>
                <a:spcPct val="100000"/>
              </a:lnSpc>
              <a:spcBef>
                <a:spcPts val="500"/>
              </a:spcBef>
              <a:spcAft>
                <a:spcPts val="1000"/>
              </a:spcAft>
              <a:buNone/>
              <a:defRPr sz="2800" baseline="0">
                <a:solidFill>
                  <a:schemeClr val="tx1"/>
                </a:solidFill>
                <a:latin typeface="Arial" panose="020B0604020202020204" pitchFamily="34" charset="0"/>
              </a:defRPr>
            </a:lvl1pPr>
            <a:lvl2pPr marL="742950" marR="0" indent="-285750" algn="l" defTabSz="914400" rtl="0" eaLnBrk="1" fontAlgn="auto" latinLnBrk="0" hangingPunct="1">
              <a:lnSpc>
                <a:spcPct val="130000"/>
              </a:lnSpc>
              <a:spcBef>
                <a:spcPts val="500"/>
              </a:spcBef>
              <a:spcAft>
                <a:spcPts val="1000"/>
              </a:spcAft>
              <a:buClrTx/>
              <a:buSzTx/>
              <a:buFont typeface="Arial" pitchFamily="34" charset="0"/>
              <a:buChar char="–"/>
              <a:tabLst/>
              <a:defRPr sz="1800" baseline="0">
                <a:solidFill>
                  <a:schemeClr val="bg1"/>
                </a:solidFill>
                <a:latin typeface="Arial" panose="020B0604020202020204" pitchFamily="34" charset="0"/>
              </a:defRPr>
            </a:lvl2pPr>
            <a:lvl3pPr>
              <a:lnSpc>
                <a:spcPct val="130000"/>
              </a:lnSpc>
              <a:spcAft>
                <a:spcPts val="1000"/>
              </a:spcAft>
              <a:defRPr sz="1800" baseline="0">
                <a:solidFill>
                  <a:schemeClr val="bg1"/>
                </a:solidFill>
                <a:latin typeface="Arial" panose="020B0604020202020204" pitchFamily="34" charset="0"/>
              </a:defRPr>
            </a:lvl3pPr>
            <a:lvl4pPr>
              <a:lnSpc>
                <a:spcPct val="130000"/>
              </a:lnSpc>
              <a:spcAft>
                <a:spcPts val="1000"/>
              </a:spcAft>
              <a:defRPr sz="1800" baseline="0">
                <a:solidFill>
                  <a:schemeClr val="bg1"/>
                </a:solidFill>
                <a:latin typeface="Arial" panose="020B0604020202020204" pitchFamily="34" charset="0"/>
              </a:defRPr>
            </a:lvl4pPr>
            <a:lvl5pPr>
              <a:lnSpc>
                <a:spcPct val="130000"/>
              </a:lnSpc>
              <a:spcAft>
                <a:spcPts val="1000"/>
              </a:spcAft>
              <a:defRPr sz="1800" baseline="0">
                <a:solidFill>
                  <a:schemeClr val="bg1"/>
                </a:solidFill>
                <a:latin typeface="Arial" panose="020B0604020202020204" pitchFamily="34" charset="0"/>
              </a:defRPr>
            </a:lvl5pPr>
          </a:lstStyle>
          <a:p>
            <a:pPr lvl="0" rtl="0"/>
            <a:r>
              <a:rPr lang="es-ES" noProof="0" dirty="0" err="1"/>
              <a:t>Click</a:t>
            </a:r>
            <a:r>
              <a:rPr lang="es-ES" noProof="0" dirty="0"/>
              <a:t> to </a:t>
            </a:r>
            <a:r>
              <a:rPr lang="es-ES" noProof="0" dirty="0" err="1"/>
              <a:t>add</a:t>
            </a:r>
            <a:r>
              <a:rPr lang="es-ES" noProof="0" dirty="0"/>
              <a:t> </a:t>
            </a:r>
            <a:r>
              <a:rPr lang="es-ES" noProof="0" dirty="0" err="1"/>
              <a:t>subtitle</a:t>
            </a:r>
            <a:endParaRPr lang="es-ES" noProof="0" dirty="0"/>
          </a:p>
        </p:txBody>
      </p:sp>
    </p:spTree>
    <p:extLst>
      <p:ext uri="{BB962C8B-B14F-4D97-AF65-F5344CB8AC3E}">
        <p14:creationId xmlns:p14="http://schemas.microsoft.com/office/powerpoint/2010/main" val="1973198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reverse turquoise">
    <p:bg>
      <p:bgPr>
        <a:solidFill>
          <a:srgbClr val="2899B6"/>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85800" y="560228"/>
            <a:ext cx="7772400" cy="2110757"/>
          </a:xfrm>
          <a:prstGeom prst="rect">
            <a:avLst/>
          </a:prstGeom>
        </p:spPr>
        <p:txBody>
          <a:bodyPr>
            <a:normAutofit/>
          </a:bodyPr>
          <a:lstStyle>
            <a:lvl1pPr>
              <a:defRPr sz="4000">
                <a:solidFill>
                  <a:srgbClr val="FFFFFF"/>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
        <p:nvSpPr>
          <p:cNvPr id="6"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rgbClr val="FFFFFF"/>
                </a:solidFill>
                <a:latin typeface="Arial" panose="020B0604020202020204" pitchFamily="34" charset="0"/>
                <a:cs typeface="Arial" panose="020B0604020202020204" pitchFamily="34" charset="0"/>
              </a:defRPr>
            </a:lvl1pPr>
          </a:lstStyle>
          <a:p>
            <a:fld id="{0054C0CC-28D5-2D45-8A57-DFBB9A64E88B}" type="slidenum">
              <a:rPr lang="en-US" smtClean="0"/>
              <a:pPr/>
              <a:t>‹#›</a:t>
            </a:fld>
            <a:endParaRPr lang="en-US" dirty="0"/>
          </a:p>
        </p:txBody>
      </p:sp>
    </p:spTree>
    <p:extLst>
      <p:ext uri="{BB962C8B-B14F-4D97-AF65-F5344CB8AC3E}">
        <p14:creationId xmlns:p14="http://schemas.microsoft.com/office/powerpoint/2010/main" val="992070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4"/>
          <p:cNvSpPr>
            <a:spLocks noGrp="1"/>
          </p:cNvSpPr>
          <p:nvPr>
            <p:ph type="pic" sz="quarter" idx="11"/>
          </p:nvPr>
        </p:nvSpPr>
        <p:spPr>
          <a:xfrm>
            <a:off x="0" y="0"/>
            <a:ext cx="9144000" cy="6858000"/>
          </a:xfrm>
          <a:prstGeom prst="rect">
            <a:avLst/>
          </a:prstGeom>
        </p:spPr>
        <p:txBody>
          <a:bodyPr vert="horz">
            <a:normAutofit/>
          </a:bodyPr>
          <a:lstStyle>
            <a:lvl1pPr>
              <a:defRPr sz="1800">
                <a:latin typeface="Arial" panose="020B0604020202020204" pitchFamily="34" charset="0"/>
                <a:cs typeface="Arial" panose="020B0604020202020204" pitchFamily="34" charset="0"/>
              </a:defRPr>
            </a:lvl1pPr>
          </a:lstStyle>
          <a:p>
            <a:r>
              <a:rPr lang="en-US" dirty="0"/>
              <a:t>Drag picture to placeholder or click icon to add</a:t>
            </a:r>
          </a:p>
        </p:txBody>
      </p:sp>
    </p:spTree>
    <p:extLst>
      <p:ext uri="{BB962C8B-B14F-4D97-AF65-F5344CB8AC3E}">
        <p14:creationId xmlns:p14="http://schemas.microsoft.com/office/powerpoint/2010/main" val="3996115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page image with patter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A0483F-4B48-D249-954E-78AF9D143D0A}"/>
              </a:ext>
            </a:extLst>
          </p:cNvPr>
          <p:cNvSpPr>
            <a:spLocks noGrp="1"/>
          </p:cNvSpPr>
          <p:nvPr>
            <p:ph type="pic" sz="quarter" idx="11"/>
          </p:nvPr>
        </p:nvSpPr>
        <p:spPr>
          <a:xfrm>
            <a:off x="0" y="0"/>
            <a:ext cx="9144000" cy="6858000"/>
          </a:xfrm>
          <a:prstGeom prst="rect">
            <a:avLst/>
          </a:prstGeom>
        </p:spPr>
        <p:txBody>
          <a:bodyPr vert="horz">
            <a:normAutofit/>
          </a:bodyPr>
          <a:lstStyle>
            <a:lvl1pPr>
              <a:defRPr sz="1800">
                <a:latin typeface="Arial" panose="020B0604020202020204" pitchFamily="34" charset="0"/>
                <a:cs typeface="Arial" panose="020B0604020202020204" pitchFamily="34" charset="0"/>
              </a:defRPr>
            </a:lvl1pPr>
          </a:lstStyle>
          <a:p>
            <a:r>
              <a:rPr lang="en-US" dirty="0"/>
              <a:t>Drag picture to placeholder or click icon to add</a:t>
            </a:r>
          </a:p>
        </p:txBody>
      </p:sp>
      <p:sp>
        <p:nvSpPr>
          <p:cNvPr id="8" name="Title 1"/>
          <p:cNvSpPr>
            <a:spLocks noGrp="1"/>
          </p:cNvSpPr>
          <p:nvPr>
            <p:ph type="ctrTitle" hasCustomPrompt="1"/>
          </p:nvPr>
        </p:nvSpPr>
        <p:spPr>
          <a:xfrm>
            <a:off x="685800" y="560228"/>
            <a:ext cx="7772400" cy="5827705"/>
          </a:xfrm>
          <a:prstGeom prst="rect">
            <a:avLst/>
          </a:prstGeom>
        </p:spPr>
        <p:txBody>
          <a:bodyPr anchor="ctr">
            <a:normAutofit/>
          </a:bodyPr>
          <a:lstStyle>
            <a:lvl1pPr algn="ctr">
              <a:defRPr sz="4000">
                <a:solidFill>
                  <a:schemeClr val="tx1"/>
                </a:solidFill>
              </a:defRPr>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Tree>
    <p:extLst>
      <p:ext uri="{BB962C8B-B14F-4D97-AF65-F5344CB8AC3E}">
        <p14:creationId xmlns:p14="http://schemas.microsoft.com/office/powerpoint/2010/main" val="919899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685800" y="560228"/>
            <a:ext cx="7772400" cy="2110757"/>
          </a:xfrm>
          <a:prstGeom prst="rect">
            <a:avLst/>
          </a:prstGeom>
        </p:spPr>
        <p:txBody>
          <a:bodyPr>
            <a:normAutofit/>
          </a:bodyPr>
          <a:lstStyle>
            <a:lvl1pPr>
              <a:defRPr sz="4000"/>
            </a:lvl1pPr>
          </a:lstStyle>
          <a:p>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title</a:t>
            </a:r>
            <a:endParaRPr lang="en-US" dirty="0"/>
          </a:p>
        </p:txBody>
      </p:sp>
    </p:spTree>
    <p:extLst>
      <p:ext uri="{BB962C8B-B14F-4D97-AF65-F5344CB8AC3E}">
        <p14:creationId xmlns:p14="http://schemas.microsoft.com/office/powerpoint/2010/main" val="1809747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AE5A18-C2AD-4E82-A024-548938E964BD}" type="datetimeFigureOut">
              <a:rPr lang="en-GB" smtClean="0"/>
              <a:t>15/06/2022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3441AE-69CE-47D4-81E4-F6C76F053A53}" type="slidenum">
              <a:rPr lang="en-GB" smtClean="0"/>
              <a:t>‹#›</a:t>
            </a:fld>
            <a:endParaRPr lang="en-GB"/>
          </a:p>
        </p:txBody>
      </p:sp>
    </p:spTree>
    <p:extLst>
      <p:ext uri="{BB962C8B-B14F-4D97-AF65-F5344CB8AC3E}">
        <p14:creationId xmlns:p14="http://schemas.microsoft.com/office/powerpoint/2010/main" val="363214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line-hea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noProof="0"/>
              <a:t>Footer</a:t>
            </a:r>
          </a:p>
        </p:txBody>
      </p:sp>
      <p:sp>
        <p:nvSpPr>
          <p:cNvPr id="4" name="Slide Number Placeholder 3"/>
          <p:cNvSpPr>
            <a:spLocks noGrp="1"/>
          </p:cNvSpPr>
          <p:nvPr>
            <p:ph type="sldNum" sz="quarter" idx="11"/>
          </p:nvPr>
        </p:nvSpPr>
        <p:spPr/>
        <p:txBody>
          <a:bodyPr/>
          <a:lstStyle/>
          <a:p>
            <a:fld id="{9FF1787E-EAF5-4BAD-A37E-DA2B2A21E349}" type="slidenum">
              <a:rPr lang="nl-NL" smtClean="0"/>
              <a:pPr/>
              <a:t>‹#›</a:t>
            </a:fld>
            <a:endParaRPr lang="nl-NL" dirty="0"/>
          </a:p>
        </p:txBody>
      </p:sp>
      <p:sp>
        <p:nvSpPr>
          <p:cNvPr id="5" name="Tijdelijke aanduiding voor tekst 2"/>
          <p:cNvSpPr>
            <a:spLocks noGrp="1"/>
          </p:cNvSpPr>
          <p:nvPr>
            <p:ph idx="1"/>
          </p:nvPr>
        </p:nvSpPr>
        <p:spPr>
          <a:xfrm>
            <a:off x="457200" y="1136823"/>
            <a:ext cx="8229600" cy="5029200"/>
          </a:xfrm>
          <a:prstGeom prst="rect">
            <a:avLst/>
          </a:prstGeom>
        </p:spPr>
        <p:txBody>
          <a:bodyPr vert="horz" lIns="91440" tIns="45720" rIns="91440" bIns="45720" rtlCol="0">
            <a:normAutofit/>
          </a:bodyPr>
          <a:lstStyle>
            <a:lvl1pPr>
              <a:defRPr sz="3200"/>
            </a:lvl1pPr>
          </a:lstStyle>
          <a:p>
            <a:pPr lvl="0"/>
            <a:r>
              <a:rPr lang="en-GB" noProof="0" dirty="0"/>
              <a:t>Subtitle</a:t>
            </a:r>
          </a:p>
        </p:txBody>
      </p:sp>
      <p:sp>
        <p:nvSpPr>
          <p:cNvPr id="6" name="Tijdelijke aanduiding voor titel 1"/>
          <p:cNvSpPr>
            <a:spLocks noGrp="1"/>
          </p:cNvSpPr>
          <p:nvPr>
            <p:ph type="title" hasCustomPrompt="1"/>
          </p:nvPr>
        </p:nvSpPr>
        <p:spPr>
          <a:xfrm>
            <a:off x="457200" y="406817"/>
            <a:ext cx="6413157" cy="569368"/>
          </a:xfrm>
          <a:prstGeom prst="rect">
            <a:avLst/>
          </a:prstGeom>
        </p:spPr>
        <p:txBody>
          <a:bodyPr vert="horz" lIns="91440" tIns="45720" rIns="91440" bIns="45720" rtlCol="0" anchor="t">
            <a:normAutofit/>
          </a:bodyPr>
          <a:lstStyle>
            <a:lvl1pPr>
              <a:defRPr/>
            </a:lvl1pPr>
          </a:lstStyle>
          <a:p>
            <a:r>
              <a:rPr lang="en-GB" noProof="0" dirty="0"/>
              <a:t>Title on 1 line</a:t>
            </a:r>
          </a:p>
        </p:txBody>
      </p:sp>
    </p:spTree>
    <p:extLst>
      <p:ext uri="{BB962C8B-B14F-4D97-AF65-F5344CB8AC3E}">
        <p14:creationId xmlns:p14="http://schemas.microsoft.com/office/powerpoint/2010/main" val="508115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ue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5E9C4C2-B471-BC4A-BEC6-1E726522EDB3}"/>
              </a:ext>
            </a:extLst>
          </p:cNvPr>
          <p:cNvSpPr>
            <a:spLocks noGrp="1"/>
          </p:cNvSpPr>
          <p:nvPr>
            <p:ph type="title" hasCustomPrompt="1"/>
          </p:nvPr>
        </p:nvSpPr>
        <p:spPr>
          <a:xfrm>
            <a:off x="628650" y="2766219"/>
            <a:ext cx="7886700" cy="1325563"/>
          </a:xfrm>
          <a:prstGeom prst="rect">
            <a:avLst/>
          </a:prstGeom>
        </p:spPr>
        <p:txBody>
          <a:bodyPr vert="horz" lIns="91440" tIns="45720" rIns="91440" bIns="45720" rtlCol="0" anchor="ctr">
            <a:noAutofit/>
          </a:bodyPr>
          <a:lstStyle>
            <a:lvl1pPr>
              <a:defRPr sz="5100" b="1">
                <a:solidFill>
                  <a:schemeClr val="bg1"/>
                </a:solidFill>
              </a:defRPr>
            </a:lvl1pPr>
          </a:lstStyle>
          <a:p>
            <a:r>
              <a:rPr lang="en-GB" noProof="0" dirty="0"/>
              <a:t>Click to add</a:t>
            </a:r>
            <a:br>
              <a:rPr lang="en-GB" noProof="0" dirty="0"/>
            </a:br>
            <a:r>
              <a:rPr lang="en-GB" noProof="0" dirty="0"/>
              <a:t>title</a:t>
            </a:r>
          </a:p>
        </p:txBody>
      </p:sp>
      <p:sp>
        <p:nvSpPr>
          <p:cNvPr id="12" name="Text Placeholder 2">
            <a:extLst>
              <a:ext uri="{FF2B5EF4-FFF2-40B4-BE49-F238E27FC236}">
                <a16:creationId xmlns:a16="http://schemas.microsoft.com/office/drawing/2014/main" id="{A462C1FC-AC78-A94C-9AE5-E9BF2177E095}"/>
              </a:ext>
            </a:extLst>
          </p:cNvPr>
          <p:cNvSpPr>
            <a:spLocks noGrp="1"/>
          </p:cNvSpPr>
          <p:nvPr>
            <p:ph idx="1" hasCustomPrompt="1"/>
          </p:nvPr>
        </p:nvSpPr>
        <p:spPr>
          <a:xfrm>
            <a:off x="628650" y="5745966"/>
            <a:ext cx="7886700" cy="620111"/>
          </a:xfrm>
          <a:prstGeom prst="rect">
            <a:avLst/>
          </a:prstGeom>
        </p:spPr>
        <p:txBody>
          <a:bodyPr vert="horz" lIns="91440" tIns="45720" rIns="91440" bIns="45720" rtlCol="0" anchor="b">
            <a:normAutofit/>
          </a:bodyPr>
          <a:lstStyle>
            <a:lvl1pPr>
              <a:defRPr sz="1800">
                <a:solidFill>
                  <a:schemeClr val="bg1"/>
                </a:solidFill>
                <a:latin typeface="Montserrat" panose="02000505000000020004" pitchFamily="2" charset="77"/>
              </a:defRPr>
            </a:lvl1pPr>
          </a:lstStyle>
          <a:p>
            <a:pPr lvl="0"/>
            <a:r>
              <a:rPr lang="en-GB" noProof="0" dirty="0"/>
              <a:t>Click to add presenter name</a:t>
            </a:r>
          </a:p>
        </p:txBody>
      </p:sp>
      <p:pic>
        <p:nvPicPr>
          <p:cNvPr id="5" name="Imagen 4">
            <a:extLst>
              <a:ext uri="{FF2B5EF4-FFF2-40B4-BE49-F238E27FC236}">
                <a16:creationId xmlns:a16="http://schemas.microsoft.com/office/drawing/2014/main" id="{98C8AEC9-27CE-3143-B0C1-C6425BBD7F47}"/>
              </a:ext>
            </a:extLst>
          </p:cNvPr>
          <p:cNvPicPr>
            <a:picLocks noChangeAspect="1"/>
          </p:cNvPicPr>
          <p:nvPr userDrawn="1"/>
        </p:nvPicPr>
        <p:blipFill>
          <a:blip r:embed="rId3"/>
          <a:stretch>
            <a:fillRect/>
          </a:stretch>
        </p:blipFill>
        <p:spPr>
          <a:xfrm>
            <a:off x="628650" y="495303"/>
            <a:ext cx="1564360" cy="1271043"/>
          </a:xfrm>
          <a:prstGeom prst="rect">
            <a:avLst/>
          </a:prstGeom>
        </p:spPr>
      </p:pic>
    </p:spTree>
    <p:extLst>
      <p:ext uri="{BB962C8B-B14F-4D97-AF65-F5344CB8AC3E}">
        <p14:creationId xmlns:p14="http://schemas.microsoft.com/office/powerpoint/2010/main" val="292554170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resenter description">
    <p:spTree>
      <p:nvGrpSpPr>
        <p:cNvPr id="1" name=""/>
        <p:cNvGrpSpPr/>
        <p:nvPr/>
      </p:nvGrpSpPr>
      <p:grpSpPr>
        <a:xfrm>
          <a:off x="0" y="0"/>
          <a:ext cx="0" cy="0"/>
          <a:chOff x="0" y="0"/>
          <a:chExt cx="0" cy="0"/>
        </a:xfrm>
      </p:grpSpPr>
      <p:sp>
        <p:nvSpPr>
          <p:cNvPr id="7" name="Marcador de número de diapositiva 1">
            <a:extLst>
              <a:ext uri="{FF2B5EF4-FFF2-40B4-BE49-F238E27FC236}">
                <a16:creationId xmlns:a16="http://schemas.microsoft.com/office/drawing/2014/main" id="{35712CF3-30BC-2A47-A06A-30A8B53E7525}"/>
              </a:ext>
            </a:extLst>
          </p:cNvPr>
          <p:cNvSpPr txBox="1">
            <a:spLocks/>
          </p:cNvSpPr>
          <p:nvPr userDrawn="1"/>
        </p:nvSpPr>
        <p:spPr>
          <a:xfrm>
            <a:off x="6802820" y="6356351"/>
            <a:ext cx="2057400" cy="365125"/>
          </a:xfrm>
          <a:prstGeom prst="rect">
            <a:avLst/>
          </a:prstGeom>
        </p:spPr>
        <p:txBody>
          <a:bodyPr vert="horz" lIns="68580" tIns="34290" rIns="0" bIns="34290" rtlCol="0" anchor="ctr"/>
          <a:lstStyle>
            <a:defPPr>
              <a:defRPr lang="en-US"/>
            </a:defPPr>
            <a:lvl1pPr marL="0" algn="r"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99ABBF-21E4-AF4D-A799-EBEEF7E96997}" type="slidenum">
              <a:rPr lang="en-GB" sz="750" smtClean="0"/>
              <a:pPr/>
              <a:t>‹#›</a:t>
            </a:fld>
            <a:endParaRPr lang="en-GB" sz="750" dirty="0"/>
          </a:p>
        </p:txBody>
      </p:sp>
      <p:sp>
        <p:nvSpPr>
          <p:cNvPr id="8" name="Content Placeholder 3">
            <a:extLst>
              <a:ext uri="{FF2B5EF4-FFF2-40B4-BE49-F238E27FC236}">
                <a16:creationId xmlns:a16="http://schemas.microsoft.com/office/drawing/2014/main" id="{E0874D26-BD4E-B949-B9FB-94B70CDB9869}"/>
              </a:ext>
            </a:extLst>
          </p:cNvPr>
          <p:cNvSpPr>
            <a:spLocks noGrp="1"/>
          </p:cNvSpPr>
          <p:nvPr>
            <p:ph sz="half" idx="11" hasCustomPrompt="1"/>
          </p:nvPr>
        </p:nvSpPr>
        <p:spPr>
          <a:xfrm>
            <a:off x="4629150" y="752169"/>
            <a:ext cx="3886200" cy="5424795"/>
          </a:xfrm>
          <a:prstGeom prst="rect">
            <a:avLst/>
          </a:prstGeom>
        </p:spPr>
        <p:txBody>
          <a:bodyPr anchor="ctr"/>
          <a:lstStyle>
            <a:lvl1pPr marL="0" indent="0">
              <a:lnSpc>
                <a:spcPct val="100000"/>
              </a:lnSpc>
              <a:buFontTx/>
              <a:buNone/>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GB" noProof="0" dirty="0"/>
              <a:t>Click to add text</a:t>
            </a:r>
          </a:p>
        </p:txBody>
      </p:sp>
      <p:sp>
        <p:nvSpPr>
          <p:cNvPr id="9" name="Marcador de posición de imagen 2">
            <a:extLst>
              <a:ext uri="{FF2B5EF4-FFF2-40B4-BE49-F238E27FC236}">
                <a16:creationId xmlns:a16="http://schemas.microsoft.com/office/drawing/2014/main" id="{AEA6C682-A996-D845-A161-2DB8EA9D7CA5}"/>
              </a:ext>
            </a:extLst>
          </p:cNvPr>
          <p:cNvSpPr>
            <a:spLocks noGrp="1"/>
          </p:cNvSpPr>
          <p:nvPr>
            <p:ph type="pic" sz="quarter" idx="12" hasCustomPrompt="1"/>
          </p:nvPr>
        </p:nvSpPr>
        <p:spPr>
          <a:xfrm>
            <a:off x="1671750" y="2948795"/>
            <a:ext cx="1800000" cy="2400000"/>
          </a:xfrm>
          <a:prstGeom prst="ellipse">
            <a:avLst/>
          </a:prstGeom>
        </p:spPr>
        <p:txBody>
          <a:bodyPr anchor="ctr"/>
          <a:lstStyle>
            <a:lvl1pPr algn="ctr">
              <a:defRPr/>
            </a:lvl1pPr>
          </a:lstStyle>
          <a:p>
            <a:r>
              <a:rPr lang="en-GB" noProof="0" dirty="0"/>
              <a:t>Click to add presenter’s image or logo</a:t>
            </a:r>
          </a:p>
        </p:txBody>
      </p:sp>
      <p:sp>
        <p:nvSpPr>
          <p:cNvPr id="10" name="Title Placeholder 1">
            <a:extLst>
              <a:ext uri="{FF2B5EF4-FFF2-40B4-BE49-F238E27FC236}">
                <a16:creationId xmlns:a16="http://schemas.microsoft.com/office/drawing/2014/main" id="{D7FF8990-05D0-FF44-BBEF-278B2261E2C9}"/>
              </a:ext>
            </a:extLst>
          </p:cNvPr>
          <p:cNvSpPr>
            <a:spLocks noGrp="1"/>
          </p:cNvSpPr>
          <p:nvPr>
            <p:ph type="title" hasCustomPrompt="1"/>
          </p:nvPr>
        </p:nvSpPr>
        <p:spPr>
          <a:xfrm>
            <a:off x="628650" y="1874178"/>
            <a:ext cx="3886200" cy="1074617"/>
          </a:xfrm>
          <a:prstGeom prst="rect">
            <a:avLst/>
          </a:prstGeom>
        </p:spPr>
        <p:txBody>
          <a:bodyPr vert="horz" lIns="91440" tIns="45720" rIns="91440" bIns="45720" rtlCol="0" anchor="t">
            <a:normAutofit/>
          </a:bodyPr>
          <a:lstStyle>
            <a:lvl1pPr algn="ctr">
              <a:defRPr b="1">
                <a:solidFill>
                  <a:srgbClr val="3A4F92"/>
                </a:solidFill>
              </a:defRPr>
            </a:lvl1pPr>
          </a:lstStyle>
          <a:p>
            <a:r>
              <a:rPr lang="en-GB" noProof="0" dirty="0"/>
              <a:t>Click to add </a:t>
            </a:r>
            <a:br>
              <a:rPr lang="en-GB" noProof="0" dirty="0"/>
            </a:br>
            <a:r>
              <a:rPr lang="en-GB" noProof="0" dirty="0"/>
              <a:t>text</a:t>
            </a:r>
          </a:p>
        </p:txBody>
      </p:sp>
    </p:spTree>
    <p:extLst>
      <p:ext uri="{BB962C8B-B14F-4D97-AF65-F5344CB8AC3E}">
        <p14:creationId xmlns:p14="http://schemas.microsoft.com/office/powerpoint/2010/main" val="4239508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Diseño personalizado">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CA345325-EFCA-CA42-A75C-DE48FAF7C1D7}"/>
              </a:ext>
            </a:extLst>
          </p:cNvPr>
          <p:cNvPicPr>
            <a:picLocks noChangeAspect="1"/>
          </p:cNvPicPr>
          <p:nvPr userDrawn="1"/>
        </p:nvPicPr>
        <p:blipFill>
          <a:blip r:embed="rId2"/>
          <a:stretch>
            <a:fillRect/>
          </a:stretch>
        </p:blipFill>
        <p:spPr>
          <a:xfrm>
            <a:off x="0" y="2"/>
            <a:ext cx="9144000" cy="1376855"/>
          </a:xfrm>
          <a:prstGeom prst="rect">
            <a:avLst/>
          </a:prstGeom>
        </p:spPr>
      </p:pic>
      <p:sp>
        <p:nvSpPr>
          <p:cNvPr id="13" name="Title Placeholder 1">
            <a:extLst>
              <a:ext uri="{FF2B5EF4-FFF2-40B4-BE49-F238E27FC236}">
                <a16:creationId xmlns:a16="http://schemas.microsoft.com/office/drawing/2014/main" id="{39A592B0-98D9-5141-B09E-274ECACEA2CB}"/>
              </a:ext>
            </a:extLst>
          </p:cNvPr>
          <p:cNvSpPr>
            <a:spLocks noGrp="1"/>
          </p:cNvSpPr>
          <p:nvPr>
            <p:ph type="title" hasCustomPrompt="1"/>
          </p:nvPr>
        </p:nvSpPr>
        <p:spPr>
          <a:xfrm>
            <a:off x="628650" y="365127"/>
            <a:ext cx="7886700" cy="936000"/>
          </a:xfrm>
          <a:prstGeom prst="rect">
            <a:avLst/>
          </a:prstGeom>
        </p:spPr>
        <p:txBody>
          <a:bodyPr vert="horz" lIns="91440" tIns="45720" rIns="91440" bIns="45720" rtlCol="0" anchor="ctr">
            <a:normAutofit/>
          </a:bodyPr>
          <a:lstStyle>
            <a:lvl1pPr>
              <a:defRPr sz="2700" b="1" i="0">
                <a:solidFill>
                  <a:schemeClr val="bg1"/>
                </a:solidFill>
                <a:latin typeface="Montserrat" panose="02000505000000020004" pitchFamily="2" charset="77"/>
              </a:defRPr>
            </a:lvl1pPr>
          </a:lstStyle>
          <a:p>
            <a:r>
              <a:rPr lang="en-GB" noProof="0" dirty="0"/>
              <a:t>Click to add </a:t>
            </a:r>
            <a:br>
              <a:rPr lang="en-GB" noProof="0" dirty="0"/>
            </a:br>
            <a:r>
              <a:rPr lang="en-GB" noProof="0" dirty="0"/>
              <a:t>single or double line title</a:t>
            </a:r>
          </a:p>
        </p:txBody>
      </p:sp>
      <p:sp>
        <p:nvSpPr>
          <p:cNvPr id="9" name="Marcador de número de diapositiva 1">
            <a:extLst>
              <a:ext uri="{FF2B5EF4-FFF2-40B4-BE49-F238E27FC236}">
                <a16:creationId xmlns:a16="http://schemas.microsoft.com/office/drawing/2014/main" id="{0D680E00-0126-2741-983C-FEEAB1931D76}"/>
              </a:ext>
            </a:extLst>
          </p:cNvPr>
          <p:cNvSpPr txBox="1">
            <a:spLocks/>
          </p:cNvSpPr>
          <p:nvPr userDrawn="1"/>
        </p:nvSpPr>
        <p:spPr>
          <a:xfrm>
            <a:off x="6802820" y="6356351"/>
            <a:ext cx="2057400" cy="365125"/>
          </a:xfrm>
          <a:prstGeom prst="rect">
            <a:avLst/>
          </a:prstGeom>
        </p:spPr>
        <p:txBody>
          <a:bodyPr vert="horz" lIns="68580" tIns="34290" rIns="0" bIns="34290" rtlCol="0" anchor="ctr"/>
          <a:lstStyle>
            <a:defPPr>
              <a:defRPr lang="en-US"/>
            </a:defPPr>
            <a:lvl1pPr marL="0" algn="r"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99ABBF-21E4-AF4D-A799-EBEEF7E96997}" type="slidenum">
              <a:rPr lang="en-GB" sz="750" smtClean="0"/>
              <a:pPr/>
              <a:t>‹#›</a:t>
            </a:fld>
            <a:endParaRPr lang="en-GB" sz="750" dirty="0"/>
          </a:p>
        </p:txBody>
      </p:sp>
      <p:sp>
        <p:nvSpPr>
          <p:cNvPr id="7" name="Content Placeholder 2">
            <a:extLst>
              <a:ext uri="{FF2B5EF4-FFF2-40B4-BE49-F238E27FC236}">
                <a16:creationId xmlns:a16="http://schemas.microsoft.com/office/drawing/2014/main" id="{ED245CE8-B2CB-594C-A622-3EDF8F5F3DF1}"/>
              </a:ext>
            </a:extLst>
          </p:cNvPr>
          <p:cNvSpPr>
            <a:spLocks noGrp="1"/>
          </p:cNvSpPr>
          <p:nvPr>
            <p:ph sz="half" idx="1" hasCustomPrompt="1"/>
          </p:nvPr>
        </p:nvSpPr>
        <p:spPr>
          <a:xfrm>
            <a:off x="628650" y="1825625"/>
            <a:ext cx="3886200" cy="4351339"/>
          </a:xfrm>
          <a:prstGeom prst="rect">
            <a:avLst/>
          </a:prstGeom>
        </p:spPr>
        <p:txBody>
          <a:bodyPr/>
          <a:lstStyle>
            <a:lvl1pPr marL="0" indent="0">
              <a:lnSpc>
                <a:spcPct val="100000"/>
              </a:lnSpc>
              <a:buFontTx/>
              <a:buNone/>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
        <p:nvSpPr>
          <p:cNvPr id="8" name="Content Placeholder 3">
            <a:extLst>
              <a:ext uri="{FF2B5EF4-FFF2-40B4-BE49-F238E27FC236}">
                <a16:creationId xmlns:a16="http://schemas.microsoft.com/office/drawing/2014/main" id="{DC4CCD2B-34B4-3B48-BA1E-037F52CCE739}"/>
              </a:ext>
            </a:extLst>
          </p:cNvPr>
          <p:cNvSpPr>
            <a:spLocks noGrp="1"/>
          </p:cNvSpPr>
          <p:nvPr>
            <p:ph sz="half" idx="2" hasCustomPrompt="1"/>
          </p:nvPr>
        </p:nvSpPr>
        <p:spPr>
          <a:xfrm>
            <a:off x="4629150" y="1825625"/>
            <a:ext cx="3886200" cy="4351339"/>
          </a:xfrm>
          <a:prstGeom prst="rect">
            <a:avLst/>
          </a:prstGeom>
        </p:spPr>
        <p:txBody>
          <a:bodyPr/>
          <a:lstStyle>
            <a:lvl1pPr marL="0" indent="0">
              <a:lnSpc>
                <a:spcPct val="100000"/>
              </a:lnSpc>
              <a:buFontTx/>
              <a:buNone/>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Tree>
    <p:extLst>
      <p:ext uri="{BB962C8B-B14F-4D97-AF65-F5344CB8AC3E}">
        <p14:creationId xmlns:p14="http://schemas.microsoft.com/office/powerpoint/2010/main" val="3191141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95B8C259-48EB-5E4D-A753-D9FCA981597B}"/>
              </a:ext>
            </a:extLst>
          </p:cNvPr>
          <p:cNvPicPr>
            <a:picLocks noChangeAspect="1"/>
          </p:cNvPicPr>
          <p:nvPr userDrawn="1"/>
        </p:nvPicPr>
        <p:blipFill>
          <a:blip r:embed="rId2"/>
          <a:stretch>
            <a:fillRect/>
          </a:stretch>
        </p:blipFill>
        <p:spPr>
          <a:xfrm>
            <a:off x="0" y="2"/>
            <a:ext cx="9144000" cy="1376855"/>
          </a:xfrm>
          <a:prstGeom prst="rect">
            <a:avLst/>
          </a:prstGeom>
        </p:spPr>
      </p:pic>
      <p:sp>
        <p:nvSpPr>
          <p:cNvPr id="13" name="Title Placeholder 1">
            <a:extLst>
              <a:ext uri="{FF2B5EF4-FFF2-40B4-BE49-F238E27FC236}">
                <a16:creationId xmlns:a16="http://schemas.microsoft.com/office/drawing/2014/main" id="{39A592B0-98D9-5141-B09E-274ECACEA2CB}"/>
              </a:ext>
            </a:extLst>
          </p:cNvPr>
          <p:cNvSpPr>
            <a:spLocks noGrp="1"/>
          </p:cNvSpPr>
          <p:nvPr>
            <p:ph type="title" hasCustomPrompt="1"/>
          </p:nvPr>
        </p:nvSpPr>
        <p:spPr>
          <a:xfrm>
            <a:off x="628650" y="365127"/>
            <a:ext cx="7886700" cy="936000"/>
          </a:xfrm>
          <a:prstGeom prst="rect">
            <a:avLst/>
          </a:prstGeom>
        </p:spPr>
        <p:txBody>
          <a:bodyPr vert="horz" lIns="91440" tIns="45720" rIns="91440" bIns="45720" rtlCol="0" anchor="ctr">
            <a:normAutofit/>
          </a:bodyPr>
          <a:lstStyle>
            <a:lvl1pPr>
              <a:defRPr sz="2700" b="1" i="0">
                <a:solidFill>
                  <a:schemeClr val="bg1"/>
                </a:solidFill>
                <a:latin typeface="Montserrat" panose="02000505000000020004" pitchFamily="2" charset="77"/>
              </a:defRPr>
            </a:lvl1pPr>
          </a:lstStyle>
          <a:p>
            <a:r>
              <a:rPr lang="en-GB" noProof="0"/>
              <a:t>Click to add </a:t>
            </a:r>
            <a:br>
              <a:rPr lang="en-GB" noProof="0"/>
            </a:br>
            <a:r>
              <a:rPr lang="en-GB" noProof="0"/>
              <a:t>single or double line title</a:t>
            </a:r>
          </a:p>
        </p:txBody>
      </p:sp>
      <p:sp>
        <p:nvSpPr>
          <p:cNvPr id="8" name="Marcador de número de diapositiva 1">
            <a:extLst>
              <a:ext uri="{FF2B5EF4-FFF2-40B4-BE49-F238E27FC236}">
                <a16:creationId xmlns:a16="http://schemas.microsoft.com/office/drawing/2014/main" id="{581330CF-F610-CD49-B07D-6A2EC45ECF3D}"/>
              </a:ext>
            </a:extLst>
          </p:cNvPr>
          <p:cNvSpPr txBox="1">
            <a:spLocks/>
          </p:cNvSpPr>
          <p:nvPr userDrawn="1"/>
        </p:nvSpPr>
        <p:spPr>
          <a:xfrm>
            <a:off x="6802820" y="6356351"/>
            <a:ext cx="2057400" cy="365125"/>
          </a:xfrm>
          <a:prstGeom prst="rect">
            <a:avLst/>
          </a:prstGeom>
        </p:spPr>
        <p:txBody>
          <a:bodyPr vert="horz" lIns="68580" tIns="34290" rIns="0" bIns="34290" rtlCol="0" anchor="ctr"/>
          <a:lstStyle>
            <a:defPPr>
              <a:defRPr lang="en-US"/>
            </a:defPPr>
            <a:lvl1pPr marL="0" algn="r"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99ABBF-21E4-AF4D-A799-EBEEF7E96997}" type="slidenum">
              <a:rPr lang="en-GB" sz="750" smtClean="0"/>
              <a:pPr/>
              <a:t>‹#›</a:t>
            </a:fld>
            <a:endParaRPr lang="en-GB" sz="750" dirty="0"/>
          </a:p>
        </p:txBody>
      </p:sp>
      <p:sp>
        <p:nvSpPr>
          <p:cNvPr id="6" name="Text Placeholder 2">
            <a:extLst>
              <a:ext uri="{FF2B5EF4-FFF2-40B4-BE49-F238E27FC236}">
                <a16:creationId xmlns:a16="http://schemas.microsoft.com/office/drawing/2014/main" id="{620B4F5A-19F2-0148-B7BB-E48FC83F6472}"/>
              </a:ext>
            </a:extLst>
          </p:cNvPr>
          <p:cNvSpPr>
            <a:spLocks noGrp="1"/>
          </p:cNvSpPr>
          <p:nvPr>
            <p:ph idx="1" hasCustomPrompt="1"/>
          </p:nvPr>
        </p:nvSpPr>
        <p:spPr>
          <a:xfrm>
            <a:off x="628650" y="1825625"/>
            <a:ext cx="7886700" cy="4351339"/>
          </a:xfrm>
          <a:prstGeom prst="rect">
            <a:avLst/>
          </a:prstGeom>
        </p:spPr>
        <p:txBody>
          <a:bodyPr vert="horz" lIns="91440" tIns="45720" rIns="91440" bIns="45720" rtlCol="0">
            <a:normAutofit/>
          </a:bodyPr>
          <a:lstStyle>
            <a:lvl1pPr>
              <a:lnSpc>
                <a:spcPct val="100000"/>
              </a:lnSpc>
              <a:defRPr>
                <a:solidFill>
                  <a:schemeClr val="tx1"/>
                </a:solidFill>
                <a:latin typeface="Arial" panose="020B0604020202020204" pitchFamily="34" charset="0"/>
                <a:cs typeface="Arial" panose="020B0604020202020204" pitchFamily="34" charset="0"/>
              </a:defRPr>
            </a:lvl1pPr>
            <a:lvl2pPr>
              <a:lnSpc>
                <a:spcPct val="100000"/>
              </a:lnSpc>
              <a:defRPr>
                <a:solidFill>
                  <a:schemeClr val="tx1"/>
                </a:solidFill>
                <a:latin typeface="Arial" panose="020B0604020202020204" pitchFamily="34" charset="0"/>
                <a:cs typeface="Arial" panose="020B0604020202020204" pitchFamily="34" charset="0"/>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Tree>
    <p:extLst>
      <p:ext uri="{BB962C8B-B14F-4D97-AF65-F5344CB8AC3E}">
        <p14:creationId xmlns:p14="http://schemas.microsoft.com/office/powerpoint/2010/main" val="969942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ue dobl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606AB9CC-D7C0-5146-B1DE-6ED99B44408A}"/>
              </a:ext>
            </a:extLst>
          </p:cNvPr>
          <p:cNvSpPr>
            <a:spLocks noGrp="1"/>
          </p:cNvSpPr>
          <p:nvPr>
            <p:ph type="title" hasCustomPrompt="1"/>
          </p:nvPr>
        </p:nvSpPr>
        <p:spPr>
          <a:xfrm>
            <a:off x="628650" y="365125"/>
            <a:ext cx="7886700" cy="1126691"/>
          </a:xfrm>
          <a:prstGeom prst="rect">
            <a:avLst/>
          </a:prstGeom>
        </p:spPr>
        <p:txBody>
          <a:bodyPr vert="horz" lIns="91440" tIns="45720" rIns="91440" bIns="45720" rtlCol="0" anchor="b">
            <a:normAutofit/>
          </a:bodyPr>
          <a:lstStyle>
            <a:lvl1pPr>
              <a:defRPr b="1" u="none">
                <a:solidFill>
                  <a:schemeClr val="bg1"/>
                </a:solidFill>
              </a:defRPr>
            </a:lvl1pPr>
          </a:lstStyle>
          <a:p>
            <a:r>
              <a:rPr lang="en-GB" noProof="0"/>
              <a:t>Click to add </a:t>
            </a:r>
            <a:br>
              <a:rPr lang="en-GB" noProof="0"/>
            </a:br>
            <a:r>
              <a:rPr lang="en-GB" noProof="0"/>
              <a:t>single or double line title</a:t>
            </a:r>
          </a:p>
        </p:txBody>
      </p:sp>
      <p:cxnSp>
        <p:nvCxnSpPr>
          <p:cNvPr id="7" name="Conector recto 6">
            <a:extLst>
              <a:ext uri="{FF2B5EF4-FFF2-40B4-BE49-F238E27FC236}">
                <a16:creationId xmlns:a16="http://schemas.microsoft.com/office/drawing/2014/main" id="{EC495378-3466-014E-8403-C767456DFC0C}"/>
              </a:ext>
            </a:extLst>
          </p:cNvPr>
          <p:cNvCxnSpPr>
            <a:cxnSpLocks/>
          </p:cNvCxnSpPr>
          <p:nvPr userDrawn="1"/>
        </p:nvCxnSpPr>
        <p:spPr>
          <a:xfrm>
            <a:off x="628650" y="1491816"/>
            <a:ext cx="78867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Marcador de número de diapositiva 1">
            <a:extLst>
              <a:ext uri="{FF2B5EF4-FFF2-40B4-BE49-F238E27FC236}">
                <a16:creationId xmlns:a16="http://schemas.microsoft.com/office/drawing/2014/main" id="{494988E7-5C09-AE40-9CCC-07C3A3CB0969}"/>
              </a:ext>
            </a:extLst>
          </p:cNvPr>
          <p:cNvSpPr txBox="1">
            <a:spLocks/>
          </p:cNvSpPr>
          <p:nvPr userDrawn="1"/>
        </p:nvSpPr>
        <p:spPr>
          <a:xfrm>
            <a:off x="6802820" y="6356351"/>
            <a:ext cx="2057400" cy="365125"/>
          </a:xfrm>
          <a:prstGeom prst="rect">
            <a:avLst/>
          </a:prstGeom>
        </p:spPr>
        <p:txBody>
          <a:bodyPr vert="horz" lIns="68580" tIns="34290" rIns="0" bIns="34290" rtlCol="0" anchor="ctr"/>
          <a:lstStyle>
            <a:defPPr>
              <a:defRPr lang="en-US"/>
            </a:defPPr>
            <a:lvl1pPr marL="0" algn="r"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99ABBF-21E4-AF4D-A799-EBEEF7E96997}" type="slidenum">
              <a:rPr lang="en-GB" sz="750" smtClean="0"/>
              <a:pPr/>
              <a:t>‹#›</a:t>
            </a:fld>
            <a:endParaRPr lang="en-GB" sz="750" dirty="0"/>
          </a:p>
        </p:txBody>
      </p:sp>
      <p:sp>
        <p:nvSpPr>
          <p:cNvPr id="8" name="Content Placeholder 2">
            <a:extLst>
              <a:ext uri="{FF2B5EF4-FFF2-40B4-BE49-F238E27FC236}">
                <a16:creationId xmlns:a16="http://schemas.microsoft.com/office/drawing/2014/main" id="{55C29892-9A62-384B-94A6-6910188844F4}"/>
              </a:ext>
            </a:extLst>
          </p:cNvPr>
          <p:cNvSpPr>
            <a:spLocks noGrp="1"/>
          </p:cNvSpPr>
          <p:nvPr>
            <p:ph sz="half" idx="1" hasCustomPrompt="1"/>
          </p:nvPr>
        </p:nvSpPr>
        <p:spPr>
          <a:xfrm>
            <a:off x="628650" y="1825625"/>
            <a:ext cx="3886200" cy="4351339"/>
          </a:xfrm>
          <a:prstGeom prst="rect">
            <a:avLst/>
          </a:prstGeom>
        </p:spPr>
        <p:txBody>
          <a:bodyPr/>
          <a:lstStyle>
            <a:lvl1pPr marL="0" indent="0">
              <a:lnSpc>
                <a:spcPct val="100000"/>
              </a:lnSpc>
              <a:buFontTx/>
              <a:buNone/>
              <a:defRPr>
                <a:solidFill>
                  <a:schemeClr val="bg1"/>
                </a:solidFill>
                <a:latin typeface="Arial" panose="020B0604020202020204" pitchFamily="34" charset="0"/>
                <a:cs typeface="Arial" panose="020B0604020202020204" pitchFamily="34" charset="0"/>
              </a:defRPr>
            </a:lvl1pPr>
            <a:lvl2pPr>
              <a:lnSpc>
                <a:spcPct val="100000"/>
              </a:lnSpc>
              <a:defRPr>
                <a:solidFill>
                  <a:schemeClr val="bg1"/>
                </a:solidFill>
                <a:latin typeface="Arial" panose="020B0604020202020204" pitchFamily="34" charset="0"/>
                <a:cs typeface="Arial" panose="020B0604020202020204" pitchFamily="34" charset="0"/>
              </a:defRPr>
            </a:lvl2pPr>
            <a:lvl3pPr>
              <a:lnSpc>
                <a:spcPct val="100000"/>
              </a:lnSpc>
              <a:defRPr>
                <a:solidFill>
                  <a:schemeClr val="bg1"/>
                </a:solidFill>
                <a:latin typeface="Arial" panose="020B0604020202020204" pitchFamily="34" charset="0"/>
                <a:cs typeface="Arial" panose="020B0604020202020204" pitchFamily="34" charset="0"/>
              </a:defRPr>
            </a:lvl3pPr>
            <a:lvl4pPr>
              <a:lnSpc>
                <a:spcPct val="100000"/>
              </a:lnSpc>
              <a:defRPr>
                <a:solidFill>
                  <a:schemeClr val="bg1"/>
                </a:solidFill>
                <a:latin typeface="Arial" panose="020B0604020202020204" pitchFamily="34" charset="0"/>
                <a:cs typeface="Arial" panose="020B0604020202020204" pitchFamily="34" charset="0"/>
              </a:defRPr>
            </a:lvl4pPr>
            <a:lvl5pPr>
              <a:lnSpc>
                <a:spcPct val="100000"/>
              </a:lnSpc>
              <a:defRPr>
                <a:solidFill>
                  <a:schemeClr val="bg1"/>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
        <p:nvSpPr>
          <p:cNvPr id="9" name="Content Placeholder 3">
            <a:extLst>
              <a:ext uri="{FF2B5EF4-FFF2-40B4-BE49-F238E27FC236}">
                <a16:creationId xmlns:a16="http://schemas.microsoft.com/office/drawing/2014/main" id="{955CD2BA-2361-A947-AEE7-7BF964497BE1}"/>
              </a:ext>
            </a:extLst>
          </p:cNvPr>
          <p:cNvSpPr>
            <a:spLocks noGrp="1"/>
          </p:cNvSpPr>
          <p:nvPr>
            <p:ph sz="half" idx="2" hasCustomPrompt="1"/>
          </p:nvPr>
        </p:nvSpPr>
        <p:spPr>
          <a:xfrm>
            <a:off x="4629150" y="1825625"/>
            <a:ext cx="3886200" cy="4351339"/>
          </a:xfrm>
          <a:prstGeom prst="rect">
            <a:avLst/>
          </a:prstGeom>
        </p:spPr>
        <p:txBody>
          <a:bodyPr/>
          <a:lstStyle>
            <a:lvl1pPr marL="0" indent="0">
              <a:lnSpc>
                <a:spcPct val="100000"/>
              </a:lnSpc>
              <a:buFontTx/>
              <a:buNone/>
              <a:defRPr>
                <a:solidFill>
                  <a:schemeClr val="bg1"/>
                </a:solidFill>
                <a:latin typeface="Arial" panose="020B0604020202020204" pitchFamily="34" charset="0"/>
                <a:cs typeface="Arial" panose="020B0604020202020204" pitchFamily="34" charset="0"/>
              </a:defRPr>
            </a:lvl1pPr>
            <a:lvl2pPr>
              <a:lnSpc>
                <a:spcPct val="100000"/>
              </a:lnSpc>
              <a:defRPr>
                <a:solidFill>
                  <a:schemeClr val="bg1"/>
                </a:solidFill>
                <a:latin typeface="Arial" panose="020B0604020202020204" pitchFamily="34" charset="0"/>
                <a:cs typeface="Arial" panose="020B0604020202020204" pitchFamily="34" charset="0"/>
              </a:defRPr>
            </a:lvl2pPr>
            <a:lvl3pPr>
              <a:lnSpc>
                <a:spcPct val="100000"/>
              </a:lnSpc>
              <a:defRPr>
                <a:solidFill>
                  <a:schemeClr val="bg1"/>
                </a:solidFill>
                <a:latin typeface="Arial" panose="020B0604020202020204" pitchFamily="34" charset="0"/>
                <a:cs typeface="Arial" panose="020B0604020202020204" pitchFamily="34" charset="0"/>
              </a:defRPr>
            </a:lvl3pPr>
            <a:lvl4pPr>
              <a:lnSpc>
                <a:spcPct val="100000"/>
              </a:lnSpc>
              <a:defRPr>
                <a:solidFill>
                  <a:schemeClr val="bg1"/>
                </a:solidFill>
                <a:latin typeface="Arial" panose="020B0604020202020204" pitchFamily="34" charset="0"/>
                <a:cs typeface="Arial" panose="020B0604020202020204" pitchFamily="34" charset="0"/>
              </a:defRPr>
            </a:lvl4pPr>
            <a:lvl5pPr>
              <a:lnSpc>
                <a:spcPct val="100000"/>
              </a:lnSpc>
              <a:defRPr>
                <a:solidFill>
                  <a:schemeClr val="bg1"/>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a:p>
            <a:pPr lvl="3"/>
            <a:r>
              <a:rPr lang="en-GB" noProof="0" dirty="0"/>
              <a:t>Cuarto </a:t>
            </a:r>
            <a:r>
              <a:rPr lang="en-GB" noProof="0" dirty="0" err="1"/>
              <a:t>nivel</a:t>
            </a:r>
            <a:endParaRPr lang="en-GB" noProof="0" dirty="0"/>
          </a:p>
          <a:p>
            <a:pPr lvl="4"/>
            <a:r>
              <a:rPr lang="en-GB" noProof="0" dirty="0"/>
              <a:t>Quinto </a:t>
            </a:r>
            <a:r>
              <a:rPr lang="en-GB" noProof="0" dirty="0" err="1"/>
              <a:t>nivel</a:t>
            </a:r>
            <a:endParaRPr lang="en-GB" noProof="0" dirty="0"/>
          </a:p>
        </p:txBody>
      </p:sp>
    </p:spTree>
    <p:extLst>
      <p:ext uri="{BB962C8B-B14F-4D97-AF65-F5344CB8AC3E}">
        <p14:creationId xmlns:p14="http://schemas.microsoft.com/office/powerpoint/2010/main" val="2209892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line-hea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noProof="0"/>
              <a:t>Footer</a:t>
            </a:r>
          </a:p>
        </p:txBody>
      </p:sp>
      <p:sp>
        <p:nvSpPr>
          <p:cNvPr id="4" name="Slide Number Placeholder 3"/>
          <p:cNvSpPr>
            <a:spLocks noGrp="1"/>
          </p:cNvSpPr>
          <p:nvPr>
            <p:ph type="sldNum" sz="quarter" idx="11"/>
          </p:nvPr>
        </p:nvSpPr>
        <p:spPr/>
        <p:txBody>
          <a:bodyPr/>
          <a:lstStyle/>
          <a:p>
            <a:fld id="{9FF1787E-EAF5-4BAD-A37E-DA2B2A21E349}" type="slidenum">
              <a:rPr lang="nl-NL" smtClean="0"/>
              <a:pPr/>
              <a:t>‹#›</a:t>
            </a:fld>
            <a:endParaRPr lang="nl-NL" dirty="0"/>
          </a:p>
        </p:txBody>
      </p:sp>
      <p:sp>
        <p:nvSpPr>
          <p:cNvPr id="9" name="Tijdelijke aanduiding voor tekst 2"/>
          <p:cNvSpPr>
            <a:spLocks noGrp="1"/>
          </p:cNvSpPr>
          <p:nvPr>
            <p:ph idx="1"/>
          </p:nvPr>
        </p:nvSpPr>
        <p:spPr>
          <a:xfrm>
            <a:off x="457200" y="1648799"/>
            <a:ext cx="8229600" cy="4517223"/>
          </a:xfrm>
          <a:prstGeom prst="rect">
            <a:avLst/>
          </a:prstGeom>
        </p:spPr>
        <p:txBody>
          <a:bodyPr vert="horz" lIns="91440" tIns="45720" rIns="91440" bIns="45720" rtlCol="0">
            <a:normAutofit/>
          </a:bodyPr>
          <a:lstStyle>
            <a:lvl1pPr>
              <a:defRPr sz="3200"/>
            </a:lvl1pPr>
          </a:lstStyle>
          <a:p>
            <a:pPr lvl="0"/>
            <a:r>
              <a:rPr lang="en-GB" noProof="0" dirty="0"/>
              <a:t>Subtitle</a:t>
            </a:r>
          </a:p>
        </p:txBody>
      </p:sp>
      <p:sp>
        <p:nvSpPr>
          <p:cNvPr id="10" name="Tijdelijke aanduiding voor titel 1"/>
          <p:cNvSpPr>
            <a:spLocks noGrp="1"/>
          </p:cNvSpPr>
          <p:nvPr>
            <p:ph type="title"/>
          </p:nvPr>
        </p:nvSpPr>
        <p:spPr>
          <a:xfrm>
            <a:off x="457200" y="406816"/>
            <a:ext cx="6413157" cy="1055081"/>
          </a:xfrm>
          <a:prstGeom prst="rect">
            <a:avLst/>
          </a:prstGeom>
        </p:spPr>
        <p:txBody>
          <a:bodyPr vert="horz" lIns="91440" tIns="45720" rIns="91440" bIns="45720" rtlCol="0" anchor="t">
            <a:normAutofit/>
          </a:bodyPr>
          <a:lstStyle/>
          <a:p>
            <a:r>
              <a:rPr lang="en-GB" noProof="0" dirty="0"/>
              <a:t>Title</a:t>
            </a:r>
            <a:br>
              <a:rPr lang="en-GB" noProof="0" dirty="0"/>
            </a:br>
            <a:r>
              <a:rPr lang="en-GB" noProof="0" dirty="0"/>
              <a:t>on 2 lines</a:t>
            </a:r>
          </a:p>
        </p:txBody>
      </p:sp>
    </p:spTree>
    <p:extLst>
      <p:ext uri="{BB962C8B-B14F-4D97-AF65-F5344CB8AC3E}">
        <p14:creationId xmlns:p14="http://schemas.microsoft.com/office/powerpoint/2010/main" val="2280527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line-hea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noProof="0"/>
              <a:t>Footer</a:t>
            </a:r>
          </a:p>
        </p:txBody>
      </p:sp>
      <p:sp>
        <p:nvSpPr>
          <p:cNvPr id="4" name="Slide Number Placeholder 3"/>
          <p:cNvSpPr>
            <a:spLocks noGrp="1"/>
          </p:cNvSpPr>
          <p:nvPr>
            <p:ph type="sldNum" sz="quarter" idx="11"/>
          </p:nvPr>
        </p:nvSpPr>
        <p:spPr/>
        <p:txBody>
          <a:bodyPr/>
          <a:lstStyle/>
          <a:p>
            <a:fld id="{9FF1787E-EAF5-4BAD-A37E-DA2B2A21E349}" type="slidenum">
              <a:rPr lang="nl-NL" smtClean="0"/>
              <a:pPr/>
              <a:t>‹#›</a:t>
            </a:fld>
            <a:endParaRPr lang="nl-NL" dirty="0"/>
          </a:p>
        </p:txBody>
      </p:sp>
      <p:sp>
        <p:nvSpPr>
          <p:cNvPr id="9" name="Tijdelijke aanduiding voor tekst 2"/>
          <p:cNvSpPr>
            <a:spLocks noGrp="1"/>
          </p:cNvSpPr>
          <p:nvPr>
            <p:ph idx="1"/>
          </p:nvPr>
        </p:nvSpPr>
        <p:spPr>
          <a:xfrm>
            <a:off x="4572000" y="1648799"/>
            <a:ext cx="4114800" cy="4517223"/>
          </a:xfrm>
          <a:prstGeom prst="rect">
            <a:avLst/>
          </a:prstGeom>
        </p:spPr>
        <p:txBody>
          <a:bodyPr vert="horz" lIns="91440" tIns="45720" rIns="91440" bIns="45720" rtlCol="0">
            <a:normAutofit/>
          </a:bodyPr>
          <a:lstStyle>
            <a:lvl1pPr>
              <a:defRPr sz="3200"/>
            </a:lvl1pPr>
          </a:lstStyle>
          <a:p>
            <a:pPr lvl="0"/>
            <a:r>
              <a:rPr lang="en-GB" noProof="0" dirty="0"/>
              <a:t>Subtitle</a:t>
            </a:r>
          </a:p>
        </p:txBody>
      </p:sp>
      <p:sp>
        <p:nvSpPr>
          <p:cNvPr id="10" name="Tijdelijke aanduiding voor titel 1"/>
          <p:cNvSpPr>
            <a:spLocks noGrp="1"/>
          </p:cNvSpPr>
          <p:nvPr>
            <p:ph type="title"/>
          </p:nvPr>
        </p:nvSpPr>
        <p:spPr>
          <a:xfrm>
            <a:off x="457200" y="406816"/>
            <a:ext cx="6413157" cy="1055081"/>
          </a:xfrm>
          <a:prstGeom prst="rect">
            <a:avLst/>
          </a:prstGeom>
        </p:spPr>
        <p:txBody>
          <a:bodyPr vert="horz" lIns="91440" tIns="45720" rIns="91440" bIns="45720" rtlCol="0" anchor="t">
            <a:normAutofit/>
          </a:bodyPr>
          <a:lstStyle/>
          <a:p>
            <a:r>
              <a:rPr lang="en-GB" noProof="0" dirty="0"/>
              <a:t>Title</a:t>
            </a:r>
            <a:br>
              <a:rPr lang="en-GB" noProof="0" dirty="0"/>
            </a:br>
            <a:r>
              <a:rPr lang="en-GB" noProof="0" dirty="0"/>
              <a:t>on 2 lines</a:t>
            </a:r>
          </a:p>
        </p:txBody>
      </p:sp>
      <p:sp>
        <p:nvSpPr>
          <p:cNvPr id="5" name="Text Placeholder 4"/>
          <p:cNvSpPr>
            <a:spLocks noGrp="1"/>
          </p:cNvSpPr>
          <p:nvPr>
            <p:ph type="body" sz="quarter" idx="12"/>
          </p:nvPr>
        </p:nvSpPr>
        <p:spPr>
          <a:xfrm>
            <a:off x="457200" y="1649413"/>
            <a:ext cx="4114800" cy="4516609"/>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665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2-line-hea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noProof="0"/>
              <a:t>Footer</a:t>
            </a:r>
          </a:p>
        </p:txBody>
      </p:sp>
      <p:sp>
        <p:nvSpPr>
          <p:cNvPr id="4" name="Slide Number Placeholder 3"/>
          <p:cNvSpPr>
            <a:spLocks noGrp="1"/>
          </p:cNvSpPr>
          <p:nvPr>
            <p:ph type="sldNum" sz="quarter" idx="11"/>
          </p:nvPr>
        </p:nvSpPr>
        <p:spPr/>
        <p:txBody>
          <a:bodyPr/>
          <a:lstStyle/>
          <a:p>
            <a:fld id="{9FF1787E-EAF5-4BAD-A37E-DA2B2A21E349}" type="slidenum">
              <a:rPr lang="nl-NL" smtClean="0"/>
              <a:pPr/>
              <a:t>‹#›</a:t>
            </a:fld>
            <a:endParaRPr lang="nl-NL" dirty="0"/>
          </a:p>
        </p:txBody>
      </p:sp>
      <p:sp>
        <p:nvSpPr>
          <p:cNvPr id="10" name="Tijdelijke aanduiding voor titel 1"/>
          <p:cNvSpPr>
            <a:spLocks noGrp="1"/>
          </p:cNvSpPr>
          <p:nvPr>
            <p:ph type="title"/>
          </p:nvPr>
        </p:nvSpPr>
        <p:spPr>
          <a:xfrm>
            <a:off x="457200" y="406816"/>
            <a:ext cx="6413157" cy="1055081"/>
          </a:xfrm>
          <a:prstGeom prst="rect">
            <a:avLst/>
          </a:prstGeom>
        </p:spPr>
        <p:txBody>
          <a:bodyPr vert="horz" lIns="91440" tIns="45720" rIns="91440" bIns="45720" rtlCol="0" anchor="t">
            <a:normAutofit/>
          </a:bodyPr>
          <a:lstStyle/>
          <a:p>
            <a:r>
              <a:rPr lang="en-GB" noProof="0" dirty="0"/>
              <a:t>Title</a:t>
            </a:r>
            <a:br>
              <a:rPr lang="en-GB" noProof="0" dirty="0"/>
            </a:br>
            <a:r>
              <a:rPr lang="en-GB" noProof="0" dirty="0"/>
              <a:t>on 2 lines</a:t>
            </a:r>
          </a:p>
        </p:txBody>
      </p:sp>
      <p:sp>
        <p:nvSpPr>
          <p:cNvPr id="5" name="Text Placeholder 4"/>
          <p:cNvSpPr>
            <a:spLocks noGrp="1"/>
          </p:cNvSpPr>
          <p:nvPr>
            <p:ph type="body" sz="quarter" idx="12"/>
          </p:nvPr>
        </p:nvSpPr>
        <p:spPr>
          <a:xfrm>
            <a:off x="457200" y="1649413"/>
            <a:ext cx="8229600" cy="4516609"/>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3485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line-hea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noProof="0"/>
              <a:t>Footer</a:t>
            </a:r>
          </a:p>
        </p:txBody>
      </p:sp>
      <p:sp>
        <p:nvSpPr>
          <p:cNvPr id="4" name="Slide Number Placeholder 3"/>
          <p:cNvSpPr>
            <a:spLocks noGrp="1"/>
          </p:cNvSpPr>
          <p:nvPr>
            <p:ph type="sldNum" sz="quarter" idx="11"/>
          </p:nvPr>
        </p:nvSpPr>
        <p:spPr/>
        <p:txBody>
          <a:bodyPr/>
          <a:lstStyle/>
          <a:p>
            <a:fld id="{9FF1787E-EAF5-4BAD-A37E-DA2B2A21E349}" type="slidenum">
              <a:rPr lang="nl-NL" smtClean="0"/>
              <a:pPr/>
              <a:t>‹#›</a:t>
            </a:fld>
            <a:endParaRPr lang="nl-NL" dirty="0"/>
          </a:p>
        </p:txBody>
      </p:sp>
      <p:sp>
        <p:nvSpPr>
          <p:cNvPr id="5" name="Tijdelijke aanduiding voor tekst 2"/>
          <p:cNvSpPr>
            <a:spLocks noGrp="1"/>
          </p:cNvSpPr>
          <p:nvPr>
            <p:ph idx="1"/>
          </p:nvPr>
        </p:nvSpPr>
        <p:spPr>
          <a:xfrm>
            <a:off x="457200" y="1136823"/>
            <a:ext cx="8229600" cy="5029200"/>
          </a:xfrm>
          <a:prstGeom prst="rect">
            <a:avLst/>
          </a:prstGeom>
        </p:spPr>
        <p:txBody>
          <a:bodyPr vert="horz" lIns="91440" tIns="45720" rIns="91440" bIns="45720" rtlCol="0">
            <a:normAutofit/>
          </a:bodyPr>
          <a:lstStyle>
            <a:lvl1pPr>
              <a:defRPr sz="3200"/>
            </a:lvl1pPr>
          </a:lstStyle>
          <a:p>
            <a:pPr lvl="0"/>
            <a:r>
              <a:rPr lang="en-GB" noProof="0" dirty="0"/>
              <a:t>Subtitle</a:t>
            </a:r>
          </a:p>
        </p:txBody>
      </p:sp>
      <p:sp>
        <p:nvSpPr>
          <p:cNvPr id="6" name="Tijdelijke aanduiding voor titel 1"/>
          <p:cNvSpPr>
            <a:spLocks noGrp="1"/>
          </p:cNvSpPr>
          <p:nvPr>
            <p:ph type="title" hasCustomPrompt="1"/>
          </p:nvPr>
        </p:nvSpPr>
        <p:spPr>
          <a:xfrm>
            <a:off x="457200" y="406817"/>
            <a:ext cx="8229600" cy="569368"/>
          </a:xfrm>
          <a:prstGeom prst="rect">
            <a:avLst/>
          </a:prstGeom>
        </p:spPr>
        <p:txBody>
          <a:bodyPr vert="horz" lIns="91440" tIns="45720" rIns="91440" bIns="45720" rtlCol="0" anchor="t">
            <a:normAutofit/>
          </a:bodyPr>
          <a:lstStyle>
            <a:lvl1pPr>
              <a:defRPr/>
            </a:lvl1pPr>
          </a:lstStyle>
          <a:p>
            <a:r>
              <a:rPr lang="en-GB" noProof="0" dirty="0"/>
              <a:t>Title on 1 line</a:t>
            </a:r>
          </a:p>
        </p:txBody>
      </p:sp>
    </p:spTree>
    <p:extLst>
      <p:ext uri="{BB962C8B-B14F-4D97-AF65-F5344CB8AC3E}">
        <p14:creationId xmlns:p14="http://schemas.microsoft.com/office/powerpoint/2010/main" val="2052681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line-hea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noProof="0"/>
              <a:t>Footer</a:t>
            </a:r>
          </a:p>
        </p:txBody>
      </p:sp>
      <p:sp>
        <p:nvSpPr>
          <p:cNvPr id="4" name="Slide Number Placeholder 3"/>
          <p:cNvSpPr>
            <a:spLocks noGrp="1"/>
          </p:cNvSpPr>
          <p:nvPr>
            <p:ph type="sldNum" sz="quarter" idx="11"/>
          </p:nvPr>
        </p:nvSpPr>
        <p:spPr/>
        <p:txBody>
          <a:bodyPr/>
          <a:lstStyle/>
          <a:p>
            <a:fld id="{9FF1787E-EAF5-4BAD-A37E-DA2B2A21E349}" type="slidenum">
              <a:rPr lang="nl-NL" smtClean="0"/>
              <a:pPr/>
              <a:t>‹#›</a:t>
            </a:fld>
            <a:endParaRPr lang="nl-NL" dirty="0"/>
          </a:p>
        </p:txBody>
      </p:sp>
      <p:sp>
        <p:nvSpPr>
          <p:cNvPr id="9" name="Tijdelijke aanduiding voor tekst 2"/>
          <p:cNvSpPr>
            <a:spLocks noGrp="1"/>
          </p:cNvSpPr>
          <p:nvPr>
            <p:ph idx="1"/>
          </p:nvPr>
        </p:nvSpPr>
        <p:spPr>
          <a:xfrm>
            <a:off x="457200" y="1648799"/>
            <a:ext cx="8229600" cy="4517223"/>
          </a:xfrm>
          <a:prstGeom prst="rect">
            <a:avLst/>
          </a:prstGeom>
        </p:spPr>
        <p:txBody>
          <a:bodyPr vert="horz" lIns="91440" tIns="45720" rIns="91440" bIns="45720" rtlCol="0">
            <a:normAutofit/>
          </a:bodyPr>
          <a:lstStyle>
            <a:lvl1pPr>
              <a:defRPr sz="3200"/>
            </a:lvl1pPr>
          </a:lstStyle>
          <a:p>
            <a:pPr lvl="0"/>
            <a:r>
              <a:rPr lang="en-GB" noProof="0" dirty="0"/>
              <a:t>Subtitle</a:t>
            </a:r>
          </a:p>
        </p:txBody>
      </p:sp>
      <p:sp>
        <p:nvSpPr>
          <p:cNvPr id="10" name="Tijdelijke aanduiding voor titel 1"/>
          <p:cNvSpPr>
            <a:spLocks noGrp="1"/>
          </p:cNvSpPr>
          <p:nvPr>
            <p:ph type="title"/>
          </p:nvPr>
        </p:nvSpPr>
        <p:spPr>
          <a:xfrm>
            <a:off x="457200" y="406816"/>
            <a:ext cx="8229600" cy="1055081"/>
          </a:xfrm>
          <a:prstGeom prst="rect">
            <a:avLst/>
          </a:prstGeom>
        </p:spPr>
        <p:txBody>
          <a:bodyPr vert="horz" lIns="91440" tIns="45720" rIns="91440" bIns="45720" rtlCol="0" anchor="t">
            <a:normAutofit/>
          </a:bodyPr>
          <a:lstStyle/>
          <a:p>
            <a:r>
              <a:rPr lang="en-GB" noProof="0" dirty="0"/>
              <a:t>Title</a:t>
            </a:r>
            <a:br>
              <a:rPr lang="en-GB" noProof="0" dirty="0"/>
            </a:br>
            <a:r>
              <a:rPr lang="en-GB" noProof="0" dirty="0"/>
              <a:t>on 2 lines</a:t>
            </a:r>
          </a:p>
        </p:txBody>
      </p:sp>
    </p:spTree>
    <p:extLst>
      <p:ext uri="{BB962C8B-B14F-4D97-AF65-F5344CB8AC3E}">
        <p14:creationId xmlns:p14="http://schemas.microsoft.com/office/powerpoint/2010/main" val="76726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2-line-hea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noProof="0"/>
              <a:t>Footer</a:t>
            </a:r>
          </a:p>
        </p:txBody>
      </p:sp>
      <p:sp>
        <p:nvSpPr>
          <p:cNvPr id="4" name="Slide Number Placeholder 3"/>
          <p:cNvSpPr>
            <a:spLocks noGrp="1"/>
          </p:cNvSpPr>
          <p:nvPr>
            <p:ph type="sldNum" sz="quarter" idx="11"/>
          </p:nvPr>
        </p:nvSpPr>
        <p:spPr/>
        <p:txBody>
          <a:bodyPr/>
          <a:lstStyle/>
          <a:p>
            <a:fld id="{9FF1787E-EAF5-4BAD-A37E-DA2B2A21E349}" type="slidenum">
              <a:rPr lang="nl-NL" smtClean="0"/>
              <a:pPr/>
              <a:t>‹#›</a:t>
            </a:fld>
            <a:endParaRPr lang="nl-NL" dirty="0"/>
          </a:p>
        </p:txBody>
      </p:sp>
      <p:sp>
        <p:nvSpPr>
          <p:cNvPr id="9" name="Tijdelijke aanduiding voor tekst 2"/>
          <p:cNvSpPr>
            <a:spLocks noGrp="1"/>
          </p:cNvSpPr>
          <p:nvPr>
            <p:ph idx="1"/>
          </p:nvPr>
        </p:nvSpPr>
        <p:spPr>
          <a:xfrm>
            <a:off x="4572000" y="1648799"/>
            <a:ext cx="4114800" cy="4517223"/>
          </a:xfrm>
          <a:prstGeom prst="rect">
            <a:avLst/>
          </a:prstGeom>
        </p:spPr>
        <p:txBody>
          <a:bodyPr vert="horz" lIns="91440" tIns="45720" rIns="91440" bIns="45720" rtlCol="0">
            <a:normAutofit/>
          </a:bodyPr>
          <a:lstStyle>
            <a:lvl1pPr>
              <a:defRPr sz="3200"/>
            </a:lvl1pPr>
          </a:lstStyle>
          <a:p>
            <a:pPr lvl="0"/>
            <a:r>
              <a:rPr lang="en-GB" noProof="0" dirty="0"/>
              <a:t>Subtitle</a:t>
            </a:r>
          </a:p>
        </p:txBody>
      </p:sp>
      <p:sp>
        <p:nvSpPr>
          <p:cNvPr id="10" name="Tijdelijke aanduiding voor titel 1"/>
          <p:cNvSpPr>
            <a:spLocks noGrp="1"/>
          </p:cNvSpPr>
          <p:nvPr>
            <p:ph type="title"/>
          </p:nvPr>
        </p:nvSpPr>
        <p:spPr>
          <a:xfrm>
            <a:off x="457200" y="406816"/>
            <a:ext cx="8229600" cy="1055081"/>
          </a:xfrm>
          <a:prstGeom prst="rect">
            <a:avLst/>
          </a:prstGeom>
        </p:spPr>
        <p:txBody>
          <a:bodyPr vert="horz" lIns="91440" tIns="45720" rIns="91440" bIns="45720" rtlCol="0" anchor="t">
            <a:normAutofit/>
          </a:bodyPr>
          <a:lstStyle/>
          <a:p>
            <a:r>
              <a:rPr lang="en-GB" noProof="0" dirty="0"/>
              <a:t>Title</a:t>
            </a:r>
            <a:br>
              <a:rPr lang="en-GB" noProof="0" dirty="0"/>
            </a:br>
            <a:r>
              <a:rPr lang="en-GB" noProof="0" dirty="0"/>
              <a:t>on 2 lines</a:t>
            </a:r>
          </a:p>
        </p:txBody>
      </p:sp>
      <p:sp>
        <p:nvSpPr>
          <p:cNvPr id="5" name="Text Placeholder 4"/>
          <p:cNvSpPr>
            <a:spLocks noGrp="1"/>
          </p:cNvSpPr>
          <p:nvPr>
            <p:ph type="body" sz="quarter" idx="12"/>
          </p:nvPr>
        </p:nvSpPr>
        <p:spPr>
          <a:xfrm>
            <a:off x="457200" y="1648799"/>
            <a:ext cx="4114800" cy="451705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0756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0232" y="974227"/>
            <a:ext cx="3645280" cy="1538309"/>
          </a:xfrm>
          <a:prstGeom prst="rect">
            <a:avLst/>
          </a:prstGeom>
        </p:spPr>
      </p:pic>
    </p:spTree>
    <p:extLst>
      <p:ext uri="{BB962C8B-B14F-4D97-AF65-F5344CB8AC3E}">
        <p14:creationId xmlns:p14="http://schemas.microsoft.com/office/powerpoint/2010/main" val="3081317939"/>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85216" y="4927677"/>
            <a:ext cx="2903875" cy="1225435"/>
          </a:xfrm>
          <a:prstGeom prst="rect">
            <a:avLst/>
          </a:prstGeom>
        </p:spPr>
      </p:pic>
    </p:spTree>
    <p:extLst>
      <p:ext uri="{BB962C8B-B14F-4D97-AF65-F5344CB8AC3E}">
        <p14:creationId xmlns:p14="http://schemas.microsoft.com/office/powerpoint/2010/main" val="2142879387"/>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457200" y="6324257"/>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noProof="0"/>
              <a:t>Footer</a:t>
            </a:r>
          </a:p>
        </p:txBody>
      </p:sp>
      <p:sp>
        <p:nvSpPr>
          <p:cNvPr id="8" name="Slide Number Placeholder 7"/>
          <p:cNvSpPr>
            <a:spLocks noGrp="1"/>
          </p:cNvSpPr>
          <p:nvPr>
            <p:ph type="sldNum" sz="quarter" idx="4"/>
          </p:nvPr>
        </p:nvSpPr>
        <p:spPr>
          <a:xfrm>
            <a:off x="8007178" y="6316877"/>
            <a:ext cx="679622"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9FF1787E-EAF5-4BAD-A37E-DA2B2A21E349}" type="slidenum">
              <a:rPr lang="nl-NL" smtClean="0"/>
              <a:pPr/>
              <a:t>‹#›</a:t>
            </a:fld>
            <a:endParaRPr lang="nl-NL" dirty="0"/>
          </a:p>
        </p:txBody>
      </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36030" y="381453"/>
            <a:ext cx="1550770" cy="504000"/>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83" r:id="rId3"/>
    <p:sldLayoutId id="2147483684" r:id="rId4"/>
  </p:sldLayoutIdLst>
  <p:hf hdr="0" ftr="0" dt="0"/>
  <p:txStyles>
    <p:titleStyle>
      <a:lvl1pPr marL="0" algn="l" defTabSz="457200" rtl="0" eaLnBrk="1" latinLnBrk="0" hangingPunct="1">
        <a:lnSpc>
          <a:spcPts val="4000"/>
        </a:lnSpc>
        <a:spcBef>
          <a:spcPts val="0"/>
        </a:spcBef>
        <a:spcAft>
          <a:spcPts val="0"/>
        </a:spcAft>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457200" y="6324257"/>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noProof="0"/>
              <a:t>Footer</a:t>
            </a:r>
          </a:p>
        </p:txBody>
      </p:sp>
      <p:sp>
        <p:nvSpPr>
          <p:cNvPr id="8" name="Slide Number Placeholder 7"/>
          <p:cNvSpPr>
            <a:spLocks noGrp="1"/>
          </p:cNvSpPr>
          <p:nvPr>
            <p:ph type="sldNum" sz="quarter" idx="4"/>
          </p:nvPr>
        </p:nvSpPr>
        <p:spPr>
          <a:xfrm>
            <a:off x="4238367" y="6316877"/>
            <a:ext cx="679622"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fld id="{9FF1787E-EAF5-4BAD-A37E-DA2B2A21E349}" type="slidenum">
              <a:rPr lang="nl-NL" smtClean="0"/>
              <a:pPr/>
              <a:t>‹#›</a:t>
            </a:fld>
            <a:endParaRPr lang="nl-NL" dirty="0"/>
          </a:p>
        </p:txBody>
      </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64626" y="6191119"/>
            <a:ext cx="1322173" cy="429706"/>
          </a:xfrm>
          <a:prstGeom prst="rect">
            <a:avLst/>
          </a:prstGeom>
        </p:spPr>
      </p:pic>
    </p:spTree>
    <p:extLst>
      <p:ext uri="{BB962C8B-B14F-4D97-AF65-F5344CB8AC3E}">
        <p14:creationId xmlns:p14="http://schemas.microsoft.com/office/powerpoint/2010/main" val="149357291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5" r:id="rId3"/>
    <p:sldLayoutId id="2147483686" r:id="rId4"/>
  </p:sldLayoutIdLst>
  <p:hf hdr="0" ftr="0" dt="0"/>
  <p:txStyles>
    <p:titleStyle>
      <a:lvl1pPr marL="0" algn="l" defTabSz="457200" rtl="0" eaLnBrk="1" latinLnBrk="0" hangingPunct="1">
        <a:lnSpc>
          <a:spcPts val="4000"/>
        </a:lnSpc>
        <a:spcBef>
          <a:spcPts val="0"/>
        </a:spcBef>
        <a:spcAft>
          <a:spcPts val="0"/>
        </a:spcAft>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Slide Number Placeholder 17"/>
          <p:cNvSpPr>
            <a:spLocks noGrp="1"/>
          </p:cNvSpPr>
          <p:nvPr>
            <p:ph type="sldNum" sz="quarter" idx="4"/>
          </p:nvPr>
        </p:nvSpPr>
        <p:spPr>
          <a:xfrm>
            <a:off x="6329172" y="6356351"/>
            <a:ext cx="2581656" cy="366183"/>
          </a:xfrm>
          <a:prstGeom prst="rect">
            <a:avLst/>
          </a:prstGeom>
        </p:spPr>
        <p:txBody>
          <a:bodyPr vert="horz" lIns="91440" tIns="45720" rIns="91440" bIns="45720" rtlCol="0" anchor="ctr"/>
          <a:lstStyle>
            <a:lvl1pPr algn="r">
              <a:defRPr sz="800">
                <a:solidFill>
                  <a:schemeClr val="bg1"/>
                </a:solidFill>
              </a:defRPr>
            </a:lvl1pPr>
          </a:lstStyle>
          <a:p>
            <a:fld id="{0054C0CC-28D5-2D45-8A57-DFBB9A64E88B}" type="slidenum">
              <a:rPr lang="en-US" smtClean="0"/>
              <a:pPr/>
              <a:t>‹#›</a:t>
            </a:fld>
            <a:endParaRPr lang="en-US" dirty="0"/>
          </a:p>
        </p:txBody>
      </p:sp>
      <p:sp>
        <p:nvSpPr>
          <p:cNvPr id="2" name="Marcador de título 1">
            <a:extLst>
              <a:ext uri="{FF2B5EF4-FFF2-40B4-BE49-F238E27FC236}">
                <a16:creationId xmlns:a16="http://schemas.microsoft.com/office/drawing/2014/main" id="{0E0141EE-2263-A747-94C4-DA8E0062C52D}"/>
              </a:ext>
            </a:extLst>
          </p:cNvPr>
          <p:cNvSpPr>
            <a:spLocks noGrp="1"/>
          </p:cNvSpPr>
          <p:nvPr>
            <p:ph type="title"/>
          </p:nvPr>
        </p:nvSpPr>
        <p:spPr>
          <a:xfrm>
            <a:off x="628650" y="366185"/>
            <a:ext cx="7886700" cy="1325033"/>
          </a:xfrm>
          <a:prstGeom prst="rect">
            <a:avLst/>
          </a:prstGeom>
        </p:spPr>
        <p:txBody>
          <a:bodyPr vert="horz" lIns="91440" tIns="45720" rIns="91440" bIns="45720" rtlCol="0" anchor="t">
            <a:normAutofit/>
          </a:bodyPr>
          <a:lstStyle/>
          <a:p>
            <a:r>
              <a:rPr lang="es-ES" dirty="0"/>
              <a:t>Haga clic</a:t>
            </a:r>
          </a:p>
        </p:txBody>
      </p:sp>
      <p:sp>
        <p:nvSpPr>
          <p:cNvPr id="6" name="Marcador de posición de texto 2">
            <a:extLst>
              <a:ext uri="{FF2B5EF4-FFF2-40B4-BE49-F238E27FC236}">
                <a16:creationId xmlns:a16="http://schemas.microsoft.com/office/drawing/2014/main" id="{117D939B-39C2-4D4D-BF00-8E993226338A}"/>
              </a:ext>
            </a:extLst>
          </p:cNvPr>
          <p:cNvSpPr>
            <a:spLocks noGrp="1"/>
          </p:cNvSpPr>
          <p:nvPr>
            <p:ph type="body" idx="1"/>
          </p:nvPr>
        </p:nvSpPr>
        <p:spPr>
          <a:xfrm>
            <a:off x="628650" y="1859795"/>
            <a:ext cx="7886700" cy="4329195"/>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Tree>
    <p:extLst>
      <p:ext uri="{BB962C8B-B14F-4D97-AF65-F5344CB8AC3E}">
        <p14:creationId xmlns:p14="http://schemas.microsoft.com/office/powerpoint/2010/main" val="1855127125"/>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Lst>
  <p:hf hdr="0" ftr="0" dt="0"/>
  <p:txStyles>
    <p:titleStyle>
      <a:lvl1pPr algn="l" defTabSz="914400" rtl="0" eaLnBrk="1" latinLnBrk="0" hangingPunct="1">
        <a:spcBef>
          <a:spcPct val="0"/>
        </a:spcBef>
        <a:buNone/>
        <a:defRPr sz="4800" b="1" i="0" kern="1200">
          <a:solidFill>
            <a:srgbClr val="3A4F92"/>
          </a:solidFill>
          <a:latin typeface="Arial"/>
          <a:ea typeface="+mj-ea"/>
          <a:cs typeface="Arial"/>
        </a:defRPr>
      </a:lvl1pPr>
    </p:titleStyle>
    <p:bodyStyle>
      <a:lvl1pPr marL="0" indent="0" algn="l" defTabSz="914400" rtl="0" eaLnBrk="1" latinLnBrk="0" hangingPunct="1">
        <a:lnSpc>
          <a:spcPct val="100000"/>
        </a:lnSpc>
        <a:spcBef>
          <a:spcPct val="20000"/>
        </a:spcBef>
        <a:buFont typeface="Arial" panose="020B0604020202020204" pitchFamily="34" charset="0"/>
        <a:buNone/>
        <a:defRPr sz="1800" kern="1200">
          <a:solidFill>
            <a:schemeClr val="bg1"/>
          </a:solidFill>
          <a:latin typeface="+mn-lt"/>
          <a:ea typeface="+mn-ea"/>
          <a:cs typeface="+mn-cs"/>
        </a:defRPr>
      </a:lvl1pPr>
      <a:lvl2pPr marL="742950" indent="-285750" algn="l" defTabSz="914400" rtl="0" eaLnBrk="1" latinLnBrk="0" hangingPunct="1">
        <a:lnSpc>
          <a:spcPct val="100000"/>
        </a:lnSpc>
        <a:spcBef>
          <a:spcPct val="20000"/>
        </a:spcBef>
        <a:buFont typeface="Arial"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gif"/><Relationship Id="rId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image" Target="../media/image12.jpe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9.xml"/><Relationship Id="rId1" Type="http://schemas.openxmlformats.org/officeDocument/2006/relationships/slideLayout" Target="../slideLayouts/slideLayout23.xml"/><Relationship Id="rId5" Type="http://schemas.openxmlformats.org/officeDocument/2006/relationships/image" Target="../media/image51.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image" Target="../media/image55.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41.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3441AE-69CE-47D4-81E4-F6C76F053A53}" type="slidenum">
              <a:rPr lang="en-GB" smtClean="0"/>
              <a:t>1</a:t>
            </a:fld>
            <a:endParaRPr lang="en-GB"/>
          </a:p>
        </p:txBody>
      </p:sp>
      <p:sp>
        <p:nvSpPr>
          <p:cNvPr id="7" name="Title 1">
            <a:extLst>
              <a:ext uri="{FF2B5EF4-FFF2-40B4-BE49-F238E27FC236}">
                <a16:creationId xmlns:a16="http://schemas.microsoft.com/office/drawing/2014/main" id="{3F0B1C4A-56BC-4A00-898E-EF6D930F66EC}"/>
              </a:ext>
            </a:extLst>
          </p:cNvPr>
          <p:cNvSpPr>
            <a:spLocks noGrp="1"/>
          </p:cNvSpPr>
          <p:nvPr>
            <p:ph type="title"/>
          </p:nvPr>
        </p:nvSpPr>
        <p:spPr>
          <a:xfrm>
            <a:off x="628650" y="909263"/>
            <a:ext cx="7886700" cy="2519737"/>
          </a:xfrm>
        </p:spPr>
        <p:txBody>
          <a:bodyPr>
            <a:normAutofit fontScale="90000"/>
          </a:bodyPr>
          <a:lstStyle/>
          <a:p>
            <a:pPr algn="ctr"/>
            <a:r>
              <a:rPr lang="en-GB" sz="5300" dirty="0"/>
              <a:t>Impact of COVID-19 on Stem Cell Transplantation</a:t>
            </a:r>
            <a:r>
              <a:rPr lang="en-GB" dirty="0"/>
              <a:t/>
            </a:r>
            <a:br>
              <a:rPr lang="en-GB" dirty="0"/>
            </a:br>
            <a:r>
              <a:rPr lang="en-GB" sz="2400" dirty="0"/>
              <a:t>Stem Cell User Group,</a:t>
            </a:r>
            <a:br>
              <a:rPr lang="en-GB" sz="2400" dirty="0"/>
            </a:br>
            <a:r>
              <a:rPr lang="en-GB" sz="2400" dirty="0"/>
              <a:t>Nottingham June 2022</a:t>
            </a:r>
          </a:p>
        </p:txBody>
      </p:sp>
      <p:sp>
        <p:nvSpPr>
          <p:cNvPr id="9" name="Content Placeholder 8">
            <a:extLst>
              <a:ext uri="{FF2B5EF4-FFF2-40B4-BE49-F238E27FC236}">
                <a16:creationId xmlns:a16="http://schemas.microsoft.com/office/drawing/2014/main" id="{F46F5755-A370-401B-B537-AF074C0999FD}"/>
              </a:ext>
            </a:extLst>
          </p:cNvPr>
          <p:cNvSpPr>
            <a:spLocks noGrp="1"/>
          </p:cNvSpPr>
          <p:nvPr>
            <p:ph idx="1"/>
          </p:nvPr>
        </p:nvSpPr>
        <p:spPr>
          <a:xfrm>
            <a:off x="267128" y="4222677"/>
            <a:ext cx="8527551" cy="1726060"/>
          </a:xfrm>
        </p:spPr>
        <p:txBody>
          <a:bodyPr>
            <a:normAutofit/>
          </a:bodyPr>
          <a:lstStyle/>
          <a:p>
            <a:pPr algn="ctr"/>
            <a:r>
              <a:rPr lang="en-GB" sz="2000" dirty="0">
                <a:solidFill>
                  <a:srgbClr val="0070C0"/>
                </a:solidFill>
              </a:rPr>
              <a:t>Rachel Pawson</a:t>
            </a:r>
          </a:p>
          <a:p>
            <a:pPr algn="ctr"/>
            <a:r>
              <a:rPr lang="en-GB" sz="2000" dirty="0">
                <a:solidFill>
                  <a:srgbClr val="0070C0"/>
                </a:solidFill>
              </a:rPr>
              <a:t>Consultant Haematologist</a:t>
            </a:r>
          </a:p>
          <a:p>
            <a:pPr algn="ctr"/>
            <a:r>
              <a:rPr lang="en-GB" sz="2000" dirty="0">
                <a:solidFill>
                  <a:srgbClr val="0070C0"/>
                </a:solidFill>
              </a:rPr>
              <a:t>Medical Director British Bone Marrow Registry and NHS Cord Blood Bank</a:t>
            </a:r>
          </a:p>
          <a:p>
            <a:endParaRPr lang="en-GB" dirty="0"/>
          </a:p>
        </p:txBody>
      </p:sp>
      <p:pic>
        <p:nvPicPr>
          <p:cNvPr id="5" name="Picture 16" descr="Coronavirus Icon Red - Free vector graphic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18" y="5553676"/>
            <a:ext cx="1189667" cy="11887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282" y="5505786"/>
            <a:ext cx="1315909" cy="124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27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6185"/>
            <a:ext cx="7886700" cy="715855"/>
          </a:xfrm>
        </p:spPr>
        <p:txBody>
          <a:bodyPr>
            <a:noAutofit/>
          </a:bodyPr>
          <a:lstStyle/>
          <a:p>
            <a:r>
              <a:rPr lang="en-AU" sz="3600" dirty="0" smtClean="0">
                <a:solidFill>
                  <a:srgbClr val="002060"/>
                </a:solidFill>
                <a:latin typeface="Arial" panose="020B0604020202020204" pitchFamily="34" charset="0"/>
                <a:cs typeface="Arial" panose="020B0604020202020204" pitchFamily="34" charset="0"/>
              </a:rPr>
              <a:t>What If My Donor Gets COVID-19?</a:t>
            </a:r>
            <a:endParaRPr lang="en-GB" sz="3600" dirty="0">
              <a:solidFill>
                <a:srgbClr val="002060"/>
              </a:solidFill>
            </a:endParaRPr>
          </a:p>
        </p:txBody>
      </p:sp>
      <p:sp>
        <p:nvSpPr>
          <p:cNvPr id="3" name="Content Placeholder 2"/>
          <p:cNvSpPr>
            <a:spLocks noGrp="1"/>
          </p:cNvSpPr>
          <p:nvPr>
            <p:ph idx="1"/>
          </p:nvPr>
        </p:nvSpPr>
        <p:spPr>
          <a:xfrm>
            <a:off x="500372" y="1761374"/>
            <a:ext cx="8636508" cy="4329195"/>
          </a:xfrm>
        </p:spPr>
        <p:txBody>
          <a:bodyPr>
            <a:normAutofit lnSpcReduction="10000"/>
          </a:bodyPr>
          <a:lstStyle/>
          <a:p>
            <a:pPr lvl="0"/>
            <a:endParaRPr lang="en-GB" sz="2400" dirty="0">
              <a:solidFill>
                <a:srgbClr val="002060"/>
              </a:solidFill>
            </a:endParaRPr>
          </a:p>
          <a:p>
            <a:pPr marL="285750" lvl="0" indent="-285750">
              <a:buFont typeface="Arial" panose="020B0604020202020204" pitchFamily="34" charset="0"/>
              <a:buChar char="•"/>
            </a:pPr>
            <a:r>
              <a:rPr lang="en-GB" sz="2400" dirty="0">
                <a:solidFill>
                  <a:srgbClr val="002060"/>
                </a:solidFill>
              </a:rPr>
              <a:t>Deferral for infection or risk of infection</a:t>
            </a:r>
          </a:p>
          <a:p>
            <a:pPr marL="1028700" lvl="1">
              <a:buFont typeface="Arial" panose="020B0604020202020204" pitchFamily="34" charset="0"/>
              <a:buChar char="•"/>
            </a:pPr>
            <a:r>
              <a:rPr lang="en-GB" sz="2400" dirty="0">
                <a:solidFill>
                  <a:schemeClr val="accent1">
                    <a:lumMod val="60000"/>
                    <a:lumOff val="40000"/>
                  </a:schemeClr>
                </a:solidFill>
                <a:cs typeface="Arial" panose="020B0604020202020204" pitchFamily="34" charset="0"/>
              </a:rPr>
              <a:t>Facility safety</a:t>
            </a:r>
            <a:endParaRPr lang="en-AU" sz="2400" dirty="0">
              <a:solidFill>
                <a:schemeClr val="accent1">
                  <a:lumMod val="60000"/>
                  <a:lumOff val="40000"/>
                </a:schemeClr>
              </a:solidFill>
              <a:cs typeface="Arial" panose="020B0604020202020204" pitchFamily="34" charset="0"/>
            </a:endParaRPr>
          </a:p>
          <a:p>
            <a:pPr marL="1028700" lvl="1">
              <a:buFont typeface="Arial" panose="020B0604020202020204" pitchFamily="34" charset="0"/>
              <a:buChar char="•"/>
            </a:pPr>
            <a:r>
              <a:rPr lang="en-GB" sz="2400" dirty="0" smtClean="0">
                <a:solidFill>
                  <a:srgbClr val="002060"/>
                </a:solidFill>
                <a:cs typeface="Arial" panose="020B0604020202020204" pitchFamily="34" charset="0"/>
              </a:rPr>
              <a:t>Donor </a:t>
            </a:r>
            <a:r>
              <a:rPr lang="en-GB" sz="2400" dirty="0">
                <a:solidFill>
                  <a:srgbClr val="002060"/>
                </a:solidFill>
                <a:cs typeface="Arial" panose="020B0604020202020204" pitchFamily="34" charset="0"/>
              </a:rPr>
              <a:t>safety</a:t>
            </a:r>
          </a:p>
          <a:p>
            <a:pPr marL="1028700" lvl="1">
              <a:buFont typeface="Arial" panose="020B0604020202020204" pitchFamily="34" charset="0"/>
              <a:buChar char="•"/>
            </a:pPr>
            <a:r>
              <a:rPr lang="en-GB" sz="2400" dirty="0">
                <a:solidFill>
                  <a:srgbClr val="002060"/>
                </a:solidFill>
                <a:cs typeface="Arial" panose="020B0604020202020204" pitchFamily="34" charset="0"/>
              </a:rPr>
              <a:t>Recipient safety</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solidFill>
                  <a:srgbClr val="00B050"/>
                </a:solidFill>
              </a:rPr>
              <a:t>Donor safety:</a:t>
            </a:r>
          </a:p>
          <a:p>
            <a:pPr marL="285750" lvl="0" indent="-285750">
              <a:buFont typeface="Arial" panose="020B0604020202020204" pitchFamily="34" charset="0"/>
              <a:buChar char="•"/>
            </a:pPr>
            <a:r>
              <a:rPr lang="en-GB" sz="2400" dirty="0">
                <a:solidFill>
                  <a:srgbClr val="002060"/>
                </a:solidFill>
                <a:cs typeface="Arial" panose="020B0604020202020204" pitchFamily="34" charset="0"/>
              </a:rPr>
              <a:t>Concerns re risk of G-CSF in donors with </a:t>
            </a:r>
            <a:r>
              <a:rPr lang="en-GB" sz="2400" dirty="0" smtClean="0">
                <a:solidFill>
                  <a:srgbClr val="002060"/>
                </a:solidFill>
                <a:cs typeface="Arial" panose="020B0604020202020204" pitchFamily="34" charset="0"/>
              </a:rPr>
              <a:t>SARS-CoV-2 				– 3 </a:t>
            </a:r>
            <a:r>
              <a:rPr lang="en-GB" sz="2400" dirty="0" smtClean="0">
                <a:solidFill>
                  <a:srgbClr val="002060"/>
                </a:solidFill>
                <a:cs typeface="Arial" panose="020B0604020202020204" pitchFamily="34" charset="0"/>
              </a:rPr>
              <a:t>month </a:t>
            </a:r>
            <a:r>
              <a:rPr lang="en-GB" sz="2400" dirty="0" smtClean="0">
                <a:solidFill>
                  <a:srgbClr val="002060"/>
                </a:solidFill>
                <a:cs typeface="Arial" panose="020B0604020202020204" pitchFamily="34" charset="0"/>
              </a:rPr>
              <a:t>deferral in 2020</a:t>
            </a:r>
            <a:endParaRPr lang="en-GB" sz="2400" dirty="0">
              <a:solidFill>
                <a:srgbClr val="002060"/>
              </a:solidFill>
              <a:cs typeface="Arial" panose="020B0604020202020204" pitchFamily="34" charset="0"/>
            </a:endParaRPr>
          </a:p>
          <a:p>
            <a:pPr marL="285750" lvl="0" indent="-285750">
              <a:buFont typeface="Arial" panose="020B0604020202020204" pitchFamily="34" charset="0"/>
              <a:buChar char="•"/>
            </a:pPr>
            <a:r>
              <a:rPr lang="en-GB" sz="2400" dirty="0">
                <a:solidFill>
                  <a:srgbClr val="002060"/>
                </a:solidFill>
                <a:cs typeface="Arial" panose="020B0604020202020204" pitchFamily="34" charset="0"/>
              </a:rPr>
              <a:t>Concerns re safety of general anaesthetic – 7 week deferral</a:t>
            </a:r>
          </a:p>
          <a:p>
            <a:pPr marL="285750" lvl="0" indent="-285750">
              <a:buFont typeface="Arial" panose="020B0604020202020204" pitchFamily="34" charset="0"/>
              <a:buChar char="•"/>
            </a:pPr>
            <a:endParaRPr lang="en-GB" dirty="0">
              <a:solidFill>
                <a:srgbClr val="002060"/>
              </a:solidFill>
              <a:cs typeface="Arial" panose="020B0604020202020204" pitchFamily="34" charset="0"/>
            </a:endParaRPr>
          </a:p>
          <a:p>
            <a:pPr marL="285750" lvl="0" indent="-285750">
              <a:buFont typeface="Arial" panose="020B0604020202020204" pitchFamily="34" charset="0"/>
              <a:buChar char="•"/>
            </a:pPr>
            <a:endParaRPr lang="en-AU" dirty="0">
              <a:solidFill>
                <a:srgbClr val="002060"/>
              </a:solidFill>
              <a:cs typeface="Arial" panose="020B0604020202020204" pitchFamily="34" charset="0"/>
            </a:endParaRPr>
          </a:p>
          <a:p>
            <a:pPr marL="285750" indent="-285750">
              <a:buFont typeface="Arial" panose="020B0604020202020204" pitchFamily="34" charset="0"/>
              <a:buChar char="•"/>
            </a:pPr>
            <a:endParaRPr lang="en-GB" dirty="0"/>
          </a:p>
        </p:txBody>
      </p:sp>
      <p:sp>
        <p:nvSpPr>
          <p:cNvPr id="4" name="Slide Number Placeholder 3"/>
          <p:cNvSpPr>
            <a:spLocks noGrp="1"/>
          </p:cNvSpPr>
          <p:nvPr>
            <p:ph type="sldNum" sz="quarter" idx="12"/>
          </p:nvPr>
        </p:nvSpPr>
        <p:spPr/>
        <p:txBody>
          <a:bodyPr/>
          <a:lstStyle/>
          <a:p>
            <a:fld id="{0C3441AE-69CE-47D4-81E4-F6C76F053A53}" type="slidenum">
              <a:rPr lang="en-GB" smtClean="0"/>
              <a:t>10</a:t>
            </a:fld>
            <a:endParaRPr lang="en-GB"/>
          </a:p>
        </p:txBody>
      </p:sp>
      <p:pic>
        <p:nvPicPr>
          <p:cNvPr id="6" name="Picture 5"/>
          <p:cNvPicPr>
            <a:picLocks noChangeAspect="1"/>
          </p:cNvPicPr>
          <p:nvPr/>
        </p:nvPicPr>
        <p:blipFill>
          <a:blip r:embed="rId3"/>
          <a:stretch>
            <a:fillRect/>
          </a:stretch>
        </p:blipFill>
        <p:spPr>
          <a:xfrm>
            <a:off x="500372" y="1357537"/>
            <a:ext cx="4248150" cy="390525"/>
          </a:xfrm>
          <a:prstGeom prst="rect">
            <a:avLst/>
          </a:prstGeom>
        </p:spPr>
      </p:pic>
      <p:pic>
        <p:nvPicPr>
          <p:cNvPr id="7" name="Picture 2" descr="Image may contain: text that says &quot;WMDA matching donors serving patient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169" y="1206791"/>
            <a:ext cx="820364" cy="820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740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6833134-6024-481C-9AA9-82BC47BD29B4}"/>
              </a:ext>
            </a:extLst>
          </p:cNvPr>
          <p:cNvSpPr>
            <a:spLocks noGrp="1"/>
          </p:cNvSpPr>
          <p:nvPr>
            <p:ph type="ctrTitle"/>
          </p:nvPr>
        </p:nvSpPr>
        <p:spPr>
          <a:xfrm>
            <a:off x="244360" y="364833"/>
            <a:ext cx="8666467" cy="1326985"/>
          </a:xfrm>
        </p:spPr>
        <p:txBody>
          <a:bodyPr>
            <a:normAutofit/>
          </a:bodyPr>
          <a:lstStyle/>
          <a:p>
            <a:r>
              <a:rPr lang="en-AU" dirty="0" smtClean="0">
                <a:solidFill>
                  <a:srgbClr val="00B050"/>
                </a:solidFill>
                <a:latin typeface="Arial" panose="020B0604020202020204" pitchFamily="34" charset="0"/>
                <a:cs typeface="Arial" panose="020B0604020202020204" pitchFamily="34" charset="0"/>
              </a:rPr>
              <a:t>Recipient Safety </a:t>
            </a:r>
            <a:r>
              <a:rPr lang="en-AU" dirty="0" smtClean="0">
                <a:solidFill>
                  <a:srgbClr val="002060"/>
                </a:solidFill>
                <a:latin typeface="Arial" panose="020B0604020202020204" pitchFamily="34" charset="0"/>
                <a:cs typeface="Arial" panose="020B0604020202020204" pitchFamily="34" charset="0"/>
              </a:rPr>
              <a:t>- Risk </a:t>
            </a:r>
            <a:r>
              <a:rPr lang="en-AU" dirty="0">
                <a:solidFill>
                  <a:srgbClr val="002060"/>
                </a:solidFill>
                <a:latin typeface="Arial" panose="020B0604020202020204" pitchFamily="34" charset="0"/>
                <a:cs typeface="Arial" panose="020B0604020202020204" pitchFamily="34" charset="0"/>
              </a:rPr>
              <a:t>of COVID-19 T</a:t>
            </a:r>
            <a:r>
              <a:rPr lang="en-AU" b="1" dirty="0">
                <a:solidFill>
                  <a:srgbClr val="002060"/>
                </a:solidFill>
                <a:latin typeface="Arial" panose="020B0604020202020204" pitchFamily="34" charset="0"/>
                <a:cs typeface="Arial" panose="020B0604020202020204" pitchFamily="34" charset="0"/>
              </a:rPr>
              <a:t>ransmission from Donors?</a:t>
            </a:r>
          </a:p>
        </p:txBody>
      </p:sp>
      <p:sp>
        <p:nvSpPr>
          <p:cNvPr id="3" name="Slide Number Placeholder 2">
            <a:extLst>
              <a:ext uri="{FF2B5EF4-FFF2-40B4-BE49-F238E27FC236}">
                <a16:creationId xmlns:a16="http://schemas.microsoft.com/office/drawing/2014/main" id="{B123EC13-F44E-47FD-82AC-986E2CA5AA28}"/>
              </a:ext>
            </a:extLst>
          </p:cNvPr>
          <p:cNvSpPr>
            <a:spLocks noGrp="1"/>
          </p:cNvSpPr>
          <p:nvPr>
            <p:ph type="sldNum" sz="quarter" idx="4"/>
          </p:nvPr>
        </p:nvSpPr>
        <p:spPr/>
        <p:txBody>
          <a:bodyPr/>
          <a:lstStyle/>
          <a:p>
            <a:pPr defTabSz="914400"/>
            <a:fld id="{0054C0CC-28D5-2D45-8A57-DFBB9A64E88B}" type="slidenum">
              <a:rPr lang="en-US"/>
              <a:pPr defTabSz="914400"/>
              <a:t>11</a:t>
            </a:fld>
            <a:endParaRPr lang="en-US" dirty="0"/>
          </a:p>
        </p:txBody>
      </p:sp>
      <p:sp>
        <p:nvSpPr>
          <p:cNvPr id="2" name="Content Placeholder 1"/>
          <p:cNvSpPr>
            <a:spLocks noGrp="1"/>
          </p:cNvSpPr>
          <p:nvPr>
            <p:ph idx="10"/>
          </p:nvPr>
        </p:nvSpPr>
        <p:spPr>
          <a:xfrm>
            <a:off x="487680" y="1905000"/>
            <a:ext cx="8423148" cy="4817533"/>
          </a:xfrm>
        </p:spPr>
        <p:txBody>
          <a:bodyPr>
            <a:normAutofit fontScale="92500" lnSpcReduction="20000"/>
          </a:bodyPr>
          <a:lstStyle/>
          <a:p>
            <a:pPr marL="285750" indent="-285750">
              <a:buFont typeface="Arial" panose="020B0604020202020204" pitchFamily="34" charset="0"/>
              <a:buChar char="•"/>
            </a:pPr>
            <a:r>
              <a:rPr lang="en-GB" sz="2400" b="1" dirty="0" smtClean="0">
                <a:solidFill>
                  <a:srgbClr val="002060"/>
                </a:solidFill>
              </a:rPr>
              <a:t>WMDA SPEAR reports 2020</a:t>
            </a:r>
          </a:p>
          <a:p>
            <a:pPr marL="285750" indent="-285750">
              <a:buFont typeface="Arial" panose="020B0604020202020204" pitchFamily="34" charset="0"/>
              <a:buChar char="•"/>
            </a:pPr>
            <a:r>
              <a:rPr lang="en-GB" sz="2400" dirty="0" smtClean="0"/>
              <a:t>10 donors symptomatic or positive on day of donation (DoD)</a:t>
            </a:r>
          </a:p>
          <a:p>
            <a:pPr marL="285750" indent="-285750">
              <a:buFont typeface="Arial" panose="020B0604020202020204" pitchFamily="34" charset="0"/>
              <a:buChar char="•"/>
            </a:pPr>
            <a:r>
              <a:rPr lang="en-GB" sz="2400" dirty="0" smtClean="0"/>
              <a:t>7 underwent collections</a:t>
            </a:r>
          </a:p>
          <a:p>
            <a:pPr marL="285750" indent="-285750">
              <a:buFont typeface="Arial" panose="020B0604020202020204" pitchFamily="34" charset="0"/>
              <a:buChar char="•"/>
            </a:pPr>
            <a:r>
              <a:rPr lang="en-GB" sz="2400" dirty="0" smtClean="0"/>
              <a:t>Only 1 product used – patient had received conditioning</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b="1" dirty="0" smtClean="0">
                <a:solidFill>
                  <a:srgbClr val="002060"/>
                </a:solidFill>
              </a:rPr>
              <a:t>Recent BBMR donor</a:t>
            </a:r>
          </a:p>
          <a:p>
            <a:pPr marL="285750" indent="-285750">
              <a:buFont typeface="Arial" panose="020B0604020202020204" pitchFamily="34" charset="0"/>
              <a:buChar char="•"/>
            </a:pPr>
            <a:r>
              <a:rPr lang="en-GB" sz="2400" dirty="0" smtClean="0"/>
              <a:t>Positive on day one of HPC-A collection</a:t>
            </a:r>
          </a:p>
          <a:p>
            <a:pPr marL="285750" indent="-285750">
              <a:buFont typeface="Arial" panose="020B0604020202020204" pitchFamily="34" charset="0"/>
              <a:buChar char="•"/>
            </a:pPr>
            <a:r>
              <a:rPr lang="en-GB" sz="2400" dirty="0"/>
              <a:t>D</a:t>
            </a:r>
            <a:r>
              <a:rPr lang="en-GB" sz="2400" dirty="0" smtClean="0"/>
              <a:t>ocumented infection 25 days previously</a:t>
            </a:r>
          </a:p>
          <a:p>
            <a:pPr marL="285750" indent="-285750">
              <a:buFont typeface="Arial" panose="020B0604020202020204" pitchFamily="34" charset="0"/>
              <a:buChar char="•"/>
            </a:pPr>
            <a:r>
              <a:rPr lang="en-GB" sz="2400" dirty="0" smtClean="0"/>
              <a:t>Patient conditioned = cells infused</a:t>
            </a:r>
          </a:p>
          <a:p>
            <a:pPr marL="285750" indent="-285750">
              <a:buFont typeface="Arial" panose="020B0604020202020204" pitchFamily="34" charset="0"/>
              <a:buChar char="•"/>
            </a:pPr>
            <a:r>
              <a:rPr lang="en-GB" sz="2400" dirty="0" smtClean="0"/>
              <a:t>TC tested product for SARS-CoV-2 RNA - negative</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
        <p:nvSpPr>
          <p:cNvPr id="8" name="Rectangle 7">
            <a:extLst>
              <a:ext uri="{FF2B5EF4-FFF2-40B4-BE49-F238E27FC236}">
                <a16:creationId xmlns:a16="http://schemas.microsoft.com/office/drawing/2014/main" id="{185E8562-D05D-4344-9BD7-28880323ED4A}"/>
              </a:ext>
            </a:extLst>
          </p:cNvPr>
          <p:cNvSpPr/>
          <p:nvPr/>
        </p:nvSpPr>
        <p:spPr>
          <a:xfrm>
            <a:off x="-324853" y="2425020"/>
            <a:ext cx="8910828" cy="338554"/>
          </a:xfrm>
          <a:prstGeom prst="rect">
            <a:avLst/>
          </a:prstGeom>
        </p:spPr>
        <p:txBody>
          <a:bodyPr wrap="square">
            <a:spAutoFit/>
          </a:bodyPr>
          <a:lstStyle/>
          <a:p>
            <a:pPr marL="857250" lvl="1" indent="-457200">
              <a:buFont typeface="Courier New" panose="02070309020205020404" pitchFamily="49" charset="0"/>
              <a:buChar char="o"/>
            </a:pPr>
            <a:endParaRPr lang="en-AU" sz="1600" i="1" dirty="0">
              <a:solidFill>
                <a:schemeClr val="bg1"/>
              </a:solidFill>
              <a:latin typeface="Arial" panose="020B0604020202020204" pitchFamily="34" charset="0"/>
              <a:cs typeface="Arial" panose="020B0604020202020204" pitchFamily="34" charset="0"/>
            </a:endParaRPr>
          </a:p>
        </p:txBody>
      </p:sp>
      <p:pic>
        <p:nvPicPr>
          <p:cNvPr id="6" name="Picture 2" descr="Image may contain: text that says &quot;WMDA matching donors serving patient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611" y="1494818"/>
            <a:ext cx="820364" cy="8203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076950" y="3902379"/>
            <a:ext cx="3009900" cy="866775"/>
          </a:xfrm>
          <a:prstGeom prst="rect">
            <a:avLst/>
          </a:prstGeom>
        </p:spPr>
      </p:pic>
    </p:spTree>
    <p:extLst>
      <p:ext uri="{BB962C8B-B14F-4D97-AF65-F5344CB8AC3E}">
        <p14:creationId xmlns:p14="http://schemas.microsoft.com/office/powerpoint/2010/main" val="1330690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6833134-6024-481C-9AA9-82BC47BD29B4}"/>
              </a:ext>
            </a:extLst>
          </p:cNvPr>
          <p:cNvSpPr>
            <a:spLocks noGrp="1"/>
          </p:cNvSpPr>
          <p:nvPr>
            <p:ph type="title"/>
          </p:nvPr>
        </p:nvSpPr>
        <p:spPr>
          <a:xfrm>
            <a:off x="0" y="144624"/>
            <a:ext cx="9143999" cy="994172"/>
          </a:xfrm>
        </p:spPr>
        <p:txBody>
          <a:bodyPr>
            <a:noAutofit/>
          </a:bodyPr>
          <a:lstStyle/>
          <a:p>
            <a:r>
              <a:rPr lang="en-AU" sz="3200" b="1" dirty="0">
                <a:solidFill>
                  <a:srgbClr val="002060"/>
                </a:solidFill>
                <a:latin typeface="Arial" panose="020B0604020202020204" pitchFamily="34" charset="0"/>
                <a:cs typeface="Arial" panose="020B0604020202020204" pitchFamily="34" charset="0"/>
              </a:rPr>
              <a:t>No Evidence of Transmission </a:t>
            </a:r>
            <a:r>
              <a:rPr lang="en-AU" sz="3200" b="1" dirty="0" smtClean="0">
                <a:solidFill>
                  <a:srgbClr val="002060"/>
                </a:solidFill>
                <a:latin typeface="Arial" panose="020B0604020202020204" pitchFamily="34" charset="0"/>
                <a:cs typeface="Arial" panose="020B0604020202020204" pitchFamily="34" charset="0"/>
              </a:rPr>
              <a:t>from Stem Cells</a:t>
            </a:r>
            <a:endParaRPr lang="en-AU" sz="3200" b="1" dirty="0">
              <a:solidFill>
                <a:srgbClr val="002060"/>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628650" y="2226469"/>
            <a:ext cx="7886700" cy="3398044"/>
          </a:xfrm>
        </p:spPr>
        <p:txBody>
          <a:bodyPr>
            <a:normAutofit/>
          </a:bodyPr>
          <a:lstStyle/>
          <a:p>
            <a:endParaRPr lang="en-GB" dirty="0"/>
          </a:p>
          <a:p>
            <a:endParaRPr lang="en-GB" dirty="0"/>
          </a:p>
          <a:p>
            <a:endParaRPr lang="en-GB" dirty="0"/>
          </a:p>
          <a:p>
            <a:endParaRPr lang="en-GB" dirty="0"/>
          </a:p>
          <a:p>
            <a:endParaRPr lang="en-GB" dirty="0"/>
          </a:p>
        </p:txBody>
      </p:sp>
      <p:sp>
        <p:nvSpPr>
          <p:cNvPr id="3" name="Slide Number Placeholder 2">
            <a:extLst>
              <a:ext uri="{FF2B5EF4-FFF2-40B4-BE49-F238E27FC236}">
                <a16:creationId xmlns:a16="http://schemas.microsoft.com/office/drawing/2014/main" id="{B123EC13-F44E-47FD-82AC-986E2CA5AA28}"/>
              </a:ext>
            </a:extLst>
          </p:cNvPr>
          <p:cNvSpPr>
            <a:spLocks noGrp="1"/>
          </p:cNvSpPr>
          <p:nvPr>
            <p:ph type="sldNum" sz="quarter" idx="4294967295"/>
          </p:nvPr>
        </p:nvSpPr>
        <p:spPr>
          <a:xfrm>
            <a:off x="7206853" y="5624513"/>
            <a:ext cx="1937147" cy="275035"/>
          </a:xfrm>
        </p:spPr>
        <p:txBody>
          <a:bodyPr/>
          <a:lstStyle/>
          <a:p>
            <a:fld id="{0054C0CC-28D5-2D45-8A57-DFBB9A64E88B}" type="slidenum">
              <a:rPr lang="en-US"/>
              <a:pPr/>
              <a:t>12</a:t>
            </a:fld>
            <a:endParaRPr lang="en-US" dirty="0"/>
          </a:p>
        </p:txBody>
      </p:sp>
      <p:sp>
        <p:nvSpPr>
          <p:cNvPr id="4" name="TextBox 3"/>
          <p:cNvSpPr txBox="1"/>
          <p:nvPr/>
        </p:nvSpPr>
        <p:spPr>
          <a:xfrm>
            <a:off x="164948" y="6300427"/>
            <a:ext cx="8628531" cy="649409"/>
          </a:xfrm>
          <a:prstGeom prst="rect">
            <a:avLst/>
          </a:prstGeom>
        </p:spPr>
        <p:txBody>
          <a:bodyPr vert="horz" wrap="square" lIns="68580" tIns="34290" rIns="68580" bIns="34290" rtlCol="0" anchor="ctr">
            <a:spAutoFit/>
          </a:bodyPr>
          <a:lstStyle/>
          <a:p>
            <a:pPr marL="400050" lvl="1">
              <a:spcBef>
                <a:spcPct val="20000"/>
              </a:spcBef>
              <a:defRPr/>
            </a:pPr>
            <a:r>
              <a:rPr lang="en-GB" sz="1100" dirty="0">
                <a:solidFill>
                  <a:schemeClr val="bg1"/>
                </a:solidFill>
              </a:rPr>
              <a:t>1.Maakaron et al, BMT </a:t>
            </a:r>
            <a:r>
              <a:rPr lang="en-GB" sz="1100" dirty="0" smtClean="0">
                <a:solidFill>
                  <a:schemeClr val="bg1"/>
                </a:solidFill>
              </a:rPr>
              <a:t>2021;2 </a:t>
            </a:r>
            <a:r>
              <a:rPr lang="en-GB" sz="1100" dirty="0" err="1">
                <a:solidFill>
                  <a:schemeClr val="bg1"/>
                </a:solidFill>
              </a:rPr>
              <a:t>Anurathapan</a:t>
            </a:r>
            <a:r>
              <a:rPr lang="en-GB" sz="1100" dirty="0">
                <a:solidFill>
                  <a:schemeClr val="bg1"/>
                </a:solidFill>
              </a:rPr>
              <a:t> </a:t>
            </a:r>
            <a:r>
              <a:rPr lang="en-GB" sz="1100" i="1" dirty="0">
                <a:solidFill>
                  <a:schemeClr val="bg1"/>
                </a:solidFill>
              </a:rPr>
              <a:t>et al</a:t>
            </a:r>
            <a:r>
              <a:rPr lang="en-GB" sz="1100" dirty="0">
                <a:solidFill>
                  <a:schemeClr val="bg1"/>
                </a:solidFill>
              </a:rPr>
              <a:t>, BMT 2020; </a:t>
            </a:r>
            <a:r>
              <a:rPr lang="en-GB" sz="1100" baseline="30000" dirty="0">
                <a:solidFill>
                  <a:schemeClr val="bg1"/>
                </a:solidFill>
              </a:rPr>
              <a:t>3</a:t>
            </a:r>
            <a:r>
              <a:rPr lang="en-GB" sz="1100" dirty="0">
                <a:solidFill>
                  <a:schemeClr val="bg1"/>
                </a:solidFill>
              </a:rPr>
              <a:t>Leclerc et al, Lancet Haematology 2021</a:t>
            </a:r>
          </a:p>
          <a:p>
            <a:pPr marL="400050" lvl="1">
              <a:spcBef>
                <a:spcPct val="20000"/>
              </a:spcBef>
              <a:defRPr/>
            </a:pPr>
            <a:r>
              <a:rPr lang="en-GB" sz="1100" dirty="0">
                <a:solidFill>
                  <a:schemeClr val="bg1"/>
                </a:solidFill>
              </a:rPr>
              <a:t>4.</a:t>
            </a:r>
            <a:r>
              <a:rPr lang="en-GB" sz="1100" baseline="30000" dirty="0">
                <a:solidFill>
                  <a:schemeClr val="bg1"/>
                </a:solidFill>
              </a:rPr>
              <a:t> </a:t>
            </a:r>
            <a:r>
              <a:rPr lang="en-GB" sz="1100" dirty="0">
                <a:solidFill>
                  <a:schemeClr val="bg1"/>
                </a:solidFill>
              </a:rPr>
              <a:t>del Campo et al; 5. </a:t>
            </a:r>
            <a:r>
              <a:rPr lang="en-GB" sz="1100" dirty="0" err="1">
                <a:solidFill>
                  <a:schemeClr val="bg1"/>
                </a:solidFill>
              </a:rPr>
              <a:t>Stefanski</a:t>
            </a:r>
            <a:r>
              <a:rPr lang="en-GB" sz="1100" dirty="0">
                <a:solidFill>
                  <a:schemeClr val="bg1"/>
                </a:solidFill>
              </a:rPr>
              <a:t>, Blood 2021</a:t>
            </a:r>
            <a:endParaRPr lang="en-GB" sz="1100" baseline="30000" dirty="0">
              <a:solidFill>
                <a:schemeClr val="bg1"/>
              </a:solidFill>
            </a:endParaRPr>
          </a:p>
          <a:p>
            <a:endParaRPr lang="en-GB" sz="1350" dirty="0">
              <a:solidFill>
                <a:srgbClr val="002060"/>
              </a:solidFill>
            </a:endParaRPr>
          </a:p>
        </p:txBody>
      </p:sp>
      <p:pic>
        <p:nvPicPr>
          <p:cNvPr id="6" name="Picture 16" descr="Coronavirus Icon Red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3845" y="6118339"/>
            <a:ext cx="594311" cy="5938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3475726944"/>
              </p:ext>
            </p:extLst>
          </p:nvPr>
        </p:nvGraphicFramePr>
        <p:xfrm>
          <a:off x="339017" y="898952"/>
          <a:ext cx="8454461" cy="5256196"/>
        </p:xfrm>
        <a:graphic>
          <a:graphicData uri="http://schemas.openxmlformats.org/drawingml/2006/table">
            <a:tbl>
              <a:tblPr firstRow="1" bandRow="1">
                <a:tableStyleId>{5C22544A-7EE6-4342-B048-85BDC9FD1C3A}</a:tableStyleId>
              </a:tblPr>
              <a:tblGrid>
                <a:gridCol w="1659772">
                  <a:extLst>
                    <a:ext uri="{9D8B030D-6E8A-4147-A177-3AD203B41FA5}">
                      <a16:colId xmlns:a16="http://schemas.microsoft.com/office/drawing/2014/main" val="680145626"/>
                    </a:ext>
                  </a:extLst>
                </a:gridCol>
                <a:gridCol w="981240">
                  <a:extLst>
                    <a:ext uri="{9D8B030D-6E8A-4147-A177-3AD203B41FA5}">
                      <a16:colId xmlns:a16="http://schemas.microsoft.com/office/drawing/2014/main" val="3567435189"/>
                    </a:ext>
                  </a:extLst>
                </a:gridCol>
                <a:gridCol w="1454811">
                  <a:extLst>
                    <a:ext uri="{9D8B030D-6E8A-4147-A177-3AD203B41FA5}">
                      <a16:colId xmlns:a16="http://schemas.microsoft.com/office/drawing/2014/main" val="3968361969"/>
                    </a:ext>
                  </a:extLst>
                </a:gridCol>
                <a:gridCol w="2346960">
                  <a:extLst>
                    <a:ext uri="{9D8B030D-6E8A-4147-A177-3AD203B41FA5}">
                      <a16:colId xmlns:a16="http://schemas.microsoft.com/office/drawing/2014/main" val="2522203458"/>
                    </a:ext>
                  </a:extLst>
                </a:gridCol>
                <a:gridCol w="2011678">
                  <a:extLst>
                    <a:ext uri="{9D8B030D-6E8A-4147-A177-3AD203B41FA5}">
                      <a16:colId xmlns:a16="http://schemas.microsoft.com/office/drawing/2014/main" val="3469233067"/>
                    </a:ext>
                  </a:extLst>
                </a:gridCol>
              </a:tblGrid>
              <a:tr h="966938">
                <a:tc>
                  <a:txBody>
                    <a:bodyPr/>
                    <a:lstStyle/>
                    <a:p>
                      <a:r>
                        <a:rPr lang="en-GB" sz="2000" dirty="0"/>
                        <a:t>Patients</a:t>
                      </a:r>
                    </a:p>
                  </a:txBody>
                  <a:tcPr marL="68580" marR="68580" marT="34290" marB="34290"/>
                </a:tc>
                <a:tc>
                  <a:txBody>
                    <a:bodyPr/>
                    <a:lstStyle/>
                    <a:p>
                      <a:endParaRPr lang="en-GB" sz="2000" dirty="0"/>
                    </a:p>
                  </a:txBody>
                  <a:tcPr marL="68580" marR="68580" marT="34290" marB="34290"/>
                </a:tc>
                <a:tc>
                  <a:txBody>
                    <a:bodyPr/>
                    <a:lstStyle/>
                    <a:p>
                      <a:r>
                        <a:rPr lang="en-GB" sz="2000" dirty="0" smtClean="0"/>
                        <a:t>SC</a:t>
                      </a:r>
                      <a:r>
                        <a:rPr lang="en-GB" sz="2000" baseline="0" dirty="0" smtClean="0"/>
                        <a:t> Source</a:t>
                      </a:r>
                      <a:endParaRPr lang="en-GB" sz="2000" dirty="0"/>
                    </a:p>
                  </a:txBody>
                  <a:tcPr marL="68580" marR="68580" marT="34290" marB="34290"/>
                </a:tc>
                <a:tc>
                  <a:txBody>
                    <a:bodyPr/>
                    <a:lstStyle/>
                    <a:p>
                      <a:r>
                        <a:rPr lang="en-GB" sz="2000" dirty="0"/>
                        <a:t>Timing of Positive Test in Donor</a:t>
                      </a:r>
                    </a:p>
                  </a:txBody>
                  <a:tcPr marL="68580" marR="68580" marT="34290" marB="34290"/>
                </a:tc>
                <a:tc>
                  <a:txBody>
                    <a:bodyPr/>
                    <a:lstStyle/>
                    <a:p>
                      <a:endParaRPr lang="en-GB" sz="2000"/>
                    </a:p>
                  </a:txBody>
                  <a:tcPr marL="68580" marR="68580" marT="34290" marB="34290"/>
                </a:tc>
                <a:extLst>
                  <a:ext uri="{0D108BD9-81ED-4DB2-BD59-A6C34878D82A}">
                    <a16:rowId xmlns:a16="http://schemas.microsoft.com/office/drawing/2014/main" val="1024793522"/>
                  </a:ext>
                </a:extLst>
              </a:tr>
              <a:tr h="966938">
                <a:tc>
                  <a:txBody>
                    <a:bodyPr/>
                    <a:lstStyle/>
                    <a:p>
                      <a:r>
                        <a:rPr lang="en-GB" sz="2000" dirty="0"/>
                        <a:t>1</a:t>
                      </a:r>
                      <a:r>
                        <a:rPr lang="en-GB" sz="2000" baseline="0" dirty="0"/>
                        <a:t> AML adult</a:t>
                      </a:r>
                      <a:endParaRPr lang="en-GB" sz="2000" dirty="0"/>
                    </a:p>
                  </a:txBody>
                  <a:tcPr marL="68580" marR="68580" marT="34290" marB="34290"/>
                </a:tc>
                <a:tc>
                  <a:txBody>
                    <a:bodyPr/>
                    <a:lstStyle/>
                    <a:p>
                      <a:r>
                        <a:rPr lang="en-GB" sz="2000" dirty="0"/>
                        <a:t>USA</a:t>
                      </a:r>
                      <a:r>
                        <a:rPr lang="en-GB" sz="2000" baseline="30000" dirty="0"/>
                        <a:t>1</a:t>
                      </a:r>
                    </a:p>
                  </a:txBody>
                  <a:tcPr marL="68580" marR="68580" marT="34290" marB="34290"/>
                </a:tc>
                <a:tc>
                  <a:txBody>
                    <a:bodyPr/>
                    <a:lstStyle/>
                    <a:p>
                      <a:r>
                        <a:rPr lang="en-GB" sz="2000" dirty="0"/>
                        <a:t>Unrelated </a:t>
                      </a:r>
                      <a:endParaRPr lang="en-GB" sz="2000" dirty="0" smtClean="0"/>
                    </a:p>
                    <a:p>
                      <a:r>
                        <a:rPr lang="en-GB" sz="2000" dirty="0" smtClean="0"/>
                        <a:t>BM</a:t>
                      </a:r>
                      <a:endParaRPr lang="en-GB" sz="2000" dirty="0"/>
                    </a:p>
                  </a:txBody>
                  <a:tcPr marL="68580" marR="68580" marT="34290" marB="34290"/>
                </a:tc>
                <a:tc>
                  <a:txBody>
                    <a:bodyPr/>
                    <a:lstStyle/>
                    <a:p>
                      <a:r>
                        <a:rPr lang="en-GB" sz="2000" dirty="0"/>
                        <a:t>Day 2 post-donation</a:t>
                      </a:r>
                    </a:p>
                  </a:txBody>
                  <a:tcPr marL="68580" marR="68580" marT="34290" marB="34290"/>
                </a:tc>
                <a:tc>
                  <a:txBody>
                    <a:bodyPr/>
                    <a:lstStyle/>
                    <a:p>
                      <a:r>
                        <a:rPr lang="en-GB" sz="2000" dirty="0"/>
                        <a:t>No infectious symptoms/signs</a:t>
                      </a:r>
                      <a:r>
                        <a:rPr lang="en-GB" sz="2000" baseline="0" dirty="0"/>
                        <a:t> at </a:t>
                      </a:r>
                      <a:r>
                        <a:rPr lang="en-GB" sz="2000" baseline="0" dirty="0" smtClean="0"/>
                        <a:t>day14</a:t>
                      </a:r>
                      <a:endParaRPr lang="en-GB" sz="2000" dirty="0"/>
                    </a:p>
                  </a:txBody>
                  <a:tcPr marL="68580" marR="68580" marT="34290" marB="34290"/>
                </a:tc>
                <a:extLst>
                  <a:ext uri="{0D108BD9-81ED-4DB2-BD59-A6C34878D82A}">
                    <a16:rowId xmlns:a16="http://schemas.microsoft.com/office/drawing/2014/main" val="395684032"/>
                  </a:ext>
                </a:extLst>
              </a:tr>
              <a:tr h="966938">
                <a:tc>
                  <a:txBody>
                    <a:bodyPr/>
                    <a:lstStyle/>
                    <a:p>
                      <a:r>
                        <a:rPr lang="en-GB" sz="2000" dirty="0"/>
                        <a:t>1</a:t>
                      </a:r>
                      <a:r>
                        <a:rPr lang="en-GB" sz="2000" baseline="0" dirty="0"/>
                        <a:t> paediatric </a:t>
                      </a:r>
                      <a:r>
                        <a:rPr lang="en-GB" sz="2000" baseline="0" dirty="0" smtClean="0"/>
                        <a:t>allograft</a:t>
                      </a:r>
                      <a:endParaRPr lang="en-GB" sz="2000" dirty="0"/>
                    </a:p>
                  </a:txBody>
                  <a:tcPr marL="68580" marR="68580" marT="34290" marB="34290"/>
                </a:tc>
                <a:tc>
                  <a:txBody>
                    <a:bodyPr/>
                    <a:lstStyle/>
                    <a:p>
                      <a:r>
                        <a:rPr lang="en-GB" sz="2000" dirty="0"/>
                        <a:t>Thai</a:t>
                      </a:r>
                      <a:r>
                        <a:rPr lang="en-GB" sz="2000" baseline="30000" dirty="0"/>
                        <a:t>2</a:t>
                      </a:r>
                      <a:endParaRPr lang="en-GB" sz="2000" dirty="0"/>
                    </a:p>
                  </a:txBody>
                  <a:tcPr marL="68580" marR="68580" marT="34290" marB="34290"/>
                </a:tc>
                <a:tc>
                  <a:txBody>
                    <a:bodyPr/>
                    <a:lstStyle/>
                    <a:p>
                      <a:r>
                        <a:rPr lang="en-GB" sz="2000" dirty="0"/>
                        <a:t>Sib BM</a:t>
                      </a:r>
                    </a:p>
                  </a:txBody>
                  <a:tcPr marL="68580" marR="68580" marT="34290" marB="34290"/>
                </a:tc>
                <a:tc>
                  <a:txBody>
                    <a:bodyPr/>
                    <a:lstStyle/>
                    <a:p>
                      <a:r>
                        <a:rPr lang="en-GB" sz="2000" dirty="0"/>
                        <a:t>Day -1</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No infectious symptoms/signs</a:t>
                      </a:r>
                      <a:r>
                        <a:rPr lang="en-GB" sz="2000" baseline="0" dirty="0"/>
                        <a:t> at day 14</a:t>
                      </a:r>
                      <a:endParaRPr lang="en-GB" sz="2000" dirty="0"/>
                    </a:p>
                  </a:txBody>
                  <a:tcPr marL="68580" marR="68580" marT="34290" marB="34290"/>
                </a:tc>
                <a:extLst>
                  <a:ext uri="{0D108BD9-81ED-4DB2-BD59-A6C34878D82A}">
                    <a16:rowId xmlns:a16="http://schemas.microsoft.com/office/drawing/2014/main" val="2863386817"/>
                  </a:ext>
                </a:extLst>
              </a:tr>
              <a:tr h="6758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2 AML  adults</a:t>
                      </a:r>
                    </a:p>
                  </a:txBody>
                  <a:tcPr marL="68580" marR="68580" marT="34290" marB="34290"/>
                </a:tc>
                <a:tc>
                  <a:txBody>
                    <a:bodyPr/>
                    <a:lstStyle/>
                    <a:p>
                      <a:r>
                        <a:rPr lang="en-GB" sz="2000" dirty="0"/>
                        <a:t>France</a:t>
                      </a:r>
                      <a:r>
                        <a:rPr lang="en-GB" sz="2000" baseline="30000" dirty="0"/>
                        <a:t>3</a:t>
                      </a:r>
                      <a:endParaRPr lang="en-GB" sz="2000" dirty="0"/>
                    </a:p>
                  </a:txBody>
                  <a:tcPr marL="68580" marR="68580" marT="34290" marB="34290"/>
                </a:tc>
                <a:tc>
                  <a:txBody>
                    <a:bodyPr/>
                    <a:lstStyle/>
                    <a:p>
                      <a:r>
                        <a:rPr lang="en-GB" sz="2000" dirty="0"/>
                        <a:t>Unrelated </a:t>
                      </a:r>
                      <a:endParaRPr lang="en-GB" sz="2000" dirty="0" smtClean="0"/>
                    </a:p>
                    <a:p>
                      <a:r>
                        <a:rPr lang="en-GB" sz="2000" dirty="0" smtClean="0"/>
                        <a:t>HPC-A</a:t>
                      </a:r>
                      <a:endParaRPr lang="en-GB" sz="2000" dirty="0"/>
                    </a:p>
                  </a:txBody>
                  <a:tcPr marL="68580" marR="68580" marT="34290" marB="34290"/>
                </a:tc>
                <a:tc>
                  <a:txBody>
                    <a:bodyPr/>
                    <a:lstStyle/>
                    <a:p>
                      <a:r>
                        <a:rPr lang="en-GB" sz="2000" dirty="0"/>
                        <a:t>Day of donation</a:t>
                      </a:r>
                    </a:p>
                  </a:txBody>
                  <a:tcPr marL="68580" marR="68580" marT="34290" marB="34290"/>
                </a:tc>
                <a:tc>
                  <a:txBody>
                    <a:bodyPr/>
                    <a:lstStyle/>
                    <a:p>
                      <a:r>
                        <a:rPr lang="en-GB" sz="2000" dirty="0"/>
                        <a:t>Negative up</a:t>
                      </a:r>
                      <a:r>
                        <a:rPr lang="en-GB" sz="2000" baseline="0" dirty="0"/>
                        <a:t> to</a:t>
                      </a:r>
                      <a:r>
                        <a:rPr lang="en-GB" sz="2000" dirty="0"/>
                        <a:t> 4 weeks</a:t>
                      </a:r>
                    </a:p>
                  </a:txBody>
                  <a:tcPr marL="68580" marR="68580" marT="34290" marB="34290"/>
                </a:tc>
                <a:extLst>
                  <a:ext uri="{0D108BD9-81ED-4DB2-BD59-A6C34878D82A}">
                    <a16:rowId xmlns:a16="http://schemas.microsoft.com/office/drawing/2014/main" val="2817553690"/>
                  </a:ext>
                </a:extLst>
              </a:tr>
              <a:tr h="966938">
                <a:tc>
                  <a:txBody>
                    <a:bodyPr/>
                    <a:lstStyle/>
                    <a:p>
                      <a:r>
                        <a:rPr lang="en-GB" sz="2000" dirty="0"/>
                        <a:t>1 </a:t>
                      </a:r>
                      <a:r>
                        <a:rPr lang="en-GB" sz="2000" dirty="0" smtClean="0"/>
                        <a:t>allograft</a:t>
                      </a:r>
                      <a:endParaRPr lang="en-GB" sz="2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Spain</a:t>
                      </a:r>
                      <a:r>
                        <a:rPr lang="en-GB" sz="2000" baseline="30000" dirty="0"/>
                        <a:t>4</a:t>
                      </a:r>
                      <a:endParaRPr lang="en-GB" sz="2000" dirty="0"/>
                    </a:p>
                  </a:txBody>
                  <a:tcPr marL="68580" marR="68580" marT="34290" marB="34290"/>
                </a:tc>
                <a:tc>
                  <a:txBody>
                    <a:bodyPr/>
                    <a:lstStyle/>
                    <a:p>
                      <a:r>
                        <a:rPr lang="en-GB" sz="2000" dirty="0"/>
                        <a:t>Sib</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Day 2 post-donation</a:t>
                      </a:r>
                    </a:p>
                  </a:txBody>
                  <a:tcPr marL="68580" marR="68580" marT="34290" marB="34290"/>
                </a:tc>
                <a:tc>
                  <a:txBody>
                    <a:bodyPr/>
                    <a:lstStyle/>
                    <a:p>
                      <a:r>
                        <a:rPr lang="en-GB" sz="2000" dirty="0"/>
                        <a:t>No infectious symptoms/signs</a:t>
                      </a:r>
                      <a:r>
                        <a:rPr lang="en-GB" sz="2000" baseline="0" dirty="0"/>
                        <a:t> </a:t>
                      </a:r>
                      <a:endParaRPr lang="en-GB" sz="2000" dirty="0"/>
                    </a:p>
                  </a:txBody>
                  <a:tcPr marL="68580" marR="68580" marT="34290" marB="34290"/>
                </a:tc>
                <a:extLst>
                  <a:ext uri="{0D108BD9-81ED-4DB2-BD59-A6C34878D82A}">
                    <a16:rowId xmlns:a16="http://schemas.microsoft.com/office/drawing/2014/main" val="4170232899"/>
                  </a:ext>
                </a:extLst>
              </a:tr>
              <a:tr h="675817">
                <a:tc>
                  <a:txBody>
                    <a:bodyPr/>
                    <a:lstStyle/>
                    <a:p>
                      <a:r>
                        <a:rPr lang="en-GB" sz="2000" dirty="0"/>
                        <a:t>12 </a:t>
                      </a:r>
                      <a:r>
                        <a:rPr lang="en-GB" sz="2000" dirty="0" smtClean="0"/>
                        <a:t>allo</a:t>
                      </a:r>
                      <a:r>
                        <a:rPr lang="en-GB" sz="2000" baseline="0" dirty="0" smtClean="0"/>
                        <a:t>graft patients</a:t>
                      </a:r>
                      <a:endParaRPr lang="en-GB" sz="2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NMDP</a:t>
                      </a:r>
                      <a:r>
                        <a:rPr lang="en-GB" sz="2000" baseline="30000" dirty="0"/>
                        <a:t>5</a:t>
                      </a:r>
                      <a:endParaRPr lang="en-GB" sz="2000" dirty="0"/>
                    </a:p>
                  </a:txBody>
                  <a:tcPr marL="68580" marR="68580" marT="34290" marB="34290"/>
                </a:tc>
                <a:tc>
                  <a:txBody>
                    <a:bodyPr/>
                    <a:lstStyle/>
                    <a:p>
                      <a:r>
                        <a:rPr lang="en-GB" sz="2000" dirty="0"/>
                        <a:t>Unrelated</a:t>
                      </a:r>
                    </a:p>
                  </a:txBody>
                  <a:tcPr marL="68580" marR="68580" marT="34290" marB="34290"/>
                </a:tc>
                <a:tc>
                  <a:txBody>
                    <a:bodyPr/>
                    <a:lstStyle/>
                    <a:p>
                      <a:r>
                        <a:rPr lang="en-GB" sz="2000" dirty="0"/>
                        <a:t>Post-donation</a:t>
                      </a:r>
                    </a:p>
                  </a:txBody>
                  <a:tcPr marL="68580" marR="68580" marT="34290" marB="34290"/>
                </a:tc>
                <a:tc>
                  <a:txBody>
                    <a:bodyPr/>
                    <a:lstStyle/>
                    <a:p>
                      <a:r>
                        <a:rPr lang="en-GB" sz="2000" dirty="0"/>
                        <a:t>No transmissions</a:t>
                      </a:r>
                    </a:p>
                  </a:txBody>
                  <a:tcPr marL="68580" marR="68580" marT="34290" marB="34290"/>
                </a:tc>
                <a:extLst>
                  <a:ext uri="{0D108BD9-81ED-4DB2-BD59-A6C34878D82A}">
                    <a16:rowId xmlns:a16="http://schemas.microsoft.com/office/drawing/2014/main" val="2717826803"/>
                  </a:ext>
                </a:extLst>
              </a:tr>
            </a:tbl>
          </a:graphicData>
        </a:graphic>
      </p:graphicFrame>
    </p:spTree>
    <p:extLst>
      <p:ext uri="{BB962C8B-B14F-4D97-AF65-F5344CB8AC3E}">
        <p14:creationId xmlns:p14="http://schemas.microsoft.com/office/powerpoint/2010/main" val="881756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23EC13-F44E-47FD-82AC-986E2CA5AA28}"/>
              </a:ext>
            </a:extLst>
          </p:cNvPr>
          <p:cNvSpPr>
            <a:spLocks noGrp="1"/>
          </p:cNvSpPr>
          <p:nvPr>
            <p:ph type="sldNum" sz="quarter" idx="4"/>
          </p:nvPr>
        </p:nvSpPr>
        <p:spPr/>
        <p:txBody>
          <a:bodyPr/>
          <a:lstStyle/>
          <a:p>
            <a:pPr defTabSz="914400"/>
            <a:fld id="{0054C0CC-28D5-2D45-8A57-DFBB9A64E88B}" type="slidenum">
              <a:rPr lang="en-US"/>
              <a:pPr defTabSz="914400"/>
              <a:t>13</a:t>
            </a:fld>
            <a:endParaRPr lang="en-US" dirty="0"/>
          </a:p>
        </p:txBody>
      </p:sp>
      <p:sp>
        <p:nvSpPr>
          <p:cNvPr id="5" name="Titel 3">
            <a:extLst>
              <a:ext uri="{FF2B5EF4-FFF2-40B4-BE49-F238E27FC236}">
                <a16:creationId xmlns:a16="http://schemas.microsoft.com/office/drawing/2014/main" id="{1A141CD0-D4E8-45AB-9B8B-1381439115BF}"/>
              </a:ext>
            </a:extLst>
          </p:cNvPr>
          <p:cNvSpPr txBox="1">
            <a:spLocks/>
          </p:cNvSpPr>
          <p:nvPr/>
        </p:nvSpPr>
        <p:spPr>
          <a:xfrm>
            <a:off x="1178259" y="204551"/>
            <a:ext cx="8453628" cy="1605836"/>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i="0" kern="1200">
                <a:solidFill>
                  <a:srgbClr val="3A4F92"/>
                </a:solidFill>
                <a:latin typeface="Arial"/>
                <a:ea typeface="+mj-ea"/>
                <a:cs typeface="Arial"/>
              </a:defRPr>
            </a:lvl1pPr>
          </a:lstStyle>
          <a:p>
            <a:pPr algn="ctr"/>
            <a:r>
              <a:rPr lang="de-DE" dirty="0"/>
              <a:t>Adverse Event Reports </a:t>
            </a:r>
          </a:p>
          <a:p>
            <a:pPr algn="ctr"/>
            <a:r>
              <a:rPr lang="de-DE" dirty="0"/>
              <a:t>on COVID-19 in Donors</a:t>
            </a:r>
          </a:p>
        </p:txBody>
      </p:sp>
      <p:sp>
        <p:nvSpPr>
          <p:cNvPr id="6" name="Inhaltsplatzhalter 2">
            <a:extLst>
              <a:ext uri="{FF2B5EF4-FFF2-40B4-BE49-F238E27FC236}">
                <a16:creationId xmlns:a16="http://schemas.microsoft.com/office/drawing/2014/main" id="{0925E033-0E4B-4569-98B6-7A68984E6F18}"/>
              </a:ext>
            </a:extLst>
          </p:cNvPr>
          <p:cNvSpPr txBox="1">
            <a:spLocks/>
          </p:cNvSpPr>
          <p:nvPr/>
        </p:nvSpPr>
        <p:spPr>
          <a:xfrm>
            <a:off x="386024" y="1655523"/>
            <a:ext cx="8865704" cy="5211866"/>
          </a:xfrm>
          <a:prstGeom prst="rect">
            <a:avLst/>
          </a:prstGeom>
        </p:spPr>
        <p:txBody>
          <a:bodyPr>
            <a:normAutofit/>
          </a:bodyPr>
          <a:lstStyle>
            <a:lvl1pPr marL="0" indent="0" algn="l" defTabSz="914400" rtl="0" eaLnBrk="1" latinLnBrk="0" hangingPunct="1">
              <a:lnSpc>
                <a:spcPct val="100000"/>
              </a:lnSpc>
              <a:spcBef>
                <a:spcPct val="20000"/>
              </a:spcBef>
              <a:buFont typeface="Arial" panose="020B0604020202020204" pitchFamily="34" charset="0"/>
              <a:buNone/>
              <a:defRPr sz="1800" kern="1200">
                <a:solidFill>
                  <a:schemeClr val="bg1"/>
                </a:solidFill>
                <a:latin typeface="+mn-lt"/>
                <a:ea typeface="+mn-ea"/>
                <a:cs typeface="+mn-cs"/>
              </a:defRPr>
            </a:lvl1pPr>
            <a:lvl2pPr marL="742950" indent="-285750" algn="l" defTabSz="914400" rtl="0" eaLnBrk="1" latinLnBrk="0" hangingPunct="1">
              <a:lnSpc>
                <a:spcPct val="100000"/>
              </a:lnSpc>
              <a:spcBef>
                <a:spcPct val="20000"/>
              </a:spcBef>
              <a:buFont typeface="Arial"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800"/>
              </a:spcBef>
            </a:pPr>
            <a:endParaRPr lang="en-US" dirty="0"/>
          </a:p>
          <a:p>
            <a:r>
              <a:rPr lang="en-US" sz="2800" b="1" dirty="0" smtClean="0">
                <a:solidFill>
                  <a:srgbClr val="002060"/>
                </a:solidFill>
              </a:rPr>
              <a:t>No </a:t>
            </a:r>
            <a:r>
              <a:rPr lang="en-US" sz="2800" b="1" dirty="0">
                <a:solidFill>
                  <a:srgbClr val="002060"/>
                </a:solidFill>
              </a:rPr>
              <a:t>reports </a:t>
            </a:r>
            <a:r>
              <a:rPr lang="en-US" sz="2800" dirty="0">
                <a:solidFill>
                  <a:srgbClr val="002060"/>
                </a:solidFill>
              </a:rPr>
              <a:t>of:</a:t>
            </a:r>
          </a:p>
          <a:p>
            <a:pPr>
              <a:buClr>
                <a:srgbClr val="139DBC"/>
              </a:buClr>
              <a:buFont typeface="Wingdings" panose="05000000000000000000" pitchFamily="2" charset="2"/>
              <a:buChar char="ð"/>
            </a:pPr>
            <a:r>
              <a:rPr lang="de-DE" sz="2000" dirty="0">
                <a:solidFill>
                  <a:srgbClr val="002060"/>
                </a:solidFill>
              </a:rPr>
              <a:t>Severe course in donor of COVID-19 during mobilization or donation</a:t>
            </a:r>
          </a:p>
          <a:p>
            <a:pPr>
              <a:buClr>
                <a:srgbClr val="139DBC"/>
              </a:buClr>
              <a:buFont typeface="Wingdings" panose="05000000000000000000" pitchFamily="2" charset="2"/>
              <a:buChar char="ð"/>
            </a:pPr>
            <a:r>
              <a:rPr lang="de-DE" sz="2000" dirty="0">
                <a:solidFill>
                  <a:srgbClr val="002060"/>
                </a:solidFill>
              </a:rPr>
              <a:t>SARS-CoV2 infection of collection unit staff from donors</a:t>
            </a:r>
          </a:p>
          <a:p>
            <a:pPr>
              <a:buClr>
                <a:srgbClr val="139DBC"/>
              </a:buClr>
              <a:buFont typeface="Wingdings" panose="05000000000000000000" pitchFamily="2" charset="2"/>
              <a:buChar char="ð"/>
            </a:pPr>
            <a:r>
              <a:rPr lang="de-DE" sz="2000" dirty="0">
                <a:solidFill>
                  <a:srgbClr val="002060"/>
                </a:solidFill>
              </a:rPr>
              <a:t>SARS-CoV2 transmission via blood products including </a:t>
            </a:r>
            <a:r>
              <a:rPr lang="de-DE" sz="2000" dirty="0" smtClean="0">
                <a:solidFill>
                  <a:srgbClr val="002060"/>
                </a:solidFill>
              </a:rPr>
              <a:t>HSC</a:t>
            </a:r>
          </a:p>
          <a:p>
            <a:pPr>
              <a:buClr>
                <a:srgbClr val="139DBC"/>
              </a:buClr>
            </a:pPr>
            <a:endParaRPr lang="de-DE" sz="2000" dirty="0" smtClean="0">
              <a:solidFill>
                <a:srgbClr val="002060"/>
              </a:solidFill>
            </a:endParaRPr>
          </a:p>
          <a:p>
            <a:pPr>
              <a:buClr>
                <a:srgbClr val="139DBC"/>
              </a:buClr>
            </a:pPr>
            <a:endParaRPr lang="de-DE" sz="2000" dirty="0">
              <a:solidFill>
                <a:srgbClr val="002060"/>
              </a:solidFill>
            </a:endParaRPr>
          </a:p>
          <a:p>
            <a:pPr marL="342900" indent="-342900">
              <a:buClr>
                <a:srgbClr val="139DBC"/>
              </a:buClr>
              <a:buFont typeface="Arial" panose="020B0604020202020204" pitchFamily="34" charset="0"/>
              <a:buChar char="•"/>
            </a:pPr>
            <a:r>
              <a:rPr lang="de-DE" sz="2000" dirty="0" smtClean="0">
                <a:solidFill>
                  <a:srgbClr val="002060"/>
                </a:solidFill>
              </a:rPr>
              <a:t>Most registries not testing routinely</a:t>
            </a:r>
          </a:p>
          <a:p>
            <a:pPr marL="342900" indent="-342900">
              <a:buClr>
                <a:srgbClr val="139DBC"/>
              </a:buClr>
              <a:buFont typeface="Arial" panose="020B0604020202020204" pitchFamily="34" charset="0"/>
              <a:buChar char="•"/>
            </a:pPr>
            <a:r>
              <a:rPr lang="de-DE" sz="2000" dirty="0" smtClean="0">
                <a:solidFill>
                  <a:srgbClr val="002060"/>
                </a:solidFill>
              </a:rPr>
              <a:t>Less testing in community</a:t>
            </a:r>
          </a:p>
          <a:p>
            <a:pPr marL="342900" indent="-342900">
              <a:buClr>
                <a:srgbClr val="139DBC"/>
              </a:buClr>
              <a:buFont typeface="Arial" panose="020B0604020202020204" pitchFamily="34" charset="0"/>
              <a:buChar char="•"/>
            </a:pPr>
            <a:r>
              <a:rPr lang="de-DE" sz="2000" dirty="0">
                <a:solidFill>
                  <a:srgbClr val="002060"/>
                </a:solidFill>
              </a:rPr>
              <a:t>L</a:t>
            </a:r>
            <a:r>
              <a:rPr lang="de-DE" sz="2000" dirty="0" smtClean="0">
                <a:solidFill>
                  <a:srgbClr val="002060"/>
                </a:solidFill>
              </a:rPr>
              <a:t>ikely to be many transplants from SARS-CoV-2 –positive donors </a:t>
            </a:r>
            <a:endParaRPr lang="de-DE" sz="2000" dirty="0">
              <a:solidFill>
                <a:srgbClr val="002060"/>
              </a:solidFill>
            </a:endParaRPr>
          </a:p>
          <a:p>
            <a:r>
              <a:rPr lang="de-DE" dirty="0"/>
              <a:t> </a:t>
            </a:r>
          </a:p>
          <a:p>
            <a:endParaRPr lang="de-DE" dirty="0"/>
          </a:p>
        </p:txBody>
      </p:sp>
      <p:sp>
        <p:nvSpPr>
          <p:cNvPr id="7" name="AutoShape 2" descr="WMDA Donor Medical Suitability Recommendations Main page - 🌐 WMDA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2" descr="Image may contain: text that says &quot;WMDA matching donors serving patient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9734"/>
            <a:ext cx="1685257" cy="16852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Coronavirus Icon Red - Free vector graphic on Pixa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1" y="5463607"/>
            <a:ext cx="1249556" cy="1248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61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descr="Airplane">
            <a:extLst>
              <a:ext uri="{FF2B5EF4-FFF2-40B4-BE49-F238E27FC236}">
                <a16:creationId xmlns:a16="http://schemas.microsoft.com/office/drawing/2014/main" id="{845D2EB0-7482-4E25-82E3-5342F6C81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53599">
            <a:off x="4743450" y="4163787"/>
            <a:ext cx="318406" cy="318406"/>
          </a:xfrm>
          <a:prstGeom prst="rect">
            <a:avLst/>
          </a:prstGeom>
        </p:spPr>
      </p:pic>
      <p:pic>
        <p:nvPicPr>
          <p:cNvPr id="5" name="Picture 4">
            <a:extLst>
              <a:ext uri="{FF2B5EF4-FFF2-40B4-BE49-F238E27FC236}">
                <a16:creationId xmlns:a16="http://schemas.microsoft.com/office/drawing/2014/main" id="{620A169A-C8FD-494C-A4F0-FF22FA738346}"/>
              </a:ext>
            </a:extLst>
          </p:cNvPr>
          <p:cNvPicPr>
            <a:picLocks noChangeAspect="1"/>
          </p:cNvPicPr>
          <p:nvPr/>
        </p:nvPicPr>
        <p:blipFill rotWithShape="1">
          <a:blip r:embed="rId4"/>
          <a:srcRect l="10249" r="995"/>
          <a:stretch/>
        </p:blipFill>
        <p:spPr>
          <a:xfrm>
            <a:off x="0" y="857251"/>
            <a:ext cx="9144000" cy="5279336"/>
          </a:xfrm>
          <a:prstGeom prst="rect">
            <a:avLst/>
          </a:prstGeom>
        </p:spPr>
      </p:pic>
      <p:grpSp>
        <p:nvGrpSpPr>
          <p:cNvPr id="23" name="Group 22">
            <a:extLst>
              <a:ext uri="{FF2B5EF4-FFF2-40B4-BE49-F238E27FC236}">
                <a16:creationId xmlns:a16="http://schemas.microsoft.com/office/drawing/2014/main" id="{D71415BE-A5B2-499F-8B1E-33ECE89D361D}"/>
              </a:ext>
            </a:extLst>
          </p:cNvPr>
          <p:cNvGrpSpPr/>
          <p:nvPr/>
        </p:nvGrpSpPr>
        <p:grpSpPr>
          <a:xfrm>
            <a:off x="2038350" y="4619625"/>
            <a:ext cx="6877050" cy="1152525"/>
            <a:chOff x="2460172" y="4413808"/>
            <a:chExt cx="7456714" cy="1235878"/>
          </a:xfrm>
        </p:grpSpPr>
        <p:grpSp>
          <p:nvGrpSpPr>
            <p:cNvPr id="17" name="Group 16">
              <a:extLst>
                <a:ext uri="{FF2B5EF4-FFF2-40B4-BE49-F238E27FC236}">
                  <a16:creationId xmlns:a16="http://schemas.microsoft.com/office/drawing/2014/main" id="{D0159047-E966-4AD9-B755-790D89CCF8B9}"/>
                </a:ext>
              </a:extLst>
            </p:cNvPr>
            <p:cNvGrpSpPr/>
            <p:nvPr/>
          </p:nvGrpSpPr>
          <p:grpSpPr>
            <a:xfrm>
              <a:off x="2460172" y="4452257"/>
              <a:ext cx="7456714" cy="1197429"/>
              <a:chOff x="3026229" y="4452257"/>
              <a:chExt cx="7456714" cy="1197429"/>
            </a:xfrm>
          </p:grpSpPr>
          <p:cxnSp>
            <p:nvCxnSpPr>
              <p:cNvPr id="13" name="Straight Connector 12">
                <a:extLst>
                  <a:ext uri="{FF2B5EF4-FFF2-40B4-BE49-F238E27FC236}">
                    <a16:creationId xmlns:a16="http://schemas.microsoft.com/office/drawing/2014/main" id="{FC0E6923-3EE0-46E4-88A8-79167977E992}"/>
                  </a:ext>
                </a:extLst>
              </p:cNvPr>
              <p:cNvCxnSpPr/>
              <p:nvPr/>
            </p:nvCxnSpPr>
            <p:spPr>
              <a:xfrm flipV="1">
                <a:off x="10123714" y="4452257"/>
                <a:ext cx="359229" cy="11974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FC5513-F4BE-4523-9628-5C74D3A8C49A}"/>
                  </a:ext>
                </a:extLst>
              </p:cNvPr>
              <p:cNvCxnSpPr>
                <a:cxnSpLocks/>
              </p:cNvCxnSpPr>
              <p:nvPr/>
            </p:nvCxnSpPr>
            <p:spPr>
              <a:xfrm flipV="1">
                <a:off x="3026229" y="4452257"/>
                <a:ext cx="7456714" cy="381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0" name="Graphic 19" descr="Airplane">
              <a:extLst>
                <a:ext uri="{FF2B5EF4-FFF2-40B4-BE49-F238E27FC236}">
                  <a16:creationId xmlns:a16="http://schemas.microsoft.com/office/drawing/2014/main" id="{00821B05-1BEC-4231-858D-4AF7159A5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95029">
              <a:off x="9484133" y="4999963"/>
              <a:ext cx="424541" cy="424541"/>
            </a:xfrm>
            <a:prstGeom prst="rect">
              <a:avLst/>
            </a:prstGeom>
          </p:spPr>
        </p:pic>
        <p:pic>
          <p:nvPicPr>
            <p:cNvPr id="21" name="Graphic 20" descr="Airplane">
              <a:extLst>
                <a:ext uri="{FF2B5EF4-FFF2-40B4-BE49-F238E27FC236}">
                  <a16:creationId xmlns:a16="http://schemas.microsoft.com/office/drawing/2014/main" id="{7857ED76-2F9A-4E66-B367-A45D34D1E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53599">
              <a:off x="6324599" y="4413808"/>
              <a:ext cx="424541" cy="424541"/>
            </a:xfrm>
            <a:prstGeom prst="rect">
              <a:avLst/>
            </a:prstGeom>
          </p:spPr>
        </p:pic>
      </p:grpSp>
      <p:sp>
        <p:nvSpPr>
          <p:cNvPr id="10" name="Rectangle 9"/>
          <p:cNvSpPr/>
          <p:nvPr/>
        </p:nvSpPr>
        <p:spPr>
          <a:xfrm>
            <a:off x="168551" y="0"/>
            <a:ext cx="8806898" cy="646331"/>
          </a:xfrm>
          <a:prstGeom prst="rect">
            <a:avLst/>
          </a:prstGeom>
        </p:spPr>
        <p:txBody>
          <a:bodyPr wrap="none">
            <a:spAutoFit/>
          </a:bodyPr>
          <a:lstStyle/>
          <a:p>
            <a:r>
              <a:rPr lang="en-AU" sz="3600" b="1" dirty="0">
                <a:solidFill>
                  <a:srgbClr val="002060"/>
                </a:solidFill>
                <a:latin typeface="Arial" panose="020B0604020202020204" pitchFamily="34" charset="0"/>
                <a:cs typeface="Arial" panose="020B0604020202020204" pitchFamily="34" charset="0"/>
              </a:rPr>
              <a:t>Will My Donation Be Able to Get to Me?</a:t>
            </a:r>
            <a:endParaRPr lang="en-GB" sz="3600" b="1" dirty="0">
              <a:solidFill>
                <a:srgbClr val="002060"/>
              </a:solidFill>
            </a:endParaRPr>
          </a:p>
        </p:txBody>
      </p:sp>
    </p:spTree>
    <p:extLst>
      <p:ext uri="{BB962C8B-B14F-4D97-AF65-F5344CB8AC3E}">
        <p14:creationId xmlns:p14="http://schemas.microsoft.com/office/powerpoint/2010/main" val="294979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03CCDF3-C1F0-4878-8EC9-5D3FDDAC6007}"/>
              </a:ext>
            </a:extLst>
          </p:cNvPr>
          <p:cNvPicPr>
            <a:picLocks noChangeAspect="1"/>
          </p:cNvPicPr>
          <p:nvPr/>
        </p:nvPicPr>
        <p:blipFill rotWithShape="1">
          <a:blip r:embed="rId3"/>
          <a:srcRect l="10249" r="995"/>
          <a:stretch/>
        </p:blipFill>
        <p:spPr>
          <a:xfrm>
            <a:off x="0" y="857251"/>
            <a:ext cx="9144000" cy="5279336"/>
          </a:xfrm>
          <a:prstGeom prst="rect">
            <a:avLst/>
          </a:prstGeom>
        </p:spPr>
      </p:pic>
      <p:grpSp>
        <p:nvGrpSpPr>
          <p:cNvPr id="31" name="Group 30">
            <a:extLst>
              <a:ext uri="{FF2B5EF4-FFF2-40B4-BE49-F238E27FC236}">
                <a16:creationId xmlns:a16="http://schemas.microsoft.com/office/drawing/2014/main" id="{11EEA0F8-057A-41F3-8F4A-37D3DD93EBB0}"/>
              </a:ext>
            </a:extLst>
          </p:cNvPr>
          <p:cNvGrpSpPr/>
          <p:nvPr/>
        </p:nvGrpSpPr>
        <p:grpSpPr>
          <a:xfrm>
            <a:off x="2057400" y="4152901"/>
            <a:ext cx="6510153" cy="1630680"/>
            <a:chOff x="2438400" y="3841501"/>
            <a:chExt cx="7092706" cy="1850639"/>
          </a:xfrm>
        </p:grpSpPr>
        <p:cxnSp>
          <p:nvCxnSpPr>
            <p:cNvPr id="11" name="Straight Connector 10">
              <a:extLst>
                <a:ext uri="{FF2B5EF4-FFF2-40B4-BE49-F238E27FC236}">
                  <a16:creationId xmlns:a16="http://schemas.microsoft.com/office/drawing/2014/main" id="{AD893A66-B5FB-43D2-89EC-A0DFD28598A4}"/>
                </a:ext>
              </a:extLst>
            </p:cNvPr>
            <p:cNvCxnSpPr>
              <a:cxnSpLocks/>
            </p:cNvCxnSpPr>
            <p:nvPr/>
          </p:nvCxnSpPr>
          <p:spPr>
            <a:xfrm flipH="1" flipV="1">
              <a:off x="7652657" y="4234544"/>
              <a:ext cx="1878449" cy="14575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Graphic 6" descr="Ambulance">
              <a:extLst>
                <a:ext uri="{FF2B5EF4-FFF2-40B4-BE49-F238E27FC236}">
                  <a16:creationId xmlns:a16="http://schemas.microsoft.com/office/drawing/2014/main" id="{DBD659AF-591B-4726-916C-EF10F1D54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4698" flipH="1">
              <a:off x="8461416" y="4684074"/>
              <a:ext cx="516081" cy="516081"/>
            </a:xfrm>
            <a:prstGeom prst="rect">
              <a:avLst/>
            </a:prstGeom>
          </p:spPr>
        </p:pic>
        <p:cxnSp>
          <p:nvCxnSpPr>
            <p:cNvPr id="16" name="Straight Connector 15">
              <a:extLst>
                <a:ext uri="{FF2B5EF4-FFF2-40B4-BE49-F238E27FC236}">
                  <a16:creationId xmlns:a16="http://schemas.microsoft.com/office/drawing/2014/main" id="{169EEFF5-583F-4A75-B0A9-4122F565F7FC}"/>
                </a:ext>
              </a:extLst>
            </p:cNvPr>
            <p:cNvCxnSpPr>
              <a:cxnSpLocks/>
            </p:cNvCxnSpPr>
            <p:nvPr/>
          </p:nvCxnSpPr>
          <p:spPr>
            <a:xfrm flipV="1">
              <a:off x="7336971" y="4234543"/>
              <a:ext cx="315686" cy="859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Graphic 11" descr="Car">
              <a:extLst>
                <a:ext uri="{FF2B5EF4-FFF2-40B4-BE49-F238E27FC236}">
                  <a16:creationId xmlns:a16="http://schemas.microsoft.com/office/drawing/2014/main" id="{BB843970-E60E-41EA-AE5F-50785C6560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708900" flipH="1">
              <a:off x="7298872" y="4436875"/>
              <a:ext cx="391885" cy="477078"/>
            </a:xfrm>
            <a:prstGeom prst="rect">
              <a:avLst/>
            </a:prstGeom>
          </p:spPr>
        </p:pic>
        <p:cxnSp>
          <p:nvCxnSpPr>
            <p:cNvPr id="22" name="Straight Connector 21">
              <a:extLst>
                <a:ext uri="{FF2B5EF4-FFF2-40B4-BE49-F238E27FC236}">
                  <a16:creationId xmlns:a16="http://schemas.microsoft.com/office/drawing/2014/main" id="{FF2FD782-8FAC-41FD-901D-D96E20741AC1}"/>
                </a:ext>
              </a:extLst>
            </p:cNvPr>
            <p:cNvCxnSpPr>
              <a:cxnSpLocks/>
            </p:cNvCxnSpPr>
            <p:nvPr/>
          </p:nvCxnSpPr>
          <p:spPr>
            <a:xfrm flipH="1">
              <a:off x="5562599" y="5135823"/>
              <a:ext cx="1770034" cy="4562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Graphic 23" descr="Airplane">
              <a:extLst>
                <a:ext uri="{FF2B5EF4-FFF2-40B4-BE49-F238E27FC236}">
                  <a16:creationId xmlns:a16="http://schemas.microsoft.com/office/drawing/2014/main" id="{2913A941-F3F1-4025-95E3-B5CA4CA454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220672">
              <a:off x="6235345" y="5151664"/>
              <a:ext cx="424541" cy="424541"/>
            </a:xfrm>
            <a:prstGeom prst="rect">
              <a:avLst/>
            </a:prstGeom>
          </p:spPr>
        </p:pic>
        <p:cxnSp>
          <p:nvCxnSpPr>
            <p:cNvPr id="25" name="Straight Connector 24">
              <a:extLst>
                <a:ext uri="{FF2B5EF4-FFF2-40B4-BE49-F238E27FC236}">
                  <a16:creationId xmlns:a16="http://schemas.microsoft.com/office/drawing/2014/main" id="{4FB03064-19D6-4A32-B125-52D3CAA5BC05}"/>
                </a:ext>
              </a:extLst>
            </p:cNvPr>
            <p:cNvCxnSpPr>
              <a:cxnSpLocks/>
            </p:cNvCxnSpPr>
            <p:nvPr/>
          </p:nvCxnSpPr>
          <p:spPr>
            <a:xfrm>
              <a:off x="2438400" y="4829628"/>
              <a:ext cx="3124199" cy="783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8" name="Graphic 27" descr="Airplane">
              <a:extLst>
                <a:ext uri="{FF2B5EF4-FFF2-40B4-BE49-F238E27FC236}">
                  <a16:creationId xmlns:a16="http://schemas.microsoft.com/office/drawing/2014/main" id="{CDE0EE42-C7AD-4184-AA86-9051CFE72A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972461">
              <a:off x="3778558" y="5004099"/>
              <a:ext cx="424541" cy="424541"/>
            </a:xfrm>
            <a:prstGeom prst="rect">
              <a:avLst/>
            </a:prstGeom>
          </p:spPr>
        </p:pic>
        <p:pic>
          <p:nvPicPr>
            <p:cNvPr id="3074" name="Picture 2" descr="Vincent Thomas Bridge - Free monuments icons">
              <a:extLst>
                <a:ext uri="{FF2B5EF4-FFF2-40B4-BE49-F238E27FC236}">
                  <a16:creationId xmlns:a16="http://schemas.microsoft.com/office/drawing/2014/main" id="{898F26B6-C5C5-4699-8104-08EB5A4DF7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2633" y="3841501"/>
              <a:ext cx="672859" cy="6728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454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erson holding a sign&#10;&#10;Description automatically generated">
            <a:extLst>
              <a:ext uri="{FF2B5EF4-FFF2-40B4-BE49-F238E27FC236}">
                <a16:creationId xmlns:a16="http://schemas.microsoft.com/office/drawing/2014/main" id="{281195F7-8D97-4382-BD52-5F4A5E7390B3}"/>
              </a:ext>
            </a:extLst>
          </p:cNvPr>
          <p:cNvPicPr>
            <a:picLocks noChangeAspect="1"/>
          </p:cNvPicPr>
          <p:nvPr/>
        </p:nvPicPr>
        <p:blipFill>
          <a:blip r:embed="rId3"/>
          <a:stretch>
            <a:fillRect/>
          </a:stretch>
        </p:blipFill>
        <p:spPr>
          <a:xfrm>
            <a:off x="1325880" y="0"/>
            <a:ext cx="5974080" cy="6757566"/>
          </a:xfrm>
          <a:prstGeom prst="rect">
            <a:avLst/>
          </a:prstGeom>
        </p:spPr>
      </p:pic>
    </p:spTree>
    <p:extLst>
      <p:ext uri="{BB962C8B-B14F-4D97-AF65-F5344CB8AC3E}">
        <p14:creationId xmlns:p14="http://schemas.microsoft.com/office/powerpoint/2010/main" val="306002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318841" y="205529"/>
            <a:ext cx="7772400" cy="1326985"/>
          </a:xfrm>
        </p:spPr>
        <p:txBody>
          <a:bodyPr/>
          <a:lstStyle/>
          <a:p>
            <a:r>
              <a:rPr lang="en-GB" sz="3600" dirty="0"/>
              <a:t>One Case of Failed Transport</a:t>
            </a:r>
            <a:r>
              <a:rPr lang="en-GB" dirty="0"/>
              <a:t/>
            </a:r>
            <a:br>
              <a:rPr lang="en-GB" dirty="0"/>
            </a:br>
            <a:endParaRPr lang="en-GB" dirty="0"/>
          </a:p>
        </p:txBody>
      </p:sp>
      <p:sp>
        <p:nvSpPr>
          <p:cNvPr id="4" name="Slide Number Placeholder 3"/>
          <p:cNvSpPr>
            <a:spLocks noGrp="1"/>
          </p:cNvSpPr>
          <p:nvPr>
            <p:ph type="sldNum" sz="quarter" idx="4"/>
          </p:nvPr>
        </p:nvSpPr>
        <p:spPr/>
        <p:txBody>
          <a:bodyPr/>
          <a:lstStyle/>
          <a:p>
            <a:fld id="{0C3441AE-69CE-47D4-81E4-F6C76F053A53}" type="slidenum">
              <a:rPr lang="en-GB" smtClean="0"/>
              <a:t>17</a:t>
            </a:fld>
            <a:endParaRPr lang="en-GB"/>
          </a:p>
        </p:txBody>
      </p:sp>
      <p:sp>
        <p:nvSpPr>
          <p:cNvPr id="10" name="Content Placeholder 9"/>
          <p:cNvSpPr>
            <a:spLocks noGrp="1"/>
          </p:cNvSpPr>
          <p:nvPr>
            <p:ph idx="10"/>
          </p:nvPr>
        </p:nvSpPr>
        <p:spPr>
          <a:xfrm>
            <a:off x="533400" y="1542496"/>
            <a:ext cx="7772400" cy="5180038"/>
          </a:xfrm>
        </p:spPr>
        <p:txBody>
          <a:bodyPr>
            <a:normAutofit/>
          </a:bodyPr>
          <a:lstStyle/>
          <a:p>
            <a:pPr marL="285750" indent="-285750">
              <a:buFont typeface="Arial" panose="020B0604020202020204" pitchFamily="34" charset="0"/>
              <a:buChar char="•"/>
            </a:pPr>
            <a:r>
              <a:rPr lang="en-GB" sz="2400" dirty="0" smtClean="0"/>
              <a:t>Country with low export/import activity</a:t>
            </a:r>
          </a:p>
          <a:p>
            <a:pPr marL="285750" indent="-285750">
              <a:buFont typeface="Arial" panose="020B0604020202020204" pitchFamily="34" charset="0"/>
              <a:buChar char="•"/>
            </a:pPr>
            <a:r>
              <a:rPr lang="en-GB" sz="2400" dirty="0" smtClean="0"/>
              <a:t>International flights suspended 16/3/20</a:t>
            </a:r>
          </a:p>
          <a:p>
            <a:pPr marL="285750" indent="-285750">
              <a:buFont typeface="Arial" panose="020B0604020202020204" pitchFamily="34" charset="0"/>
              <a:buChar char="•"/>
            </a:pPr>
            <a:r>
              <a:rPr lang="en-GB" sz="2400" dirty="0" smtClean="0"/>
              <a:t>Product underwent emergency cryopreservation</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smtClean="0"/>
          </a:p>
          <a:p>
            <a:pPr marL="285750" indent="-285750">
              <a:buFont typeface="Arial" panose="020B0604020202020204" pitchFamily="34" charset="0"/>
              <a:buChar char="•"/>
            </a:pPr>
            <a:endParaRPr lang="en-GB" sz="2400" dirty="0" smtClean="0"/>
          </a:p>
          <a:p>
            <a:endParaRPr lang="en-GB" sz="2400" dirty="0" smtClean="0"/>
          </a:p>
          <a:p>
            <a:pPr marL="285750" indent="-285750">
              <a:buFont typeface="Arial" panose="020B0604020202020204" pitchFamily="34" charset="0"/>
              <a:buChar char="•"/>
            </a:pPr>
            <a:r>
              <a:rPr lang="en-GB" sz="2400" dirty="0"/>
              <a:t>24/3/20 no reinstatement or work </a:t>
            </a:r>
            <a:r>
              <a:rPr lang="en-GB" sz="2400" dirty="0" smtClean="0"/>
              <a:t>around</a:t>
            </a:r>
            <a:endParaRPr lang="en-GB" sz="2400" dirty="0"/>
          </a:p>
          <a:p>
            <a:pPr marL="285750" indent="-285750">
              <a:buFont typeface="Arial" panose="020B0604020202020204" pitchFamily="34" charset="0"/>
              <a:buChar char="•"/>
            </a:pPr>
            <a:r>
              <a:rPr lang="en-GB" sz="2400" dirty="0"/>
              <a:t>Patient had cord blood transplant</a:t>
            </a:r>
          </a:p>
          <a:p>
            <a:pPr marL="285750" indent="-285750">
              <a:buFont typeface="Arial" panose="020B0604020202020204" pitchFamily="34" charset="0"/>
              <a:buChar char="•"/>
            </a:pPr>
            <a:endParaRPr lang="en-GB" sz="2400" dirty="0" smtClean="0"/>
          </a:p>
          <a:p>
            <a:pPr marL="285750" indent="-285750">
              <a:buFont typeface="Arial" panose="020B0604020202020204" pitchFamily="34" charset="0"/>
              <a:buChar char="•"/>
            </a:pPr>
            <a:endParaRPr lang="en-GB" sz="2400" dirty="0" smtClean="0"/>
          </a:p>
          <a:p>
            <a:pPr marL="285750" indent="-285750">
              <a:buFont typeface="Arial" panose="020B0604020202020204" pitchFamily="34" charset="0"/>
              <a:buChar char="•"/>
            </a:pPr>
            <a:endParaRPr lang="en-GB" sz="2400" dirty="0"/>
          </a:p>
        </p:txBody>
      </p:sp>
      <p:sp>
        <p:nvSpPr>
          <p:cNvPr id="7" name="Title 1">
            <a:extLst>
              <a:ext uri="{FF2B5EF4-FFF2-40B4-BE49-F238E27FC236}">
                <a16:creationId xmlns:a16="http://schemas.microsoft.com/office/drawing/2014/main" id="{FBAECA22-D6A4-45AA-BDA9-F88053A583C9}"/>
              </a:ext>
            </a:extLst>
          </p:cNvPr>
          <p:cNvSpPr txBox="1">
            <a:spLocks/>
          </p:cNvSpPr>
          <p:nvPr/>
        </p:nvSpPr>
        <p:spPr>
          <a:xfrm>
            <a:off x="349321" y="244961"/>
            <a:ext cx="8108879" cy="132698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800" b="1" i="0" kern="1200">
                <a:solidFill>
                  <a:srgbClr val="3A4F92"/>
                </a:solidFill>
                <a:latin typeface="Arial"/>
                <a:ea typeface="+mj-ea"/>
                <a:cs typeface="Arial"/>
              </a:defRPr>
            </a:lvl1pPr>
          </a:lstStyle>
          <a:p>
            <a:endParaRPr lang="en-GB" dirty="0"/>
          </a:p>
        </p:txBody>
      </p:sp>
      <p:sp>
        <p:nvSpPr>
          <p:cNvPr id="8" name="Content Placeholder 3">
            <a:extLst>
              <a:ext uri="{FF2B5EF4-FFF2-40B4-BE49-F238E27FC236}">
                <a16:creationId xmlns:a16="http://schemas.microsoft.com/office/drawing/2014/main" id="{BE698A1E-B143-4CEE-AB2A-5932EA4638ED}"/>
              </a:ext>
            </a:extLst>
          </p:cNvPr>
          <p:cNvSpPr txBox="1">
            <a:spLocks/>
          </p:cNvSpPr>
          <p:nvPr/>
        </p:nvSpPr>
        <p:spPr>
          <a:xfrm>
            <a:off x="685800" y="2902993"/>
            <a:ext cx="7772400" cy="3453359"/>
          </a:xfrm>
        </p:spPr>
        <p:txBody>
          <a:bodyPr/>
          <a:ls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Global trend diagram ^^^</a:t>
            </a:r>
          </a:p>
        </p:txBody>
      </p:sp>
      <p:sp>
        <p:nvSpPr>
          <p:cNvPr id="13" name="Content Placeholder 3">
            <a:extLst>
              <a:ext uri="{FF2B5EF4-FFF2-40B4-BE49-F238E27FC236}">
                <a16:creationId xmlns:a16="http://schemas.microsoft.com/office/drawing/2014/main" id="{278E1885-7C18-47BE-AFD6-E3C400F9AF2E}"/>
              </a:ext>
            </a:extLst>
          </p:cNvPr>
          <p:cNvSpPr txBox="1">
            <a:spLocks/>
          </p:cNvSpPr>
          <p:nvPr/>
        </p:nvSpPr>
        <p:spPr>
          <a:xfrm>
            <a:off x="838200" y="3055393"/>
            <a:ext cx="7772400" cy="3453359"/>
          </a:xfrm>
        </p:spPr>
        <p:txBody>
          <a:bodyPr/>
          <a:ls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smtClean="0"/>
              <a:t>diagram </a:t>
            </a:r>
            <a:r>
              <a:rPr lang="en-GB" dirty="0"/>
              <a:t>^^^</a:t>
            </a:r>
          </a:p>
        </p:txBody>
      </p:sp>
      <p:pic>
        <p:nvPicPr>
          <p:cNvPr id="12" name="Picture 11"/>
          <p:cNvPicPr>
            <a:picLocks noChangeAspect="1"/>
          </p:cNvPicPr>
          <p:nvPr/>
        </p:nvPicPr>
        <p:blipFill>
          <a:blip r:embed="rId3"/>
          <a:stretch>
            <a:fillRect/>
          </a:stretch>
        </p:blipFill>
        <p:spPr>
          <a:xfrm>
            <a:off x="1353277" y="3172347"/>
            <a:ext cx="3761648" cy="2192133"/>
          </a:xfrm>
          <a:prstGeom prst="rect">
            <a:avLst/>
          </a:prstGeom>
        </p:spPr>
      </p:pic>
    </p:spTree>
    <p:extLst>
      <p:ext uri="{BB962C8B-B14F-4D97-AF65-F5344CB8AC3E}">
        <p14:creationId xmlns:p14="http://schemas.microsoft.com/office/powerpoint/2010/main" val="4175251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 y="366185"/>
            <a:ext cx="9403080" cy="654895"/>
          </a:xfrm>
        </p:spPr>
        <p:txBody>
          <a:bodyPr>
            <a:noAutofit/>
          </a:bodyPr>
          <a:lstStyle/>
          <a:p>
            <a:r>
              <a:rPr lang="en-AU" sz="3600" dirty="0" smtClean="0">
                <a:solidFill>
                  <a:srgbClr val="002060"/>
                </a:solidFill>
                <a:latin typeface="Arial" panose="020B0604020202020204" pitchFamily="34" charset="0"/>
                <a:cs typeface="Arial" panose="020B0604020202020204" pitchFamily="34" charset="0"/>
              </a:rPr>
              <a:t>Will My Donation Work? Cryopreservation</a:t>
            </a:r>
            <a:r>
              <a:rPr lang="en-AU" sz="3200" dirty="0">
                <a:solidFill>
                  <a:srgbClr val="139DBC"/>
                </a:solidFill>
                <a:latin typeface="Arial" panose="020B0604020202020204" pitchFamily="34" charset="0"/>
                <a:cs typeface="Arial" panose="020B0604020202020204" pitchFamily="34" charset="0"/>
              </a:rPr>
              <a:t/>
            </a:r>
            <a:br>
              <a:rPr lang="en-AU" sz="3200" dirty="0">
                <a:solidFill>
                  <a:srgbClr val="139DBC"/>
                </a:solidFill>
                <a:latin typeface="Arial" panose="020B0604020202020204" pitchFamily="34" charset="0"/>
                <a:cs typeface="Arial" panose="020B0604020202020204" pitchFamily="34" charset="0"/>
              </a:rPr>
            </a:br>
            <a:r>
              <a:rPr lang="en-AU" sz="3200" dirty="0">
                <a:solidFill>
                  <a:srgbClr val="139DBC"/>
                </a:solidFill>
                <a:latin typeface="Arial" panose="020B0604020202020204" pitchFamily="34" charset="0"/>
                <a:cs typeface="Arial" panose="020B0604020202020204" pitchFamily="34" charset="0"/>
              </a:rPr>
              <a:t/>
            </a:r>
            <a:br>
              <a:rPr lang="en-AU" sz="3200" dirty="0">
                <a:solidFill>
                  <a:srgbClr val="139DBC"/>
                </a:solidFill>
                <a:latin typeface="Arial" panose="020B0604020202020204" pitchFamily="34" charset="0"/>
                <a:cs typeface="Arial" panose="020B0604020202020204" pitchFamily="34" charset="0"/>
              </a:rPr>
            </a:br>
            <a:endParaRPr lang="en-GB" sz="3200" dirty="0"/>
          </a:p>
        </p:txBody>
      </p:sp>
      <p:sp>
        <p:nvSpPr>
          <p:cNvPr id="3" name="Content Placeholder 2"/>
          <p:cNvSpPr>
            <a:spLocks noGrp="1"/>
          </p:cNvSpPr>
          <p:nvPr>
            <p:ph idx="1"/>
          </p:nvPr>
        </p:nvSpPr>
        <p:spPr>
          <a:xfrm>
            <a:off x="182880" y="1234440"/>
            <a:ext cx="8961120" cy="4833077"/>
          </a:xfrm>
        </p:spPr>
        <p:txBody>
          <a:bodyPr>
            <a:normAutofit/>
          </a:bodyPr>
          <a:lstStyle/>
          <a:p>
            <a:pPr marL="342900" indent="-342900">
              <a:buFont typeface="Arial" panose="020B0604020202020204" pitchFamily="34" charset="0"/>
              <a:buChar char="•"/>
            </a:pPr>
            <a:r>
              <a:rPr lang="lt-LT" sz="2400" dirty="0"/>
              <a:t>March </a:t>
            </a:r>
            <a:r>
              <a:rPr lang="en-GB" sz="2400" dirty="0" smtClean="0"/>
              <a:t>2020</a:t>
            </a:r>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lt-LT" sz="2400" dirty="0" smtClean="0"/>
              <a:t>recommended </a:t>
            </a:r>
            <a:r>
              <a:rPr lang="lt-LT" sz="2400" dirty="0"/>
              <a:t>cryopreservation </a:t>
            </a:r>
            <a:r>
              <a:rPr lang="en-GB" sz="2400" dirty="0"/>
              <a:t>of all allogeneic HSC donations </a:t>
            </a:r>
          </a:p>
          <a:p>
            <a:endParaRPr lang="en-GB" sz="2400" dirty="0"/>
          </a:p>
          <a:p>
            <a:pPr marL="342900" indent="-342900">
              <a:buFont typeface="Arial" panose="020B0604020202020204" pitchFamily="34" charset="0"/>
              <a:buChar char="•"/>
            </a:pPr>
            <a:r>
              <a:rPr lang="en-GB" sz="2400" dirty="0"/>
              <a:t>i</a:t>
            </a:r>
            <a:r>
              <a:rPr lang="en-GB" sz="2400" dirty="0" smtClean="0"/>
              <a:t>nfrequent </a:t>
            </a:r>
            <a:r>
              <a:rPr lang="en-GB" sz="2400" dirty="0"/>
              <a:t>occurrence </a:t>
            </a:r>
            <a:r>
              <a:rPr lang="en-GB" sz="2400" dirty="0" smtClean="0"/>
              <a:t>- 2</a:t>
            </a:r>
            <a:r>
              <a:rPr lang="en-GB" sz="2400" dirty="0"/>
              <a:t>% of all allogeneic HSC </a:t>
            </a:r>
            <a:r>
              <a:rPr lang="en-GB" sz="2400" dirty="0" smtClean="0"/>
              <a:t>transplants</a:t>
            </a:r>
            <a:r>
              <a:rPr lang="en-GB" sz="2400" baseline="30000" dirty="0" smtClean="0"/>
              <a:t>1</a:t>
            </a:r>
            <a:r>
              <a:rPr lang="en-GB" sz="2400" dirty="0" smtClean="0"/>
              <a:t> </a:t>
            </a:r>
          </a:p>
          <a:p>
            <a:endParaRPr lang="en-GB" sz="2400" dirty="0"/>
          </a:p>
          <a:p>
            <a:pPr marL="342900" indent="-342900">
              <a:buFont typeface="Arial" panose="020B0604020202020204" pitchFamily="34" charset="0"/>
              <a:buChar char="•"/>
            </a:pPr>
            <a:r>
              <a:rPr lang="en-GB" sz="2400" dirty="0" smtClean="0"/>
              <a:t>?impact on patient outcomes</a:t>
            </a:r>
            <a:endParaRPr lang="en-GB" sz="2400" dirty="0"/>
          </a:p>
          <a:p>
            <a:endParaRPr lang="en-GB" dirty="0"/>
          </a:p>
        </p:txBody>
      </p:sp>
      <p:sp>
        <p:nvSpPr>
          <p:cNvPr id="4" name="Slide Number Placeholder 3"/>
          <p:cNvSpPr>
            <a:spLocks noGrp="1"/>
          </p:cNvSpPr>
          <p:nvPr>
            <p:ph type="sldNum" sz="quarter" idx="12"/>
          </p:nvPr>
        </p:nvSpPr>
        <p:spPr/>
        <p:txBody>
          <a:bodyPr/>
          <a:lstStyle/>
          <a:p>
            <a:fld id="{0C3441AE-69CE-47D4-81E4-F6C76F053A53}" type="slidenum">
              <a:rPr lang="en-GB" smtClean="0"/>
              <a:t>18</a:t>
            </a:fld>
            <a:endParaRPr lang="en-GB"/>
          </a:p>
        </p:txBody>
      </p:sp>
      <p:sp>
        <p:nvSpPr>
          <p:cNvPr id="5" name="TextBox 4"/>
          <p:cNvSpPr txBox="1"/>
          <p:nvPr/>
        </p:nvSpPr>
        <p:spPr>
          <a:xfrm>
            <a:off x="182880" y="6400800"/>
            <a:ext cx="2301240" cy="369332"/>
          </a:xfrm>
          <a:prstGeom prst="rect">
            <a:avLst/>
          </a:prstGeom>
          <a:noFill/>
        </p:spPr>
        <p:txBody>
          <a:bodyPr vert="horz" wrap="square" lIns="91440" tIns="45720" rIns="91440" bIns="45720" rtlCol="0" anchor="ctr">
            <a:spAutoFit/>
          </a:bodyPr>
          <a:lstStyle/>
          <a:p>
            <a:r>
              <a:rPr lang="en-GB" baseline="30000" dirty="0" smtClean="0">
                <a:solidFill>
                  <a:schemeClr val="bg1"/>
                </a:solidFill>
              </a:rPr>
              <a:t>1 </a:t>
            </a:r>
            <a:r>
              <a:rPr lang="en-GB" dirty="0" smtClean="0">
                <a:solidFill>
                  <a:schemeClr val="bg1"/>
                </a:solidFill>
              </a:rPr>
              <a:t>Frey et al 2006</a:t>
            </a:r>
          </a:p>
        </p:txBody>
      </p:sp>
      <p:pic>
        <p:nvPicPr>
          <p:cNvPr id="6" name="Picture 5"/>
          <p:cNvPicPr>
            <a:picLocks noChangeAspect="1"/>
          </p:cNvPicPr>
          <p:nvPr/>
        </p:nvPicPr>
        <p:blipFill>
          <a:blip r:embed="rId3"/>
          <a:stretch>
            <a:fillRect/>
          </a:stretch>
        </p:blipFill>
        <p:spPr>
          <a:xfrm>
            <a:off x="5657850" y="5307925"/>
            <a:ext cx="3486150" cy="1514475"/>
          </a:xfrm>
          <a:prstGeom prst="rect">
            <a:avLst/>
          </a:prstGeom>
        </p:spPr>
      </p:pic>
      <p:pic>
        <p:nvPicPr>
          <p:cNvPr id="7" name="Picture 2" descr="Image may contain: text that says &quot;WMDA matching donors serving patient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726193"/>
            <a:ext cx="820364" cy="8203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2889885" y="1892535"/>
            <a:ext cx="1981200" cy="487680"/>
          </a:xfrm>
          <a:prstGeom prst="rect">
            <a:avLst/>
          </a:prstGeom>
        </p:spPr>
      </p:pic>
      <p:pic>
        <p:nvPicPr>
          <p:cNvPr id="10" name="Picture 9"/>
          <p:cNvPicPr>
            <a:picLocks noChangeAspect="1"/>
          </p:cNvPicPr>
          <p:nvPr/>
        </p:nvPicPr>
        <p:blipFill>
          <a:blip r:embed="rId6"/>
          <a:stretch>
            <a:fillRect/>
          </a:stretch>
        </p:blipFill>
        <p:spPr>
          <a:xfrm>
            <a:off x="5912031" y="1625462"/>
            <a:ext cx="900249" cy="787718"/>
          </a:xfrm>
          <a:prstGeom prst="rect">
            <a:avLst/>
          </a:prstGeom>
        </p:spPr>
      </p:pic>
    </p:spTree>
    <p:extLst>
      <p:ext uri="{BB962C8B-B14F-4D97-AF65-F5344CB8AC3E}">
        <p14:creationId xmlns:p14="http://schemas.microsoft.com/office/powerpoint/2010/main" val="3070495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6185"/>
            <a:ext cx="7886700" cy="837775"/>
          </a:xfrm>
        </p:spPr>
        <p:txBody>
          <a:bodyPr/>
          <a:lstStyle/>
          <a:p>
            <a:r>
              <a:rPr lang="en-GB" dirty="0" smtClean="0"/>
              <a:t>Pre-Pandemic </a:t>
            </a:r>
            <a:r>
              <a:rPr lang="en-GB" dirty="0" smtClean="0"/>
              <a:t>Experience</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31169791"/>
              </p:ext>
            </p:extLst>
          </p:nvPr>
        </p:nvGraphicFramePr>
        <p:xfrm>
          <a:off x="430530" y="1313811"/>
          <a:ext cx="7886704" cy="4312453"/>
        </p:xfrm>
        <a:graphic>
          <a:graphicData uri="http://schemas.openxmlformats.org/drawingml/2006/table">
            <a:tbl>
              <a:tblPr firstRow="1" bandRow="1">
                <a:tableStyleId>{5C22544A-7EE6-4342-B048-85BDC9FD1C3A}</a:tableStyleId>
              </a:tblPr>
              <a:tblGrid>
                <a:gridCol w="1089512">
                  <a:extLst>
                    <a:ext uri="{9D8B030D-6E8A-4147-A177-3AD203B41FA5}">
                      <a16:colId xmlns:a16="http://schemas.microsoft.com/office/drawing/2014/main" val="2141944801"/>
                    </a:ext>
                  </a:extLst>
                </a:gridCol>
                <a:gridCol w="552598">
                  <a:extLst>
                    <a:ext uri="{9D8B030D-6E8A-4147-A177-3AD203B41FA5}">
                      <a16:colId xmlns:a16="http://schemas.microsoft.com/office/drawing/2014/main" val="2110344038"/>
                    </a:ext>
                  </a:extLst>
                </a:gridCol>
                <a:gridCol w="472440">
                  <a:extLst>
                    <a:ext uri="{9D8B030D-6E8A-4147-A177-3AD203B41FA5}">
                      <a16:colId xmlns:a16="http://schemas.microsoft.com/office/drawing/2014/main" val="465402032"/>
                    </a:ext>
                  </a:extLst>
                </a:gridCol>
                <a:gridCol w="883920">
                  <a:extLst>
                    <a:ext uri="{9D8B030D-6E8A-4147-A177-3AD203B41FA5}">
                      <a16:colId xmlns:a16="http://schemas.microsoft.com/office/drawing/2014/main" val="1195910128"/>
                    </a:ext>
                  </a:extLst>
                </a:gridCol>
                <a:gridCol w="1930720">
                  <a:extLst>
                    <a:ext uri="{9D8B030D-6E8A-4147-A177-3AD203B41FA5}">
                      <a16:colId xmlns:a16="http://schemas.microsoft.com/office/drawing/2014/main" val="744489345"/>
                    </a:ext>
                  </a:extLst>
                </a:gridCol>
                <a:gridCol w="985838">
                  <a:extLst>
                    <a:ext uri="{9D8B030D-6E8A-4147-A177-3AD203B41FA5}">
                      <a16:colId xmlns:a16="http://schemas.microsoft.com/office/drawing/2014/main" val="78871277"/>
                    </a:ext>
                  </a:extLst>
                </a:gridCol>
                <a:gridCol w="985838">
                  <a:extLst>
                    <a:ext uri="{9D8B030D-6E8A-4147-A177-3AD203B41FA5}">
                      <a16:colId xmlns:a16="http://schemas.microsoft.com/office/drawing/2014/main" val="1972889090"/>
                    </a:ext>
                  </a:extLst>
                </a:gridCol>
                <a:gridCol w="985838">
                  <a:extLst>
                    <a:ext uri="{9D8B030D-6E8A-4147-A177-3AD203B41FA5}">
                      <a16:colId xmlns:a16="http://schemas.microsoft.com/office/drawing/2014/main" val="2703660790"/>
                    </a:ext>
                  </a:extLst>
                </a:gridCol>
              </a:tblGrid>
              <a:tr h="672390">
                <a:tc>
                  <a:txBody>
                    <a:bodyPr/>
                    <a:lstStyle/>
                    <a:p>
                      <a:pPr>
                        <a:lnSpc>
                          <a:spcPct val="107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Study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Fresh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b="1" dirty="0" err="1">
                          <a:effectLst/>
                          <a:latin typeface="Calibri" panose="020F0502020204030204" pitchFamily="34" charset="0"/>
                          <a:ea typeface="Calibri" panose="020F0502020204030204" pitchFamily="34" charset="0"/>
                          <a:cs typeface="Times New Roman" panose="02020603050405020304" pitchFamily="18" charset="0"/>
                        </a:rPr>
                        <a:t>Cryo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Cell Source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Neutrophils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Platelets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GVHD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OS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1508258"/>
                  </a:ext>
                </a:extLst>
              </a:tr>
              <a:tr h="1707025">
                <a:tc>
                  <a:txBody>
                    <a:bodyPr/>
                    <a:lstStyle/>
                    <a:p>
                      <a:pPr>
                        <a:lnSpc>
                          <a:spcPct val="107000"/>
                        </a:lnSpc>
                        <a:spcAft>
                          <a:spcPts val="0"/>
                        </a:spcAft>
                      </a:pPr>
                      <a:r>
                        <a:rPr lang="en-GB" sz="1400" dirty="0" err="1">
                          <a:effectLst/>
                          <a:latin typeface="Calibri" panose="020F0502020204030204" pitchFamily="34" charset="0"/>
                          <a:ea typeface="Calibri" panose="020F0502020204030204" pitchFamily="34" charset="0"/>
                          <a:cs typeface="Times New Roman" panose="02020603050405020304" pitchFamily="18" charset="0"/>
                        </a:rPr>
                        <a:t>Medd</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Birmingham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123</a:t>
                      </a:r>
                    </a:p>
                  </a:txBody>
                  <a:tcPr marL="68580" marR="68580"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76</a:t>
                      </a:r>
                    </a:p>
                  </a:txBody>
                  <a:tcPr marL="68580" marR="68580"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All PBSC, </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RDs </a:t>
                      </a:r>
                      <a:r>
                        <a:rPr lang="en-GB" sz="1400" dirty="0">
                          <a:effectLst/>
                          <a:latin typeface="Calibri" panose="020F0502020204030204" pitchFamily="34" charset="0"/>
                          <a:ea typeface="Calibri" panose="020F0502020204030204" pitchFamily="34" charset="0"/>
                          <a:cs typeface="Times New Roman" panose="02020603050405020304" pitchFamily="18" charset="0"/>
                        </a:rPr>
                        <a:t>and UDs</a:t>
                      </a:r>
                    </a:p>
                  </a:txBody>
                  <a:tcPr marL="68580" marR="68580"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Median 12 d in both; MVA – </a:t>
                      </a: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t>
                      </a:r>
                      <a:r>
                        <a:rPr lang="en-GB" sz="1400" dirty="0">
                          <a:solidFill>
                            <a:schemeClr val="bg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a:t>
                      </a:r>
                      <a:r>
                        <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ight lag after day 12: probability of </a:t>
                      </a:r>
                      <a:r>
                        <a:rPr lang="en-GB" sz="14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neut</a:t>
                      </a:r>
                      <a:r>
                        <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engraftment at D15 74% vs 93% fresh</a:t>
                      </a:r>
                      <a:r>
                        <a:rPr lang="en-GB" sz="1400" dirty="0">
                          <a:effectLst/>
                          <a:latin typeface="Calibri" panose="020F0502020204030204" pitchFamily="34" charset="0"/>
                          <a:ea typeface="Calibri" panose="020F0502020204030204" pitchFamily="34" charset="0"/>
                          <a:cs typeface="Times New Roman" panose="02020603050405020304" pitchFamily="18" charset="0"/>
                        </a:rPr>
                        <a:t>; D30 – same as fresh.</a:t>
                      </a:r>
                    </a:p>
                    <a:p>
                      <a:pPr>
                        <a:lnSpc>
                          <a:spcPct val="107000"/>
                        </a:lnSpc>
                        <a:spcAft>
                          <a:spcPts val="0"/>
                        </a:spcAft>
                      </a:pPr>
                      <a:r>
                        <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Overall – trend to delayed cumulative </a:t>
                      </a:r>
                      <a:r>
                        <a:rPr lang="en-GB" sz="14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neut</a:t>
                      </a:r>
                      <a:r>
                        <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engraftment with </a:t>
                      </a:r>
                      <a:r>
                        <a:rPr lang="en-GB" sz="14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cryo</a:t>
                      </a:r>
                      <a:r>
                        <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PBSC (p=0.067)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Delayed 19d vs 14d</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cGVHD higher</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Same</a:t>
                      </a:r>
                    </a:p>
                  </a:txBody>
                  <a:tcPr marL="68580" marR="68580" marT="0" marB="0"/>
                </a:tc>
                <a:extLst>
                  <a:ext uri="{0D108BD9-81ED-4DB2-BD59-A6C34878D82A}">
                    <a16:rowId xmlns:a16="http://schemas.microsoft.com/office/drawing/2014/main" val="493244799"/>
                  </a:ext>
                </a:extLst>
              </a:tr>
              <a:tr h="672390">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Parody</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Sevilla</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107</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224</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All PBSC</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RDs</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Faster in frozen 14 vs 16 d</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Same</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aGVHD higher</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Same</a:t>
                      </a:r>
                    </a:p>
                  </a:txBody>
                  <a:tcPr marL="68580" marR="68580" marT="0" marB="0"/>
                </a:tc>
                <a:extLst>
                  <a:ext uri="{0D108BD9-81ED-4DB2-BD59-A6C34878D82A}">
                    <a16:rowId xmlns:a16="http://schemas.microsoft.com/office/drawing/2014/main" val="2775400258"/>
                  </a:ext>
                </a:extLst>
              </a:tr>
              <a:tr h="672390">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Alotaibi</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Canada</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648</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310</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All PBSC</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RD,haplo,UD</a:t>
                      </a:r>
                    </a:p>
                  </a:txBody>
                  <a:tcPr marL="68580" marR="68580"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No difference in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neuts</a:t>
                      </a:r>
                      <a:r>
                        <a:rPr lang="en-GB" sz="1400" dirty="0">
                          <a:effectLst/>
                          <a:latin typeface="Calibri" panose="020F0502020204030204" pitchFamily="34" charset="0"/>
                          <a:ea typeface="Calibri" panose="020F0502020204030204" pitchFamily="34" charset="0"/>
                          <a:cs typeface="Times New Roman" panose="02020603050405020304" pitchFamily="18" charset="0"/>
                        </a:rPr>
                        <a:t> or </a:t>
                      </a: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graft</a:t>
                      </a:r>
                      <a:r>
                        <a:rPr lang="en-GB" sz="1400" baseline="0" dirty="0" smtClean="0">
                          <a:effectLst/>
                          <a:latin typeface="Calibri" panose="020F0502020204030204" pitchFamily="34" charset="0"/>
                          <a:ea typeface="Calibri" panose="020F0502020204030204" pitchFamily="34" charset="0"/>
                          <a:cs typeface="Times New Roman" panose="02020603050405020304" pitchFamily="18" charset="0"/>
                        </a:rPr>
                        <a:t> failure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No difference</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cGVHD</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higher</a:t>
                      </a:r>
                    </a:p>
                  </a:txBody>
                  <a:tcPr marL="68580" marR="68580"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Same</a:t>
                      </a:r>
                    </a:p>
                  </a:txBody>
                  <a:tcPr marL="68580" marR="68580" marT="0" marB="0"/>
                </a:tc>
                <a:extLst>
                  <a:ext uri="{0D108BD9-81ED-4DB2-BD59-A6C34878D82A}">
                    <a16:rowId xmlns:a16="http://schemas.microsoft.com/office/drawing/2014/main" val="465240694"/>
                  </a:ext>
                </a:extLst>
              </a:tr>
            </a:tbl>
          </a:graphicData>
        </a:graphic>
      </p:graphicFrame>
      <p:sp>
        <p:nvSpPr>
          <p:cNvPr id="4" name="Slide Number Placeholder 3"/>
          <p:cNvSpPr>
            <a:spLocks noGrp="1"/>
          </p:cNvSpPr>
          <p:nvPr>
            <p:ph type="sldNum" sz="quarter" idx="12"/>
          </p:nvPr>
        </p:nvSpPr>
        <p:spPr/>
        <p:txBody>
          <a:bodyPr/>
          <a:lstStyle/>
          <a:p>
            <a:fld id="{0C3441AE-69CE-47D4-81E4-F6C76F053A53}" type="slidenum">
              <a:rPr lang="en-GB" smtClean="0"/>
              <a:t>19</a:t>
            </a:fld>
            <a:endParaRPr lang="en-GB"/>
          </a:p>
        </p:txBody>
      </p:sp>
      <p:sp>
        <p:nvSpPr>
          <p:cNvPr id="3" name="Rectangle 2"/>
          <p:cNvSpPr/>
          <p:nvPr/>
        </p:nvSpPr>
        <p:spPr>
          <a:xfrm>
            <a:off x="335527" y="5771124"/>
            <a:ext cx="2795189" cy="307777"/>
          </a:xfrm>
          <a:prstGeom prst="rect">
            <a:avLst/>
          </a:prstGeom>
        </p:spPr>
        <p:txBody>
          <a:bodyPr wrap="none">
            <a:spAutoFit/>
          </a:bodyPr>
          <a:lstStyle/>
          <a:p>
            <a:r>
              <a:rPr lang="en-GB" sz="1400" dirty="0">
                <a:solidFill>
                  <a:schemeClr val="bg1"/>
                </a:solidFill>
              </a:rPr>
              <a:t>MVA = multivariate </a:t>
            </a:r>
            <a:r>
              <a:rPr lang="en-GB" sz="1400" dirty="0" err="1">
                <a:solidFill>
                  <a:schemeClr val="bg1"/>
                </a:solidFill>
              </a:rPr>
              <a:t>analysis</a:t>
            </a:r>
            <a:r>
              <a:rPr lang="en-GB" sz="1400" dirty="0" err="1"/>
              <a:t>study</a:t>
            </a:r>
            <a:endParaRPr lang="en-GB" sz="1400" dirty="0"/>
          </a:p>
        </p:txBody>
      </p:sp>
    </p:spTree>
    <p:extLst>
      <p:ext uri="{BB962C8B-B14F-4D97-AF65-F5344CB8AC3E}">
        <p14:creationId xmlns:p14="http://schemas.microsoft.com/office/powerpoint/2010/main" val="1825874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2" name="Connettore 1 121"/>
          <p:cNvCxnSpPr>
            <a:stCxn id="3" idx="3"/>
            <a:endCxn id="121" idx="3"/>
          </p:cNvCxnSpPr>
          <p:nvPr/>
        </p:nvCxnSpPr>
        <p:spPr>
          <a:xfrm>
            <a:off x="1381523" y="2528249"/>
            <a:ext cx="5897778" cy="1400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2655884" y="365531"/>
            <a:ext cx="7772400" cy="644795"/>
          </a:xfrm>
        </p:spPr>
        <p:txBody>
          <a:bodyPr>
            <a:noAutofit/>
          </a:bodyPr>
          <a:lstStyle/>
          <a:p>
            <a:r>
              <a:rPr lang="en" sz="3200" dirty="0"/>
              <a:t>What Happened in UK?</a:t>
            </a:r>
            <a:r>
              <a:rPr lang="es-ES_tradnl" sz="3200" dirty="0"/>
              <a:t/>
            </a:r>
            <a:br>
              <a:rPr lang="es-ES_tradnl" sz="3200" dirty="0"/>
            </a:br>
            <a:endParaRPr lang="en-US" sz="3200" dirty="0"/>
          </a:p>
        </p:txBody>
      </p:sp>
      <p:sp>
        <p:nvSpPr>
          <p:cNvPr id="5" name="Slide Number Placeholder 4"/>
          <p:cNvSpPr>
            <a:spLocks noGrp="1"/>
          </p:cNvSpPr>
          <p:nvPr>
            <p:ph type="sldNum" sz="quarter" idx="4"/>
          </p:nvPr>
        </p:nvSpPr>
        <p:spPr/>
        <p:txBody>
          <a:bodyPr/>
          <a:lstStyle/>
          <a:p>
            <a:fld id="{0054C0CC-28D5-2D45-8A57-DFBB9A64E88B}" type="slidenum">
              <a:rPr lang="en-US" sz="1800"/>
              <a:pPr/>
              <a:t>2</a:t>
            </a:fld>
            <a:endParaRPr lang="en-US" sz="1800" dirty="0"/>
          </a:p>
        </p:txBody>
      </p:sp>
      <p:sp>
        <p:nvSpPr>
          <p:cNvPr id="3" name="Rettangolo arrotondato 2"/>
          <p:cNvSpPr/>
          <p:nvPr/>
        </p:nvSpPr>
        <p:spPr>
          <a:xfrm>
            <a:off x="526971" y="2286202"/>
            <a:ext cx="854552" cy="48409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accent1">
                    <a:lumMod val="75000"/>
                  </a:schemeClr>
                </a:solidFill>
              </a:rPr>
              <a:t>Jan 23</a:t>
            </a:r>
          </a:p>
        </p:txBody>
      </p:sp>
      <p:sp>
        <p:nvSpPr>
          <p:cNvPr id="12" name="Rettangolo 11"/>
          <p:cNvSpPr/>
          <p:nvPr/>
        </p:nvSpPr>
        <p:spPr>
          <a:xfrm>
            <a:off x="12715024" y="7559522"/>
            <a:ext cx="45719" cy="276999"/>
          </a:xfrm>
          <a:prstGeom prst="rect">
            <a:avLst/>
          </a:prstGeom>
        </p:spPr>
        <p:txBody>
          <a:bodyPr wrap="square">
            <a:spAutoFit/>
          </a:bodyPr>
          <a:lstStyle/>
          <a:p>
            <a:pPr algn="just"/>
            <a:r>
              <a:rPr lang="en-US" sz="1200" dirty="0">
                <a:ln w="11430"/>
                <a:solidFill>
                  <a:schemeClr val="bg1"/>
                </a:solidFill>
                <a:cs typeface="Aharoni" panose="02010803020104030203" pitchFamily="2" charset="-79"/>
              </a:rPr>
              <a:t>-</a:t>
            </a:r>
            <a:endParaRPr lang="it-IT" sz="1200" dirty="0">
              <a:ln w="11430"/>
              <a:solidFill>
                <a:schemeClr val="bg1"/>
              </a:solidFill>
              <a:cs typeface="Aharoni" panose="02010803020104030203" pitchFamily="2" charset="-79"/>
            </a:endParaRPr>
          </a:p>
        </p:txBody>
      </p:sp>
      <p:cxnSp>
        <p:nvCxnSpPr>
          <p:cNvPr id="6" name="Connettore 1 5"/>
          <p:cNvCxnSpPr/>
          <p:nvPr/>
        </p:nvCxnSpPr>
        <p:spPr>
          <a:xfrm>
            <a:off x="1555825" y="429073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flipH="1">
            <a:off x="-243698" y="10055494"/>
            <a:ext cx="1" cy="65503"/>
          </a:xfrm>
          <a:prstGeom prst="line">
            <a:avLst/>
          </a:prstGeom>
        </p:spPr>
        <p:style>
          <a:lnRef idx="1">
            <a:schemeClr val="accent1"/>
          </a:lnRef>
          <a:fillRef idx="0">
            <a:schemeClr val="accent1"/>
          </a:fillRef>
          <a:effectRef idx="0">
            <a:schemeClr val="accent1"/>
          </a:effectRef>
          <a:fontRef idx="minor">
            <a:schemeClr val="tx1"/>
          </a:fontRef>
        </p:style>
      </p:cxnSp>
      <p:sp>
        <p:nvSpPr>
          <p:cNvPr id="7" name="Rettangolo 6"/>
          <p:cNvSpPr/>
          <p:nvPr/>
        </p:nvSpPr>
        <p:spPr>
          <a:xfrm>
            <a:off x="379588" y="1443818"/>
            <a:ext cx="1176237" cy="461665"/>
          </a:xfrm>
          <a:prstGeom prst="rect">
            <a:avLst/>
          </a:prstGeom>
          <a:solidFill>
            <a:schemeClr val="tx1"/>
          </a:solidFill>
        </p:spPr>
        <p:txBody>
          <a:bodyPr wrap="square">
            <a:spAutoFit/>
          </a:bodyPr>
          <a:lstStyle/>
          <a:p>
            <a:pPr algn="ctr"/>
            <a:r>
              <a:rPr lang="en-US" sz="1200" dirty="0">
                <a:ln w="11430"/>
                <a:solidFill>
                  <a:schemeClr val="bg1"/>
                </a:solidFill>
                <a:cs typeface="Aharoni" panose="02010803020104030203" pitchFamily="2" charset="-79"/>
              </a:rPr>
              <a:t>Geographical exclusions”</a:t>
            </a:r>
            <a:endParaRPr lang="it-IT" sz="1200" dirty="0"/>
          </a:p>
        </p:txBody>
      </p:sp>
      <p:grpSp>
        <p:nvGrpSpPr>
          <p:cNvPr id="107" name="Gruppo 106"/>
          <p:cNvGrpSpPr/>
          <p:nvPr/>
        </p:nvGrpSpPr>
        <p:grpSpPr>
          <a:xfrm>
            <a:off x="2086412" y="1407084"/>
            <a:ext cx="1176237" cy="1377219"/>
            <a:chOff x="1770109" y="549833"/>
            <a:chExt cx="1176237" cy="1377219"/>
          </a:xfrm>
        </p:grpSpPr>
        <p:sp>
          <p:nvSpPr>
            <p:cNvPr id="98" name="Rettangolo 97"/>
            <p:cNvSpPr/>
            <p:nvPr/>
          </p:nvSpPr>
          <p:spPr>
            <a:xfrm>
              <a:off x="1770109" y="549833"/>
              <a:ext cx="1176237" cy="830997"/>
            </a:xfrm>
            <a:prstGeom prst="rect">
              <a:avLst/>
            </a:prstGeom>
            <a:solidFill>
              <a:schemeClr val="tx1"/>
            </a:solidFill>
          </p:spPr>
          <p:txBody>
            <a:bodyPr wrap="square">
              <a:spAutoFit/>
            </a:bodyPr>
            <a:lstStyle/>
            <a:p>
              <a:pPr algn="ctr"/>
              <a:r>
                <a:rPr lang="en-US" sz="1200" dirty="0">
                  <a:ln w="11430"/>
                  <a:solidFill>
                    <a:schemeClr val="bg1"/>
                  </a:solidFill>
                  <a:cs typeface="Aharoni" panose="02010803020104030203" pitchFamily="2" charset="-79"/>
                </a:rPr>
                <a:t>First 2 cases in UK – tourists from China</a:t>
              </a:r>
              <a:endParaRPr lang="it-IT" sz="1200" dirty="0">
                <a:ln w="11430"/>
                <a:solidFill>
                  <a:schemeClr val="bg1"/>
                </a:solidFill>
                <a:cs typeface="Aharoni" panose="02010803020104030203" pitchFamily="2" charset="-79"/>
              </a:endParaRPr>
            </a:p>
          </p:txBody>
        </p:sp>
        <p:sp>
          <p:nvSpPr>
            <p:cNvPr id="116" name="Rettangolo arrotondato 115"/>
            <p:cNvSpPr/>
            <p:nvPr/>
          </p:nvSpPr>
          <p:spPr>
            <a:xfrm>
              <a:off x="1890288" y="1442958"/>
              <a:ext cx="854552" cy="48409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accent1">
                      <a:lumMod val="75000"/>
                    </a:schemeClr>
                  </a:solidFill>
                </a:rPr>
                <a:t>Jan 31</a:t>
              </a:r>
            </a:p>
          </p:txBody>
        </p:sp>
      </p:grpSp>
      <p:grpSp>
        <p:nvGrpSpPr>
          <p:cNvPr id="106" name="Gruppo 105"/>
          <p:cNvGrpSpPr/>
          <p:nvPr/>
        </p:nvGrpSpPr>
        <p:grpSpPr>
          <a:xfrm>
            <a:off x="3445469" y="1428792"/>
            <a:ext cx="1176237" cy="2491483"/>
            <a:chOff x="3131694" y="634297"/>
            <a:chExt cx="1176237" cy="2491483"/>
          </a:xfrm>
        </p:grpSpPr>
        <p:grpSp>
          <p:nvGrpSpPr>
            <p:cNvPr id="10" name="Gruppo 9"/>
            <p:cNvGrpSpPr/>
            <p:nvPr/>
          </p:nvGrpSpPr>
          <p:grpSpPr>
            <a:xfrm>
              <a:off x="3131694" y="634297"/>
              <a:ext cx="1176237" cy="2491483"/>
              <a:chOff x="3015158" y="610659"/>
              <a:chExt cx="1176237" cy="2491483"/>
            </a:xfrm>
          </p:grpSpPr>
          <p:cxnSp>
            <p:nvCxnSpPr>
              <p:cNvPr id="103" name="Connettore 1 102"/>
              <p:cNvCxnSpPr/>
              <p:nvPr/>
            </p:nvCxnSpPr>
            <p:spPr>
              <a:xfrm flipH="1" flipV="1">
                <a:off x="3574779" y="2416342"/>
                <a:ext cx="1"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113" name="Rettangolo 112"/>
              <p:cNvSpPr/>
              <p:nvPr/>
            </p:nvSpPr>
            <p:spPr>
              <a:xfrm>
                <a:off x="3015158" y="610659"/>
                <a:ext cx="1176237" cy="646331"/>
              </a:xfrm>
              <a:prstGeom prst="rect">
                <a:avLst/>
              </a:prstGeom>
              <a:solidFill>
                <a:schemeClr val="tx1"/>
              </a:solidFill>
            </p:spPr>
            <p:txBody>
              <a:bodyPr wrap="square">
                <a:spAutoFit/>
              </a:bodyPr>
              <a:lstStyle/>
              <a:p>
                <a:pPr algn="ctr"/>
                <a:r>
                  <a:rPr lang="en-US" sz="1200" dirty="0">
                    <a:ln w="11430"/>
                    <a:solidFill>
                      <a:schemeClr val="bg1"/>
                    </a:solidFill>
                    <a:cs typeface="Aharoni" panose="02010803020104030203" pitchFamily="2" charset="-79"/>
                  </a:rPr>
                  <a:t>First case transmitted in UK</a:t>
                </a:r>
                <a:endParaRPr lang="it-IT" sz="1200" dirty="0">
                  <a:ln w="11430"/>
                  <a:solidFill>
                    <a:schemeClr val="bg1"/>
                  </a:solidFill>
                  <a:cs typeface="Aharoni" panose="02010803020104030203" pitchFamily="2" charset="-79"/>
                </a:endParaRPr>
              </a:p>
            </p:txBody>
          </p:sp>
        </p:grpSp>
        <p:sp>
          <p:nvSpPr>
            <p:cNvPr id="118" name="Rettangolo arrotondato 117"/>
            <p:cNvSpPr/>
            <p:nvPr/>
          </p:nvSpPr>
          <p:spPr>
            <a:xfrm>
              <a:off x="3292537" y="1505714"/>
              <a:ext cx="854552" cy="48409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accent1">
                      <a:lumMod val="75000"/>
                    </a:schemeClr>
                  </a:solidFill>
                </a:rPr>
                <a:t>Feb 28</a:t>
              </a:r>
            </a:p>
          </p:txBody>
        </p:sp>
      </p:grpSp>
      <p:sp>
        <p:nvSpPr>
          <p:cNvPr id="119" name="Rettangolo arrotondato 118"/>
          <p:cNvSpPr/>
          <p:nvPr/>
        </p:nvSpPr>
        <p:spPr>
          <a:xfrm>
            <a:off x="5006033" y="2300209"/>
            <a:ext cx="854552" cy="48409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accent1">
                    <a:lumMod val="75000"/>
                  </a:schemeClr>
                </a:solidFill>
              </a:rPr>
              <a:t>Mar 23</a:t>
            </a:r>
          </a:p>
        </p:txBody>
      </p:sp>
      <p:sp>
        <p:nvSpPr>
          <p:cNvPr id="121" name="Rettangolo arrotondato 120"/>
          <p:cNvSpPr/>
          <p:nvPr/>
        </p:nvSpPr>
        <p:spPr>
          <a:xfrm>
            <a:off x="6424749" y="2300209"/>
            <a:ext cx="854552" cy="48409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accent1">
                    <a:lumMod val="75000"/>
                  </a:schemeClr>
                </a:solidFill>
              </a:rPr>
              <a:t>April 5</a:t>
            </a:r>
          </a:p>
        </p:txBody>
      </p:sp>
      <p:sp>
        <p:nvSpPr>
          <p:cNvPr id="120" name="Rettangolo 119"/>
          <p:cNvSpPr/>
          <p:nvPr/>
        </p:nvSpPr>
        <p:spPr>
          <a:xfrm>
            <a:off x="4845190" y="1465459"/>
            <a:ext cx="1176237" cy="461665"/>
          </a:xfrm>
          <a:prstGeom prst="rect">
            <a:avLst/>
          </a:prstGeom>
          <a:solidFill>
            <a:schemeClr val="tx1"/>
          </a:solidFill>
        </p:spPr>
        <p:txBody>
          <a:bodyPr wrap="square">
            <a:spAutoFit/>
          </a:bodyPr>
          <a:lstStyle/>
          <a:p>
            <a:pPr algn="ctr"/>
            <a:r>
              <a:rPr lang="en-US" sz="1200" dirty="0">
                <a:ln w="11430"/>
                <a:solidFill>
                  <a:schemeClr val="bg1"/>
                </a:solidFill>
                <a:cs typeface="Aharoni" panose="02010803020104030203" pitchFamily="2" charset="-79"/>
              </a:rPr>
              <a:t>UK in lockdown</a:t>
            </a:r>
            <a:endParaRPr lang="it-IT" sz="1200" dirty="0">
              <a:ln w="11430"/>
              <a:solidFill>
                <a:schemeClr val="bg1"/>
              </a:solidFill>
              <a:cs typeface="Aharoni" panose="02010803020104030203" pitchFamily="2" charset="-79"/>
            </a:endParaRPr>
          </a:p>
        </p:txBody>
      </p:sp>
      <p:sp>
        <p:nvSpPr>
          <p:cNvPr id="101" name="Rettangolo 100"/>
          <p:cNvSpPr/>
          <p:nvPr/>
        </p:nvSpPr>
        <p:spPr>
          <a:xfrm>
            <a:off x="5602459" y="4749585"/>
            <a:ext cx="1704441" cy="276999"/>
          </a:xfrm>
          <a:prstGeom prst="rect">
            <a:avLst/>
          </a:prstGeom>
          <a:solidFill>
            <a:schemeClr val="tx1"/>
          </a:solidFill>
        </p:spPr>
        <p:txBody>
          <a:bodyPr wrap="square">
            <a:spAutoFit/>
          </a:bodyPr>
          <a:lstStyle/>
          <a:p>
            <a:pPr algn="just"/>
            <a:endParaRPr lang="it-IT" sz="1200" dirty="0">
              <a:ln w="11430"/>
              <a:solidFill>
                <a:schemeClr val="bg1"/>
              </a:solidFill>
              <a:cs typeface="Aharoni" panose="02010803020104030203" pitchFamily="2" charset="-79"/>
            </a:endParaRPr>
          </a:p>
        </p:txBody>
      </p:sp>
      <p:pic>
        <p:nvPicPr>
          <p:cNvPr id="4" name="Picture 3"/>
          <p:cNvPicPr>
            <a:picLocks noChangeAspect="1"/>
          </p:cNvPicPr>
          <p:nvPr/>
        </p:nvPicPr>
        <p:blipFill>
          <a:blip r:embed="rId3"/>
          <a:stretch>
            <a:fillRect/>
          </a:stretch>
        </p:blipFill>
        <p:spPr>
          <a:xfrm>
            <a:off x="530515" y="3985209"/>
            <a:ext cx="7588653" cy="2750667"/>
          </a:xfrm>
          <a:prstGeom prst="rect">
            <a:avLst/>
          </a:prstGeom>
        </p:spPr>
      </p:pic>
      <p:pic>
        <p:nvPicPr>
          <p:cNvPr id="8" name="Picture 2" descr="Boris John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214" y="3092350"/>
            <a:ext cx="1300331" cy="7309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When will the UK lockdown end? How long restrictions could las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8303" y="3036950"/>
            <a:ext cx="1047589" cy="697123"/>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See how UK coronavirus cases have rocketed in your area in ..."/>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01201" y="2895864"/>
            <a:ext cx="626417" cy="10720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OVID-19 outbreak UK per capita cases map.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4020" y="2711200"/>
            <a:ext cx="727677" cy="13471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dian startups funded by Alibaba, Tencent back India's China app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854" y="2895864"/>
            <a:ext cx="1322313" cy="743801"/>
          </a:xfrm>
          <a:prstGeom prst="rect">
            <a:avLst/>
          </a:prstGeom>
          <a:noFill/>
          <a:extLst>
            <a:ext uri="{909E8E84-426E-40DD-AFC4-6F175D3DCCD1}">
              <a14:hiddenFill xmlns:a14="http://schemas.microsoft.com/office/drawing/2010/main">
                <a:solidFill>
                  <a:srgbClr val="FFFFFF"/>
                </a:solidFill>
              </a14:hiddenFill>
            </a:ext>
          </a:extLst>
        </p:spPr>
      </p:pic>
      <p:sp>
        <p:nvSpPr>
          <p:cNvPr id="125" name="Rettangolo arrotondato 120"/>
          <p:cNvSpPr/>
          <p:nvPr/>
        </p:nvSpPr>
        <p:spPr>
          <a:xfrm>
            <a:off x="7716249" y="2276597"/>
            <a:ext cx="854552" cy="48409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accent1">
                    <a:lumMod val="75000"/>
                  </a:schemeClr>
                </a:solidFill>
              </a:rPr>
              <a:t>July 25</a:t>
            </a:r>
          </a:p>
        </p:txBody>
      </p:sp>
      <p:sp>
        <p:nvSpPr>
          <p:cNvPr id="127" name="Rettangolo 119"/>
          <p:cNvSpPr/>
          <p:nvPr/>
        </p:nvSpPr>
        <p:spPr>
          <a:xfrm>
            <a:off x="6263906" y="1455878"/>
            <a:ext cx="1176237" cy="461665"/>
          </a:xfrm>
          <a:prstGeom prst="rect">
            <a:avLst/>
          </a:prstGeom>
          <a:solidFill>
            <a:schemeClr val="tx1"/>
          </a:solidFill>
        </p:spPr>
        <p:txBody>
          <a:bodyPr wrap="square">
            <a:spAutoFit/>
          </a:bodyPr>
          <a:lstStyle/>
          <a:p>
            <a:pPr algn="ctr"/>
            <a:r>
              <a:rPr lang="en-US" sz="1200" dirty="0">
                <a:ln w="11430"/>
                <a:solidFill>
                  <a:schemeClr val="bg1"/>
                </a:solidFill>
                <a:cs typeface="Aharoni" panose="02010803020104030203" pitchFamily="2" charset="-79"/>
              </a:rPr>
              <a:t>PM admitted to hospital</a:t>
            </a:r>
          </a:p>
        </p:txBody>
      </p:sp>
      <p:sp>
        <p:nvSpPr>
          <p:cNvPr id="128" name="Rettangolo 119"/>
          <p:cNvSpPr/>
          <p:nvPr/>
        </p:nvSpPr>
        <p:spPr>
          <a:xfrm>
            <a:off x="7555406" y="1456565"/>
            <a:ext cx="1176237" cy="461665"/>
          </a:xfrm>
          <a:prstGeom prst="rect">
            <a:avLst/>
          </a:prstGeom>
          <a:solidFill>
            <a:schemeClr val="tx1"/>
          </a:solidFill>
        </p:spPr>
        <p:txBody>
          <a:bodyPr wrap="square">
            <a:spAutoFit/>
          </a:bodyPr>
          <a:lstStyle/>
          <a:p>
            <a:pPr algn="ctr"/>
            <a:r>
              <a:rPr lang="en-US" sz="1200" dirty="0">
                <a:ln w="11430"/>
                <a:solidFill>
                  <a:schemeClr val="bg1"/>
                </a:solidFill>
                <a:cs typeface="Aharoni" panose="02010803020104030203" pitchFamily="2" charset="-79"/>
              </a:rPr>
              <a:t>3</a:t>
            </a:r>
            <a:r>
              <a:rPr lang="en-US" sz="1200" baseline="30000" dirty="0">
                <a:ln w="11430"/>
                <a:solidFill>
                  <a:schemeClr val="bg1"/>
                </a:solidFill>
                <a:cs typeface="Aharoni" panose="02010803020104030203" pitchFamily="2" charset="-79"/>
              </a:rPr>
              <a:t>rd</a:t>
            </a:r>
            <a:r>
              <a:rPr lang="en-US" sz="1200" dirty="0">
                <a:ln w="11430"/>
                <a:solidFill>
                  <a:schemeClr val="bg1"/>
                </a:solidFill>
                <a:cs typeface="Aharoni" panose="02010803020104030203" pitchFamily="2" charset="-79"/>
              </a:rPr>
              <a:t> highest no. of deaths</a:t>
            </a:r>
            <a:endParaRPr lang="it-IT" sz="1200" dirty="0">
              <a:ln w="11430"/>
              <a:solidFill>
                <a:schemeClr val="bg1"/>
              </a:solidFill>
              <a:cs typeface="Aharoni" panose="02010803020104030203" pitchFamily="2" charset="-79"/>
            </a:endParaRPr>
          </a:p>
        </p:txBody>
      </p:sp>
      <p:pic>
        <p:nvPicPr>
          <p:cNvPr id="94" name="Picture 12" descr="UK has highest coronavirus toll in Europe after passing Italy's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2867" y="3054034"/>
            <a:ext cx="1367573" cy="769260"/>
          </a:xfrm>
          <a:prstGeom prst="rect">
            <a:avLst/>
          </a:prstGeom>
          <a:noFill/>
          <a:extLst>
            <a:ext uri="{909E8E84-426E-40DD-AFC4-6F175D3DCCD1}">
              <a14:hiddenFill xmlns:a14="http://schemas.microsoft.com/office/drawing/2010/main">
                <a:solidFill>
                  <a:srgbClr val="FFFFFF"/>
                </a:solidFill>
              </a14:hiddenFill>
            </a:ext>
          </a:extLst>
        </p:spPr>
      </p:pic>
      <p:cxnSp>
        <p:nvCxnSpPr>
          <p:cNvPr id="100" name="Straight Arrow Connector 99"/>
          <p:cNvCxnSpPr>
            <a:cxnSpLocks/>
            <a:stCxn id="3" idx="3"/>
            <a:endCxn id="116" idx="1"/>
          </p:cNvCxnSpPr>
          <p:nvPr/>
        </p:nvCxnSpPr>
        <p:spPr>
          <a:xfrm>
            <a:off x="1381523" y="2528249"/>
            <a:ext cx="825068" cy="14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116" idx="3"/>
            <a:endCxn id="118" idx="1"/>
          </p:cNvCxnSpPr>
          <p:nvPr/>
        </p:nvCxnSpPr>
        <p:spPr>
          <a:xfrm>
            <a:off x="3061143" y="2542256"/>
            <a:ext cx="545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118" idx="3"/>
            <a:endCxn id="119" idx="1"/>
          </p:cNvCxnSpPr>
          <p:nvPr/>
        </p:nvCxnSpPr>
        <p:spPr>
          <a:xfrm>
            <a:off x="4460864" y="2542256"/>
            <a:ext cx="545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cxnSpLocks/>
            <a:stCxn id="119" idx="3"/>
            <a:endCxn id="121" idx="1"/>
          </p:cNvCxnSpPr>
          <p:nvPr/>
        </p:nvCxnSpPr>
        <p:spPr>
          <a:xfrm>
            <a:off x="5860585" y="2542256"/>
            <a:ext cx="5641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5" name="Straight Connector 1024"/>
          <p:cNvCxnSpPr>
            <a:endCxn id="3" idx="0"/>
          </p:cNvCxnSpPr>
          <p:nvPr/>
        </p:nvCxnSpPr>
        <p:spPr>
          <a:xfrm>
            <a:off x="954247" y="1998692"/>
            <a:ext cx="0" cy="287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1" name="Straight Connector 1030"/>
          <p:cNvCxnSpPr>
            <a:stCxn id="98" idx="2"/>
            <a:endCxn id="98" idx="2"/>
          </p:cNvCxnSpPr>
          <p:nvPr/>
        </p:nvCxnSpPr>
        <p:spPr>
          <a:xfrm>
            <a:off x="2674531" y="22380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8" name="Straight Connector 1037"/>
          <p:cNvCxnSpPr>
            <a:stCxn id="113" idx="2"/>
            <a:endCxn id="118" idx="0"/>
          </p:cNvCxnSpPr>
          <p:nvPr/>
        </p:nvCxnSpPr>
        <p:spPr>
          <a:xfrm>
            <a:off x="4033588" y="2075123"/>
            <a:ext cx="0" cy="225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1" name="Straight Connector 1040"/>
          <p:cNvCxnSpPr>
            <a:stCxn id="120" idx="2"/>
          </p:cNvCxnSpPr>
          <p:nvPr/>
        </p:nvCxnSpPr>
        <p:spPr>
          <a:xfrm flipH="1">
            <a:off x="5433308" y="1927124"/>
            <a:ext cx="1" cy="310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4" name="Straight Connector 1043"/>
          <p:cNvCxnSpPr>
            <a:stCxn id="127" idx="2"/>
            <a:endCxn id="121" idx="0"/>
          </p:cNvCxnSpPr>
          <p:nvPr/>
        </p:nvCxnSpPr>
        <p:spPr>
          <a:xfrm>
            <a:off x="6852025" y="1917543"/>
            <a:ext cx="0" cy="382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6" name="Straight Connector 1045"/>
          <p:cNvCxnSpPr>
            <a:stCxn id="128" idx="2"/>
            <a:endCxn id="125" idx="0"/>
          </p:cNvCxnSpPr>
          <p:nvPr/>
        </p:nvCxnSpPr>
        <p:spPr>
          <a:xfrm>
            <a:off x="8143525" y="1918230"/>
            <a:ext cx="0" cy="358367"/>
          </a:xfrm>
          <a:prstGeom prst="line">
            <a:avLst/>
          </a:prstGeom>
        </p:spPr>
        <p:style>
          <a:lnRef idx="1">
            <a:schemeClr val="accent1"/>
          </a:lnRef>
          <a:fillRef idx="0">
            <a:schemeClr val="accent1"/>
          </a:fillRef>
          <a:effectRef idx="0">
            <a:schemeClr val="accent1"/>
          </a:effectRef>
          <a:fontRef idx="minor">
            <a:schemeClr val="tx1"/>
          </a:fontRef>
        </p:style>
      </p:cxnSp>
      <p:pic>
        <p:nvPicPr>
          <p:cNvPr id="1048" name="Picture 16" descr="Coronavirus Icon Red - Free vector graphic on Pixab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718" y="67537"/>
            <a:ext cx="1189667" cy="1188738"/>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Arrow Connector 45">
            <a:extLst>
              <a:ext uri="{FF2B5EF4-FFF2-40B4-BE49-F238E27FC236}">
                <a16:creationId xmlns:a16="http://schemas.microsoft.com/office/drawing/2014/main" id="{C6CAEB55-AE69-47DF-89C4-3C889B014BDC}"/>
              </a:ext>
            </a:extLst>
          </p:cNvPr>
          <p:cNvCxnSpPr>
            <a:cxnSpLocks/>
          </p:cNvCxnSpPr>
          <p:nvPr/>
        </p:nvCxnSpPr>
        <p:spPr>
          <a:xfrm>
            <a:off x="7274477" y="2536048"/>
            <a:ext cx="4344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530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79" y="366185"/>
            <a:ext cx="8968047" cy="797597"/>
          </a:xfrm>
        </p:spPr>
        <p:txBody>
          <a:bodyPr>
            <a:normAutofit fontScale="90000"/>
          </a:bodyPr>
          <a:lstStyle/>
          <a:p>
            <a:r>
              <a:rPr lang="en-GB" dirty="0"/>
              <a:t>CIBMTR Retrospective </a:t>
            </a:r>
            <a:r>
              <a:rPr lang="en-GB" dirty="0" smtClean="0"/>
              <a:t>* 2013-18</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04210790"/>
              </p:ext>
            </p:extLst>
          </p:nvPr>
        </p:nvGraphicFramePr>
        <p:xfrm>
          <a:off x="259078" y="1355665"/>
          <a:ext cx="8256276" cy="4511255"/>
        </p:xfrm>
        <a:graphic>
          <a:graphicData uri="http://schemas.openxmlformats.org/drawingml/2006/table">
            <a:tbl>
              <a:tblPr firstRow="1" bandRow="1">
                <a:tableStyleId>{5C22544A-7EE6-4342-B048-85BDC9FD1C3A}</a:tableStyleId>
              </a:tblPr>
              <a:tblGrid>
                <a:gridCol w="726574">
                  <a:extLst>
                    <a:ext uri="{9D8B030D-6E8A-4147-A177-3AD203B41FA5}">
                      <a16:colId xmlns:a16="http://schemas.microsoft.com/office/drawing/2014/main" val="277982817"/>
                    </a:ext>
                  </a:extLst>
                </a:gridCol>
                <a:gridCol w="593631">
                  <a:extLst>
                    <a:ext uri="{9D8B030D-6E8A-4147-A177-3AD203B41FA5}">
                      <a16:colId xmlns:a16="http://schemas.microsoft.com/office/drawing/2014/main" val="4101471289"/>
                    </a:ext>
                  </a:extLst>
                </a:gridCol>
                <a:gridCol w="570151">
                  <a:extLst>
                    <a:ext uri="{9D8B030D-6E8A-4147-A177-3AD203B41FA5}">
                      <a16:colId xmlns:a16="http://schemas.microsoft.com/office/drawing/2014/main" val="452506520"/>
                    </a:ext>
                  </a:extLst>
                </a:gridCol>
                <a:gridCol w="1280529">
                  <a:extLst>
                    <a:ext uri="{9D8B030D-6E8A-4147-A177-3AD203B41FA5}">
                      <a16:colId xmlns:a16="http://schemas.microsoft.com/office/drawing/2014/main" val="4269156863"/>
                    </a:ext>
                  </a:extLst>
                </a:gridCol>
                <a:gridCol w="1989286">
                  <a:extLst>
                    <a:ext uri="{9D8B030D-6E8A-4147-A177-3AD203B41FA5}">
                      <a16:colId xmlns:a16="http://schemas.microsoft.com/office/drawing/2014/main" val="1180771779"/>
                    </a:ext>
                  </a:extLst>
                </a:gridCol>
                <a:gridCol w="1032035">
                  <a:extLst>
                    <a:ext uri="{9D8B030D-6E8A-4147-A177-3AD203B41FA5}">
                      <a16:colId xmlns:a16="http://schemas.microsoft.com/office/drawing/2014/main" val="3405651497"/>
                    </a:ext>
                  </a:extLst>
                </a:gridCol>
                <a:gridCol w="1032035">
                  <a:extLst>
                    <a:ext uri="{9D8B030D-6E8A-4147-A177-3AD203B41FA5}">
                      <a16:colId xmlns:a16="http://schemas.microsoft.com/office/drawing/2014/main" val="1358172711"/>
                    </a:ext>
                  </a:extLst>
                </a:gridCol>
                <a:gridCol w="1032035">
                  <a:extLst>
                    <a:ext uri="{9D8B030D-6E8A-4147-A177-3AD203B41FA5}">
                      <a16:colId xmlns:a16="http://schemas.microsoft.com/office/drawing/2014/main" val="3529086048"/>
                    </a:ext>
                  </a:extLst>
                </a:gridCol>
              </a:tblGrid>
              <a:tr h="402169">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Study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Fresh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1" dirty="0" err="1">
                          <a:effectLst/>
                          <a:latin typeface="Calibri" panose="020F0502020204030204" pitchFamily="34" charset="0"/>
                          <a:ea typeface="Calibri" panose="020F0502020204030204" pitchFamily="34" charset="0"/>
                          <a:cs typeface="Times New Roman" panose="02020603050405020304" pitchFamily="18" charset="0"/>
                        </a:rPr>
                        <a:t>Cryo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Cell Source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Neutrophils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Platelets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GVHD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OS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7903176"/>
                  </a:ext>
                </a:extLst>
              </a:tr>
              <a:tr h="1158646">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Eapen</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194</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52</a:t>
                      </a:r>
                    </a:p>
                  </a:txBody>
                  <a:tcPr marL="68580" marR="68580"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SAA </a:t>
                      </a: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only</a:t>
                      </a:r>
                    </a:p>
                    <a:p>
                      <a:pPr>
                        <a:lnSpc>
                          <a:spcPct val="107000"/>
                        </a:lnSpc>
                        <a:spcAft>
                          <a:spcPts val="0"/>
                        </a:spcAft>
                      </a:pP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Sibs 41%</a:t>
                      </a:r>
                    </a:p>
                    <a:p>
                      <a:pPr>
                        <a:lnSpc>
                          <a:spcPct val="107000"/>
                        </a:lnSpc>
                        <a:spcAft>
                          <a:spcPts val="0"/>
                        </a:spcAft>
                      </a:pP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MUD 31%</a:t>
                      </a:r>
                    </a:p>
                    <a:p>
                      <a:pPr>
                        <a:lnSpc>
                          <a:spcPct val="107000"/>
                        </a:lnSpc>
                        <a:spcAft>
                          <a:spcPts val="0"/>
                        </a:spcAft>
                      </a:pP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BM in 64%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HR 2.26 for graft failure;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MVA non-significant lower rate of neutrophil recovery (HR 0.76)</a:t>
                      </a:r>
                    </a:p>
                  </a:txBody>
                  <a:tcPr marL="68580" marR="68580"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MVA non-significant lower rate of platelet recovery (HR 0.77)</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No difference</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1yr HR 3.13;</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73% vs 91% 1yr OS</a:t>
                      </a:r>
                    </a:p>
                  </a:txBody>
                  <a:tcPr marL="68580" marR="68580" marT="0" marB="0"/>
                </a:tc>
                <a:extLst>
                  <a:ext uri="{0D108BD9-81ED-4DB2-BD59-A6C34878D82A}">
                    <a16:rowId xmlns:a16="http://schemas.microsoft.com/office/drawing/2014/main" val="1188009131"/>
                  </a:ext>
                </a:extLst>
              </a:tr>
              <a:tr h="583627">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Hamadani</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1080</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274</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Post-TxCy</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18 BM</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256 PBSC</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Similar rates of neut recovery</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Similar</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cGVHD lower - NSS</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Same</a:t>
                      </a:r>
                    </a:p>
                  </a:txBody>
                  <a:tcPr marL="68580" marR="68580" marT="0" marB="0"/>
                </a:tc>
                <a:extLst>
                  <a:ext uri="{0D108BD9-81ED-4DB2-BD59-A6C34878D82A}">
                    <a16:rowId xmlns:a16="http://schemas.microsoft.com/office/drawing/2014/main" val="2166487659"/>
                  </a:ext>
                </a:extLst>
              </a:tr>
              <a:tr h="1556338">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Hsu*</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5514</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 1883</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1051 MRD PBSC;</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678 MUD PBSC;</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154 MUD/MRD BM</a:t>
                      </a:r>
                    </a:p>
                  </a:txBody>
                  <a:tcPr marL="68580" marR="68580"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BM no difference</a:t>
                      </a: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MRD PBSC – no difference</a:t>
                      </a:r>
                    </a:p>
                    <a:p>
                      <a:pPr>
                        <a:lnSpc>
                          <a:spcPct val="107000"/>
                        </a:lnSpc>
                        <a:spcAft>
                          <a:spcPts val="0"/>
                        </a:spcAft>
                      </a:pPr>
                      <a:r>
                        <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UD PBSC delayed </a:t>
                      </a:r>
                      <a:r>
                        <a:rPr lang="en-GB" sz="14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neuts</a:t>
                      </a:r>
                      <a:r>
                        <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(HR 0.77)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(93% recovery at 28 days vs 97%)</a:t>
                      </a:r>
                      <a:r>
                        <a:rPr lang="en-GB" sz="14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UD PBSC 5% graft failure vs 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Delayed in PBSCs:</a:t>
                      </a:r>
                      <a:r>
                        <a:rPr lang="en-GB" sz="1400">
                          <a:effectLst/>
                          <a:latin typeface="Calibri" panose="020F0502020204030204" pitchFamily="34" charset="0"/>
                          <a:ea typeface="Calibri" panose="020F0502020204030204" pitchFamily="34" charset="0"/>
                          <a:cs typeface="Times New Roman" panose="02020603050405020304" pitchFamily="18" charset="0"/>
                        </a:rPr>
                        <a:t> MRD (HR 0.73) and </a:t>
                      </a:r>
                      <a:r>
                        <a:rPr lang="en-GB"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MUD (HR 0.61)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Increase with cryo MRD PBSC</a:t>
                      </a:r>
                    </a:p>
                  </a:txBody>
                  <a:tcPr marL="68580" marR="68580"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Decrease OS with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cryo</a:t>
                      </a:r>
                      <a:r>
                        <a:rPr lang="en-GB" sz="1400" dirty="0">
                          <a:effectLst/>
                          <a:latin typeface="Calibri" panose="020F0502020204030204" pitchFamily="34" charset="0"/>
                          <a:ea typeface="Calibri" panose="020F0502020204030204" pitchFamily="34" charset="0"/>
                          <a:cs typeface="Times New Roman" panose="02020603050405020304" pitchFamily="18" charset="0"/>
                        </a:rPr>
                        <a:t>  MUD PBSC (HR 1.38);</a:t>
                      </a: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Reduced OS if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cryo</a:t>
                      </a:r>
                      <a:r>
                        <a:rPr lang="en-GB" sz="1400" dirty="0">
                          <a:effectLst/>
                          <a:latin typeface="Calibri" panose="020F0502020204030204" pitchFamily="34" charset="0"/>
                          <a:ea typeface="Calibri" panose="020F0502020204030204" pitchFamily="34" charset="0"/>
                          <a:cs typeface="Times New Roman" panose="02020603050405020304" pitchFamily="18" charset="0"/>
                        </a:rPr>
                        <a:t> was for patient reasons</a:t>
                      </a:r>
                    </a:p>
                  </a:txBody>
                  <a:tcPr marL="68580" marR="68580" marT="0" marB="0"/>
                </a:tc>
                <a:extLst>
                  <a:ext uri="{0D108BD9-81ED-4DB2-BD59-A6C34878D82A}">
                    <a16:rowId xmlns:a16="http://schemas.microsoft.com/office/drawing/2014/main" val="3606179989"/>
                  </a:ext>
                </a:extLst>
              </a:tr>
            </a:tbl>
          </a:graphicData>
        </a:graphic>
      </p:graphicFrame>
      <p:sp>
        <p:nvSpPr>
          <p:cNvPr id="4" name="Slide Number Placeholder 3"/>
          <p:cNvSpPr>
            <a:spLocks noGrp="1"/>
          </p:cNvSpPr>
          <p:nvPr>
            <p:ph type="sldNum" sz="quarter" idx="12"/>
          </p:nvPr>
        </p:nvSpPr>
        <p:spPr/>
        <p:txBody>
          <a:bodyPr/>
          <a:lstStyle/>
          <a:p>
            <a:fld id="{0C3441AE-69CE-47D4-81E4-F6C76F053A53}" type="slidenum">
              <a:rPr lang="en-GB" smtClean="0"/>
              <a:t>20</a:t>
            </a:fld>
            <a:endParaRPr lang="en-GB"/>
          </a:p>
        </p:txBody>
      </p:sp>
      <p:sp>
        <p:nvSpPr>
          <p:cNvPr id="7" name="TextBox 6"/>
          <p:cNvSpPr txBox="1"/>
          <p:nvPr/>
        </p:nvSpPr>
        <p:spPr>
          <a:xfrm>
            <a:off x="259080" y="6194665"/>
            <a:ext cx="8534400" cy="553998"/>
          </a:xfrm>
          <a:prstGeom prst="rect">
            <a:avLst/>
          </a:prstGeom>
        </p:spPr>
        <p:txBody>
          <a:bodyPr vert="horz" wrap="square" lIns="91440" tIns="45720" rIns="91440" bIns="45720" rtlCol="0" anchor="ctr">
            <a:spAutoFit/>
          </a:bodyPr>
          <a:lstStyle/>
          <a:p>
            <a:r>
              <a:rPr lang="en-GB" sz="1600" dirty="0" smtClean="0">
                <a:solidFill>
                  <a:schemeClr val="bg1"/>
                </a:solidFill>
              </a:rPr>
              <a:t>*</a:t>
            </a:r>
            <a:r>
              <a:rPr lang="en-GB" sz="1400" dirty="0" smtClean="0">
                <a:solidFill>
                  <a:schemeClr val="bg1"/>
                </a:solidFill>
              </a:rPr>
              <a:t>Hsu study is only one of CIBMTR with neutrophil engraftment as primary endpoint</a:t>
            </a:r>
            <a:r>
              <a:rPr lang="en-GB" sz="1400" dirty="0" smtClean="0"/>
              <a:t>*H</a:t>
            </a:r>
          </a:p>
          <a:p>
            <a:r>
              <a:rPr lang="en-GB" sz="1400" dirty="0" smtClean="0">
                <a:solidFill>
                  <a:schemeClr val="bg1"/>
                </a:solidFill>
              </a:rPr>
              <a:t>MVA = multivariate </a:t>
            </a:r>
            <a:r>
              <a:rPr lang="en-GB" sz="1400" dirty="0" err="1" smtClean="0">
                <a:solidFill>
                  <a:schemeClr val="bg1"/>
                </a:solidFill>
              </a:rPr>
              <a:t>analysis</a:t>
            </a:r>
            <a:r>
              <a:rPr lang="en-GB" sz="1400" dirty="0" err="1" smtClean="0"/>
              <a:t>study</a:t>
            </a:r>
            <a:endParaRPr lang="en-GB" sz="1400" dirty="0" smtClean="0"/>
          </a:p>
        </p:txBody>
      </p:sp>
    </p:spTree>
    <p:extLst>
      <p:ext uri="{BB962C8B-B14F-4D97-AF65-F5344CB8AC3E}">
        <p14:creationId xmlns:p14="http://schemas.microsoft.com/office/powerpoint/2010/main" val="3440458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Studies During Pandemic</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0293246"/>
              </p:ext>
            </p:extLst>
          </p:nvPr>
        </p:nvGraphicFramePr>
        <p:xfrm>
          <a:off x="445770" y="1270660"/>
          <a:ext cx="8235093" cy="5100041"/>
        </p:xfrm>
        <a:graphic>
          <a:graphicData uri="http://schemas.openxmlformats.org/drawingml/2006/table">
            <a:tbl>
              <a:tblPr firstRow="1" bandRow="1">
                <a:tableStyleId>{5C22544A-7EE6-4342-B048-85BDC9FD1C3A}</a:tableStyleId>
              </a:tblPr>
              <a:tblGrid>
                <a:gridCol w="1029387">
                  <a:extLst>
                    <a:ext uri="{9D8B030D-6E8A-4147-A177-3AD203B41FA5}">
                      <a16:colId xmlns:a16="http://schemas.microsoft.com/office/drawing/2014/main" val="3839066598"/>
                    </a:ext>
                  </a:extLst>
                </a:gridCol>
                <a:gridCol w="573870">
                  <a:extLst>
                    <a:ext uri="{9D8B030D-6E8A-4147-A177-3AD203B41FA5}">
                      <a16:colId xmlns:a16="http://schemas.microsoft.com/office/drawing/2014/main" val="2101614811"/>
                    </a:ext>
                  </a:extLst>
                </a:gridCol>
                <a:gridCol w="859314">
                  <a:extLst>
                    <a:ext uri="{9D8B030D-6E8A-4147-A177-3AD203B41FA5}">
                      <a16:colId xmlns:a16="http://schemas.microsoft.com/office/drawing/2014/main" val="339322509"/>
                    </a:ext>
                  </a:extLst>
                </a:gridCol>
                <a:gridCol w="974890">
                  <a:extLst>
                    <a:ext uri="{9D8B030D-6E8A-4147-A177-3AD203B41FA5}">
                      <a16:colId xmlns:a16="http://schemas.microsoft.com/office/drawing/2014/main" val="4274663477"/>
                    </a:ext>
                  </a:extLst>
                </a:gridCol>
                <a:gridCol w="1864426">
                  <a:extLst>
                    <a:ext uri="{9D8B030D-6E8A-4147-A177-3AD203B41FA5}">
                      <a16:colId xmlns:a16="http://schemas.microsoft.com/office/drawing/2014/main" val="2168535954"/>
                    </a:ext>
                  </a:extLst>
                </a:gridCol>
                <a:gridCol w="973777">
                  <a:extLst>
                    <a:ext uri="{9D8B030D-6E8A-4147-A177-3AD203B41FA5}">
                      <a16:colId xmlns:a16="http://schemas.microsoft.com/office/drawing/2014/main" val="441926579"/>
                    </a:ext>
                  </a:extLst>
                </a:gridCol>
                <a:gridCol w="985652">
                  <a:extLst>
                    <a:ext uri="{9D8B030D-6E8A-4147-A177-3AD203B41FA5}">
                      <a16:colId xmlns:a16="http://schemas.microsoft.com/office/drawing/2014/main" val="1577935733"/>
                    </a:ext>
                  </a:extLst>
                </a:gridCol>
                <a:gridCol w="973777">
                  <a:extLst>
                    <a:ext uri="{9D8B030D-6E8A-4147-A177-3AD203B41FA5}">
                      <a16:colId xmlns:a16="http://schemas.microsoft.com/office/drawing/2014/main" val="2584472878"/>
                    </a:ext>
                  </a:extLst>
                </a:gridCol>
              </a:tblGrid>
              <a:tr h="534389">
                <a:tc>
                  <a:txBody>
                    <a:bodyPr/>
                    <a:lstStyle/>
                    <a:p>
                      <a:pPr>
                        <a:lnSpc>
                          <a:spcPct val="107000"/>
                        </a:lnSpc>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Study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Fresh</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Cryo</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Cell Source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Neutrophils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Platelets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GVHD</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OS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4890461"/>
                  </a:ext>
                </a:extLst>
              </a:tr>
              <a:tr h="370840">
                <a:tc>
                  <a:txBody>
                    <a:bodyPr/>
                    <a:lstStyle/>
                    <a:p>
                      <a:pPr>
                        <a:lnSpc>
                          <a:spcPct val="107000"/>
                        </a:lnSpc>
                        <a:spcAft>
                          <a:spcPts val="0"/>
                        </a:spcAft>
                      </a:pP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Fernandez-</a:t>
                      </a:r>
                      <a:r>
                        <a:rPr lang="en-GB" sz="1400" dirty="0" err="1" smtClean="0">
                          <a:effectLst/>
                          <a:latin typeface="Calibri" panose="020F0502020204030204" pitchFamily="34" charset="0"/>
                          <a:ea typeface="Calibri" panose="020F0502020204030204" pitchFamily="34" charset="0"/>
                          <a:cs typeface="Times New Roman" panose="02020603050405020304" pitchFamily="18" charset="0"/>
                        </a:rPr>
                        <a:t>Sojo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Barcelona</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32</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32</a:t>
                      </a:r>
                    </a:p>
                  </a:txBody>
                  <a:tcPr marL="68580" marR="68580"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All </a:t>
                      </a: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PBSCs</a:t>
                      </a:r>
                    </a:p>
                    <a:p>
                      <a:pPr>
                        <a:lnSpc>
                          <a:spcPct val="107000"/>
                        </a:lnSpc>
                        <a:spcAft>
                          <a:spcPts val="0"/>
                        </a:spcAft>
                      </a:pP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All UDs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Same (17.5 median vs 17 d)</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Non-sign delay 25 vs 19 d</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Same - NSS</a:t>
                      </a:r>
                    </a:p>
                  </a:txBody>
                  <a:tcPr marL="68580" marR="68580"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Same</a:t>
                      </a:r>
                    </a:p>
                  </a:txBody>
                  <a:tcPr marL="68580" marR="68580" marT="0" marB="0"/>
                </a:tc>
                <a:extLst>
                  <a:ext uri="{0D108BD9-81ED-4DB2-BD59-A6C34878D82A}">
                    <a16:rowId xmlns:a16="http://schemas.microsoft.com/office/drawing/2014/main" val="3041663819"/>
                  </a:ext>
                </a:extLst>
              </a:tr>
              <a:tr h="370840">
                <a:tc>
                  <a:txBody>
                    <a:bodyPr/>
                    <a:lstStyle/>
                    <a:p>
                      <a:pPr>
                        <a:lnSpc>
                          <a:spcPct val="107000"/>
                        </a:lnSpc>
                        <a:spcAft>
                          <a:spcPts val="0"/>
                        </a:spcAft>
                      </a:pPr>
                      <a:r>
                        <a:rPr lang="en-GB" sz="1400" dirty="0" err="1">
                          <a:effectLst/>
                          <a:latin typeface="Calibri" panose="020F0502020204030204" pitchFamily="34" charset="0"/>
                          <a:ea typeface="Calibri" panose="020F0502020204030204" pitchFamily="34" charset="0"/>
                          <a:cs typeface="Times New Roman" panose="02020603050405020304" pitchFamily="18" charset="0"/>
                        </a:rPr>
                        <a:t>Bankova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Stanford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60</a:t>
                      </a:r>
                    </a:p>
                  </a:txBody>
                  <a:tcPr marL="68580" marR="68580" marT="0" marB="0"/>
                </a:tc>
                <a:tc>
                  <a:txBody>
                    <a:bodyPr/>
                    <a:lstStyle/>
                    <a:p>
                      <a:pPr>
                        <a:lnSpc>
                          <a:spcPct val="107000"/>
                        </a:lnSpc>
                        <a:spcAft>
                          <a:spcPts val="0"/>
                        </a:spcAft>
                      </a:pP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30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More MUDs in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cryo</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gp</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err="1" smtClean="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Neuts</a:t>
                      </a:r>
                      <a:r>
                        <a:rPr lang="en-GB" sz="1400" baseline="0" dirty="0" smtClean="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slower 24d vs 18d in RICs;</a:t>
                      </a:r>
                    </a:p>
                    <a:p>
                      <a:pPr>
                        <a:lnSpc>
                          <a:spcPct val="107000"/>
                        </a:lnSpc>
                        <a:spcAft>
                          <a:spcPts val="0"/>
                        </a:spcAft>
                      </a:pPr>
                      <a:r>
                        <a:rPr lang="en-GB" sz="1400" dirty="0" smtClean="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13.3% </a:t>
                      </a:r>
                      <a:r>
                        <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graft failure in </a:t>
                      </a:r>
                      <a:r>
                        <a:rPr lang="en-GB" sz="14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cryo</a:t>
                      </a:r>
                      <a:r>
                        <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vs 1.7% fresh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Cryo</a:t>
                      </a:r>
                      <a:r>
                        <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RICs slower</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GB" sz="1400" dirty="0" err="1">
                          <a:effectLst/>
                          <a:latin typeface="Calibri" panose="020F0502020204030204" pitchFamily="34" charset="0"/>
                          <a:ea typeface="Calibri" panose="020F0502020204030204" pitchFamily="34" charset="0"/>
                          <a:cs typeface="Times New Roman" panose="02020603050405020304" pitchFamily="18" charset="0"/>
                        </a:rPr>
                        <a:t>Cryo</a:t>
                      </a:r>
                      <a:r>
                        <a:rPr lang="en-GB" sz="1400" dirty="0">
                          <a:effectLst/>
                          <a:latin typeface="Calibri" panose="020F0502020204030204" pitchFamily="34" charset="0"/>
                          <a:ea typeface="Calibri" panose="020F0502020204030204" pitchFamily="34" charset="0"/>
                          <a:cs typeface="Times New Roman" panose="02020603050405020304" pitchFamily="18" charset="0"/>
                        </a:rPr>
                        <a:t> RICs </a:t>
                      </a: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slower 27d vs 18d- </a:t>
                      </a:r>
                      <a:r>
                        <a:rPr lang="en-GB" sz="1400" dirty="0">
                          <a:effectLst/>
                          <a:latin typeface="Calibri" panose="020F0502020204030204" pitchFamily="34" charset="0"/>
                          <a:ea typeface="Calibri" panose="020F0502020204030204" pitchFamily="34" charset="0"/>
                          <a:cs typeface="Times New Roman" panose="02020603050405020304" pitchFamily="18" charset="0"/>
                        </a:rPr>
                        <a:t>NSS</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nSpc>
                          <a:spcPct val="107000"/>
                        </a:lnSpc>
                        <a:spcAft>
                          <a:spcPts val="0"/>
                        </a:spcAft>
                      </a:pPr>
                      <a:r>
                        <a:rPr lang="en-GB" sz="1400" dirty="0" err="1">
                          <a:effectLst/>
                          <a:latin typeface="Calibri" panose="020F0502020204030204" pitchFamily="34" charset="0"/>
                          <a:ea typeface="Calibri" panose="020F0502020204030204" pitchFamily="34" charset="0"/>
                          <a:cs typeface="Times New Roman" panose="02020603050405020304" pitchFamily="18" charset="0"/>
                        </a:rPr>
                        <a:t>Cryo</a:t>
                      </a:r>
                      <a:r>
                        <a:rPr lang="en-GB" sz="1400" dirty="0">
                          <a:effectLst/>
                          <a:latin typeface="Calibri" panose="020F0502020204030204" pitchFamily="34" charset="0"/>
                          <a:ea typeface="Calibri" panose="020F0502020204030204" pitchFamily="34" charset="0"/>
                          <a:cs typeface="Times New Roman" panose="02020603050405020304" pitchFamily="18" charset="0"/>
                        </a:rPr>
                        <a:t> RICs worse </a:t>
                      </a: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(R 2.2)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7527788"/>
                  </a:ext>
                </a:extLst>
              </a:tr>
              <a:tr h="370840">
                <a:tc>
                  <a:txBody>
                    <a:bodyPr/>
                    <a:lstStyle/>
                    <a:p>
                      <a:pPr>
                        <a:lnSpc>
                          <a:spcPct val="107000"/>
                        </a:lnSpc>
                        <a:spcAft>
                          <a:spcPts val="0"/>
                        </a:spcAft>
                      </a:pPr>
                      <a:r>
                        <a:rPr lang="en-GB" sz="1400" dirty="0" err="1" smtClean="0">
                          <a:effectLst/>
                          <a:latin typeface="Calibri" panose="020F0502020204030204" pitchFamily="34" charset="0"/>
                          <a:ea typeface="Calibri" panose="020F0502020204030204" pitchFamily="34" charset="0"/>
                          <a:cs typeface="Times New Roman" panose="02020603050405020304" pitchFamily="18" charset="0"/>
                        </a:rPr>
                        <a:t>Purtill</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Australia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613</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191</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Infused into  151 patients</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All UDs.</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188 HPC-A, 3 HPC-M</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Same (17 days)</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Graft failure same (3 vs 4%) (included secondary)</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Same (20 vs 21 days)</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Not assessed</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Not assessed</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(12% products not infused)</a:t>
                      </a:r>
                    </a:p>
                  </a:txBody>
                  <a:tcPr marL="68580" marR="68580" marT="0" marB="0"/>
                </a:tc>
                <a:extLst>
                  <a:ext uri="{0D108BD9-81ED-4DB2-BD59-A6C34878D82A}">
                    <a16:rowId xmlns:a16="http://schemas.microsoft.com/office/drawing/2014/main" val="3526265584"/>
                  </a:ext>
                </a:extLst>
              </a:tr>
              <a:tr h="370840">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Maurer</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Boston</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203</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101</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All PBSCs</a:t>
                      </a:r>
                    </a:p>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All MUDs</a:t>
                      </a:r>
                    </a:p>
                  </a:txBody>
                  <a:tcPr marL="68580" marR="68580" marT="0" marB="0"/>
                </a:tc>
                <a:tc>
                  <a:txBody>
                    <a:bodyPr/>
                    <a:lstStyle/>
                    <a:p>
                      <a:pPr>
                        <a:lnSpc>
                          <a:spcPct val="107000"/>
                        </a:lnSpc>
                        <a:spcAft>
                          <a:spcPts val="0"/>
                        </a:spcAft>
                      </a:pPr>
                      <a:r>
                        <a:rPr lang="en-GB" sz="14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Neuts</a:t>
                      </a:r>
                      <a:r>
                        <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1 day slower (15 vs 14d)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Graft failure increased if product &gt;48 hrs old – fresh and frozen</a:t>
                      </a:r>
                    </a:p>
                  </a:txBody>
                  <a:tcPr marL="68580" marR="68580" marT="0" marB="0"/>
                </a:tc>
                <a:tc>
                  <a:txBody>
                    <a:bodyPr/>
                    <a:lstStyle/>
                    <a:p>
                      <a:pPr>
                        <a:lnSpc>
                          <a:spcPct val="107000"/>
                        </a:lnSpc>
                        <a:spcAft>
                          <a:spcPts val="0"/>
                        </a:spcAft>
                      </a:pPr>
                      <a:r>
                        <a:rPr lang="en-GB"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Platelets  slower</a:t>
                      </a:r>
                      <a:r>
                        <a:rPr lang="en-GB" sz="1400">
                          <a:effectLst/>
                          <a:latin typeface="Calibri" panose="020F0502020204030204" pitchFamily="34" charset="0"/>
                          <a:ea typeface="Calibri" panose="020F0502020204030204" pitchFamily="34" charset="0"/>
                          <a:cs typeface="Times New Roman" panose="02020603050405020304" pitchFamily="18" charset="0"/>
                        </a:rPr>
                        <a:t> 21d vs 18 d</a:t>
                      </a:r>
                    </a:p>
                  </a:txBody>
                  <a:tcPr marL="68580" marR="68580" marT="0" marB="0"/>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More aGVHD (but diff prep)</a:t>
                      </a:r>
                    </a:p>
                  </a:txBody>
                  <a:tcPr marL="68580" marR="68580"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No diff at 6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mths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Delayed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chimerism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1393848"/>
                  </a:ext>
                </a:extLst>
              </a:tr>
            </a:tbl>
          </a:graphicData>
        </a:graphic>
      </p:graphicFrame>
      <p:sp>
        <p:nvSpPr>
          <p:cNvPr id="4" name="Slide Number Placeholder 3"/>
          <p:cNvSpPr>
            <a:spLocks noGrp="1"/>
          </p:cNvSpPr>
          <p:nvPr>
            <p:ph type="sldNum" sz="quarter" idx="12"/>
          </p:nvPr>
        </p:nvSpPr>
        <p:spPr/>
        <p:txBody>
          <a:bodyPr/>
          <a:lstStyle/>
          <a:p>
            <a:fld id="{0C3441AE-69CE-47D4-81E4-F6C76F053A53}" type="slidenum">
              <a:rPr lang="en-GB" smtClean="0"/>
              <a:t>21</a:t>
            </a:fld>
            <a:endParaRPr lang="en-GB"/>
          </a:p>
        </p:txBody>
      </p:sp>
    </p:spTree>
    <p:extLst>
      <p:ext uri="{BB962C8B-B14F-4D97-AF65-F5344CB8AC3E}">
        <p14:creationId xmlns:p14="http://schemas.microsoft.com/office/powerpoint/2010/main" val="205120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D11FBB-901C-EB48-A2D0-2D1D8717071B}"/>
              </a:ext>
            </a:extLst>
          </p:cNvPr>
          <p:cNvSpPr>
            <a:spLocks noGrp="1"/>
          </p:cNvSpPr>
          <p:nvPr>
            <p:ph type="title"/>
          </p:nvPr>
        </p:nvSpPr>
        <p:spPr>
          <a:xfrm>
            <a:off x="628650" y="2404153"/>
            <a:ext cx="7886700" cy="1687629"/>
          </a:xfrm>
        </p:spPr>
        <p:txBody>
          <a:bodyPr/>
          <a:lstStyle/>
          <a:p>
            <a:r>
              <a:rPr lang="en-GB" sz="2400" dirty="0">
                <a:solidFill>
                  <a:schemeClr val="tx1"/>
                </a:solidFill>
                <a:latin typeface="Montserrat" panose="00000500000000000000" pitchFamily="2" charset="0"/>
              </a:rPr>
              <a:t>Does Graft Cryopreservation Affect the Outcomes of Allogeneic Haematopoietic Cell Transplants? A UK Multicentre Study During COVID-19 Pandemic </a:t>
            </a:r>
            <a:r>
              <a:rPr lang="en-GB" sz="2400" dirty="0"/>
              <a:t/>
            </a:r>
            <a:br>
              <a:rPr lang="en-GB" sz="2400" dirty="0"/>
            </a:br>
            <a:endParaRPr lang="en-GB" sz="2400" dirty="0"/>
          </a:p>
        </p:txBody>
      </p:sp>
      <p:sp>
        <p:nvSpPr>
          <p:cNvPr id="3" name="Marcador de contenido 2">
            <a:extLst>
              <a:ext uri="{FF2B5EF4-FFF2-40B4-BE49-F238E27FC236}">
                <a16:creationId xmlns:a16="http://schemas.microsoft.com/office/drawing/2014/main" id="{61A618DD-AA98-9244-A38F-9E5D1DA34CD7}"/>
              </a:ext>
            </a:extLst>
          </p:cNvPr>
          <p:cNvSpPr>
            <a:spLocks noGrp="1"/>
          </p:cNvSpPr>
          <p:nvPr>
            <p:ph idx="1"/>
          </p:nvPr>
        </p:nvSpPr>
        <p:spPr>
          <a:xfrm>
            <a:off x="628650" y="4782480"/>
            <a:ext cx="7886700" cy="849328"/>
          </a:xfrm>
        </p:spPr>
        <p:txBody>
          <a:bodyPr>
            <a:normAutofit/>
          </a:bodyPr>
          <a:lstStyle/>
          <a:p>
            <a:r>
              <a:rPr lang="en-GB" b="1" dirty="0">
                <a:solidFill>
                  <a:schemeClr val="tx1"/>
                </a:solidFill>
              </a:rPr>
              <a:t>Dr Ruta Maniusyte</a:t>
            </a:r>
            <a:endParaRPr lang="en-GB" dirty="0">
              <a:solidFill>
                <a:schemeClr val="tx1"/>
              </a:solidFill>
            </a:endParaRPr>
          </a:p>
          <a:p>
            <a:r>
              <a:rPr lang="en-GB" dirty="0">
                <a:solidFill>
                  <a:schemeClr val="tx1"/>
                </a:solidFill>
              </a:rPr>
              <a:t>Anthony Nolan </a:t>
            </a:r>
          </a:p>
        </p:txBody>
      </p:sp>
    </p:spTree>
    <p:extLst>
      <p:ext uri="{BB962C8B-B14F-4D97-AF65-F5344CB8AC3E}">
        <p14:creationId xmlns:p14="http://schemas.microsoft.com/office/powerpoint/2010/main" val="1208716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1"/>
          </p:nvPr>
        </p:nvPicPr>
        <p:blipFill>
          <a:blip r:embed="rId3"/>
          <a:stretch>
            <a:fillRect/>
          </a:stretch>
        </p:blipFill>
        <p:spPr>
          <a:xfrm>
            <a:off x="3533386" y="177923"/>
            <a:ext cx="3237299" cy="1477630"/>
          </a:xfrm>
          <a:prstGeom prst="rect">
            <a:avLst/>
          </a:prstGeom>
        </p:spPr>
      </p:pic>
      <p:sp>
        <p:nvSpPr>
          <p:cNvPr id="4" name="Título 3">
            <a:extLst>
              <a:ext uri="{FF2B5EF4-FFF2-40B4-BE49-F238E27FC236}">
                <a16:creationId xmlns:a16="http://schemas.microsoft.com/office/drawing/2014/main" id="{42375AF2-4888-B44C-8A7A-F8804F0507C6}"/>
              </a:ext>
            </a:extLst>
          </p:cNvPr>
          <p:cNvSpPr>
            <a:spLocks noGrp="1"/>
          </p:cNvSpPr>
          <p:nvPr>
            <p:ph type="title"/>
          </p:nvPr>
        </p:nvSpPr>
        <p:spPr>
          <a:xfrm>
            <a:off x="65686" y="1745033"/>
            <a:ext cx="3314512" cy="805963"/>
          </a:xfrm>
        </p:spPr>
        <p:txBody>
          <a:bodyPr>
            <a:normAutofit fontScale="90000"/>
          </a:bodyPr>
          <a:lstStyle/>
          <a:p>
            <a:r>
              <a:rPr lang="en-GB" dirty="0"/>
              <a:t>Hello!</a:t>
            </a:r>
          </a:p>
        </p:txBody>
      </p:sp>
      <p:pic>
        <p:nvPicPr>
          <p:cNvPr id="13" name="Picture Placeholder 12"/>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6528" b="16528"/>
          <a:stretch>
            <a:fillRect/>
          </a:stretch>
        </p:blipFill>
        <p:spPr>
          <a:xfrm>
            <a:off x="764273" y="2533587"/>
            <a:ext cx="1784850" cy="1784850"/>
          </a:xfrm>
        </p:spPr>
      </p:pic>
      <p:sp>
        <p:nvSpPr>
          <p:cNvPr id="7" name="TextBox 6"/>
          <p:cNvSpPr txBox="1"/>
          <p:nvPr/>
        </p:nvSpPr>
        <p:spPr>
          <a:xfrm>
            <a:off x="6855470" y="377450"/>
            <a:ext cx="2413521" cy="2308324"/>
          </a:xfrm>
          <a:prstGeom prst="rect">
            <a:avLst/>
          </a:prstGeom>
          <a:noFill/>
        </p:spPr>
        <p:txBody>
          <a:bodyPr wrap="square" rtlCol="0">
            <a:spAutoFit/>
          </a:bodyPr>
          <a:lstStyle/>
          <a:p>
            <a:r>
              <a:rPr lang="en-GB" dirty="0">
                <a:solidFill>
                  <a:schemeClr val="bg1"/>
                </a:solidFill>
              </a:rPr>
              <a:t>Rachel Pearce</a:t>
            </a:r>
          </a:p>
          <a:p>
            <a:r>
              <a:rPr lang="en-GB" dirty="0">
                <a:solidFill>
                  <a:schemeClr val="bg1"/>
                </a:solidFill>
              </a:rPr>
              <a:t>Julia Lee  </a:t>
            </a:r>
          </a:p>
          <a:p>
            <a:r>
              <a:rPr lang="en-GB" dirty="0">
                <a:solidFill>
                  <a:schemeClr val="bg1"/>
                </a:solidFill>
              </a:rPr>
              <a:t>Marie Wilson </a:t>
            </a:r>
          </a:p>
          <a:p>
            <a:r>
              <a:rPr lang="en-GB" dirty="0">
                <a:solidFill>
                  <a:schemeClr val="bg1"/>
                </a:solidFill>
              </a:rPr>
              <a:t>Dr Victoria Potter</a:t>
            </a:r>
          </a:p>
          <a:p>
            <a:r>
              <a:rPr lang="en-GB" dirty="0">
                <a:solidFill>
                  <a:schemeClr val="bg1"/>
                </a:solidFill>
              </a:rPr>
              <a:t>Dr Ram Malladi</a:t>
            </a:r>
          </a:p>
          <a:p>
            <a:r>
              <a:rPr lang="en-GB" dirty="0">
                <a:solidFill>
                  <a:schemeClr val="bg1"/>
                </a:solidFill>
              </a:rPr>
              <a:t>Prof. John A. Snowden</a:t>
            </a:r>
          </a:p>
          <a:p>
            <a:endParaRPr lang="en-GB" dirty="0"/>
          </a:p>
        </p:txBody>
      </p:sp>
      <p:sp>
        <p:nvSpPr>
          <p:cNvPr id="11" name="TextBox 10"/>
          <p:cNvSpPr txBox="1"/>
          <p:nvPr/>
        </p:nvSpPr>
        <p:spPr>
          <a:xfrm>
            <a:off x="6855469" y="3102846"/>
            <a:ext cx="2413521" cy="646331"/>
          </a:xfrm>
          <a:prstGeom prst="rect">
            <a:avLst/>
          </a:prstGeom>
          <a:noFill/>
        </p:spPr>
        <p:txBody>
          <a:bodyPr wrap="square" rtlCol="0">
            <a:spAutoFit/>
          </a:bodyPr>
          <a:lstStyle/>
          <a:p>
            <a:r>
              <a:rPr lang="en-GB" dirty="0">
                <a:solidFill>
                  <a:schemeClr val="bg1"/>
                </a:solidFill>
              </a:rPr>
              <a:t>Dr Angharad Pryce Dr Robert Danby</a:t>
            </a:r>
          </a:p>
        </p:txBody>
      </p:sp>
      <p:sp>
        <p:nvSpPr>
          <p:cNvPr id="14" name="TextBox 13"/>
          <p:cNvSpPr txBox="1"/>
          <p:nvPr/>
        </p:nvSpPr>
        <p:spPr>
          <a:xfrm>
            <a:off x="779269" y="4460660"/>
            <a:ext cx="2133644" cy="646331"/>
          </a:xfrm>
          <a:prstGeom prst="rect">
            <a:avLst/>
          </a:prstGeom>
          <a:noFill/>
        </p:spPr>
        <p:txBody>
          <a:bodyPr wrap="square" rtlCol="0">
            <a:spAutoFit/>
          </a:bodyPr>
          <a:lstStyle/>
          <a:p>
            <a:r>
              <a:rPr lang="en-GB" dirty="0">
                <a:solidFill>
                  <a:schemeClr val="bg1"/>
                </a:solidFill>
              </a:rPr>
              <a:t>Dr Ruta Maniusyte</a:t>
            </a:r>
          </a:p>
          <a:p>
            <a:r>
              <a:rPr lang="en-GB" dirty="0">
                <a:solidFill>
                  <a:schemeClr val="bg1"/>
                </a:solidFill>
              </a:rPr>
              <a:t>Medical Officer </a:t>
            </a:r>
          </a:p>
        </p:txBody>
      </p:sp>
      <p:pic>
        <p:nvPicPr>
          <p:cNvPr id="3" name="Picture 2"/>
          <p:cNvPicPr>
            <a:picLocks noChangeAspect="1"/>
          </p:cNvPicPr>
          <p:nvPr/>
        </p:nvPicPr>
        <p:blipFill>
          <a:blip r:embed="rId5"/>
          <a:stretch>
            <a:fillRect/>
          </a:stretch>
        </p:blipFill>
        <p:spPr>
          <a:xfrm>
            <a:off x="3049452" y="4420912"/>
            <a:ext cx="3833207" cy="1715442"/>
          </a:xfrm>
          <a:prstGeom prst="rect">
            <a:avLst/>
          </a:prstGeom>
        </p:spPr>
      </p:pic>
      <p:sp>
        <p:nvSpPr>
          <p:cNvPr id="5" name="TextBox 4"/>
          <p:cNvSpPr txBox="1"/>
          <p:nvPr/>
        </p:nvSpPr>
        <p:spPr>
          <a:xfrm>
            <a:off x="6855470" y="4824004"/>
            <a:ext cx="1924216" cy="646331"/>
          </a:xfrm>
          <a:prstGeom prst="rect">
            <a:avLst/>
          </a:prstGeom>
          <a:noFill/>
        </p:spPr>
        <p:txBody>
          <a:bodyPr wrap="square" rtlCol="0">
            <a:spAutoFit/>
          </a:bodyPr>
          <a:lstStyle/>
          <a:p>
            <a:r>
              <a:rPr lang="en-GB" dirty="0">
                <a:solidFill>
                  <a:schemeClr val="bg1"/>
                </a:solidFill>
              </a:rPr>
              <a:t>Dr Rachel Pawson</a:t>
            </a:r>
          </a:p>
        </p:txBody>
      </p:sp>
      <p:pic>
        <p:nvPicPr>
          <p:cNvPr id="15" name="Content Placeholder 5"/>
          <p:cNvPicPr>
            <a:picLocks noChangeAspect="1"/>
          </p:cNvPicPr>
          <p:nvPr/>
        </p:nvPicPr>
        <p:blipFill>
          <a:blip r:embed="rId6"/>
          <a:stretch>
            <a:fillRect/>
          </a:stretch>
        </p:blipFill>
        <p:spPr>
          <a:xfrm>
            <a:off x="3533386" y="2533587"/>
            <a:ext cx="2746375" cy="625475"/>
          </a:xfrm>
          <a:prstGeom prst="rect">
            <a:avLst/>
          </a:prstGeom>
        </p:spPr>
      </p:pic>
    </p:spTree>
    <p:extLst>
      <p:ext uri="{BB962C8B-B14F-4D97-AF65-F5344CB8AC3E}">
        <p14:creationId xmlns:p14="http://schemas.microsoft.com/office/powerpoint/2010/main" val="3171139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B5D92E2-40EA-0E4C-90C3-3E379341801E}"/>
              </a:ext>
            </a:extLst>
          </p:cNvPr>
          <p:cNvSpPr>
            <a:spLocks noGrp="1"/>
          </p:cNvSpPr>
          <p:nvPr>
            <p:ph type="title"/>
          </p:nvPr>
        </p:nvSpPr>
        <p:spPr/>
        <p:txBody>
          <a:bodyPr/>
          <a:lstStyle/>
          <a:p>
            <a:r>
              <a:rPr lang="en-GB" dirty="0">
                <a:solidFill>
                  <a:schemeClr val="tx1"/>
                </a:solidFill>
              </a:rPr>
              <a:t>STUDY design I</a:t>
            </a:r>
          </a:p>
        </p:txBody>
      </p:sp>
      <p:sp>
        <p:nvSpPr>
          <p:cNvPr id="6" name="Marcador de contenido 5">
            <a:extLst>
              <a:ext uri="{FF2B5EF4-FFF2-40B4-BE49-F238E27FC236}">
                <a16:creationId xmlns:a16="http://schemas.microsoft.com/office/drawing/2014/main" id="{C85B1B96-D693-1241-B053-DF9BF82FAF4B}"/>
              </a:ext>
            </a:extLst>
          </p:cNvPr>
          <p:cNvSpPr>
            <a:spLocks noGrp="1"/>
          </p:cNvSpPr>
          <p:nvPr>
            <p:ph sz="half" idx="1"/>
          </p:nvPr>
        </p:nvSpPr>
        <p:spPr>
          <a:xfrm>
            <a:off x="576611" y="2178146"/>
            <a:ext cx="4827596" cy="2351572"/>
          </a:xfrm>
        </p:spPr>
        <p:txBody>
          <a:bodyPr>
            <a:normAutofit fontScale="92500"/>
          </a:bodyPr>
          <a:lstStyle/>
          <a:p>
            <a:r>
              <a:rPr lang="en-GB" sz="1900" b="1" dirty="0"/>
              <a:t>Inclusion criteria:</a:t>
            </a:r>
          </a:p>
          <a:p>
            <a:pPr marL="285750" indent="-285750">
              <a:buFontTx/>
              <a:buChar char="-"/>
            </a:pPr>
            <a:r>
              <a:rPr lang="en-GB" sz="1900" dirty="0"/>
              <a:t>Recipients receiving allogeneic HSC graft</a:t>
            </a:r>
          </a:p>
          <a:p>
            <a:pPr marL="285750" indent="-285750">
              <a:buFontTx/>
              <a:buChar char="-"/>
            </a:pPr>
            <a:r>
              <a:rPr lang="en-GB" sz="1900" dirty="0"/>
              <a:t>PBSC and BM harvest</a:t>
            </a:r>
          </a:p>
          <a:p>
            <a:pPr marL="285750" indent="-285750">
              <a:buFontTx/>
              <a:buChar char="-"/>
            </a:pPr>
            <a:r>
              <a:rPr lang="en-GB" sz="1900" dirty="0"/>
              <a:t>Adult and paediatric</a:t>
            </a:r>
          </a:p>
          <a:p>
            <a:pPr marL="285750" indent="-285750">
              <a:buFontTx/>
              <a:buChar char="-"/>
            </a:pPr>
            <a:r>
              <a:rPr lang="en-GB" sz="1900" dirty="0"/>
              <a:t>Cryopreserved and fresh </a:t>
            </a:r>
          </a:p>
          <a:p>
            <a:pPr marL="285750" indent="-285750">
              <a:buFontTx/>
              <a:buChar char="-"/>
            </a:pPr>
            <a:r>
              <a:rPr lang="en-GB" sz="1900" dirty="0"/>
              <a:t>Related and unrelated donors</a:t>
            </a:r>
          </a:p>
          <a:p>
            <a:pPr marL="285750" indent="-285750">
              <a:buFontTx/>
              <a:buChar char="-"/>
            </a:pPr>
            <a:r>
              <a:rPr lang="en-GB" sz="1900" dirty="0"/>
              <a:t>UK centres</a:t>
            </a:r>
            <a:endParaRPr lang="lt-LT" sz="1900" dirty="0"/>
          </a:p>
          <a:p>
            <a:pPr marL="285750" indent="-285750">
              <a:buFontTx/>
              <a:buChar char="-"/>
            </a:pPr>
            <a:endParaRPr lang="lt-LT" dirty="0"/>
          </a:p>
          <a:p>
            <a:endParaRPr lang="lt-LT" dirty="0"/>
          </a:p>
          <a:p>
            <a:endParaRPr lang="lt-LT" dirty="0"/>
          </a:p>
          <a:p>
            <a:endParaRPr lang="en-GB" dirty="0"/>
          </a:p>
          <a:p>
            <a:pPr marL="285750" indent="-285750">
              <a:buFontTx/>
              <a:buChar char="-"/>
            </a:pPr>
            <a:endParaRPr lang="en-GB" dirty="0"/>
          </a:p>
        </p:txBody>
      </p:sp>
      <p:sp>
        <p:nvSpPr>
          <p:cNvPr id="7" name="Marcador de contenido 6">
            <a:extLst>
              <a:ext uri="{FF2B5EF4-FFF2-40B4-BE49-F238E27FC236}">
                <a16:creationId xmlns:a16="http://schemas.microsoft.com/office/drawing/2014/main" id="{69917DE7-9B8F-F845-92D1-5DB73B2199E7}"/>
              </a:ext>
            </a:extLst>
          </p:cNvPr>
          <p:cNvSpPr>
            <a:spLocks noGrp="1"/>
          </p:cNvSpPr>
          <p:nvPr>
            <p:ph sz="half" idx="2"/>
          </p:nvPr>
        </p:nvSpPr>
        <p:spPr>
          <a:xfrm>
            <a:off x="5646292" y="2159939"/>
            <a:ext cx="2603857" cy="1225298"/>
          </a:xfrm>
        </p:spPr>
        <p:txBody>
          <a:bodyPr>
            <a:normAutofit/>
          </a:bodyPr>
          <a:lstStyle/>
          <a:p>
            <a:r>
              <a:rPr lang="en-GB" b="1" dirty="0"/>
              <a:t>Exclusion criteria:</a:t>
            </a:r>
          </a:p>
          <a:p>
            <a:r>
              <a:rPr lang="en-GB" dirty="0"/>
              <a:t>- Umbilical cord blood </a:t>
            </a:r>
          </a:p>
        </p:txBody>
      </p:sp>
      <p:sp>
        <p:nvSpPr>
          <p:cNvPr id="4" name="TextBox 3"/>
          <p:cNvSpPr txBox="1"/>
          <p:nvPr/>
        </p:nvSpPr>
        <p:spPr>
          <a:xfrm>
            <a:off x="390758" y="4868128"/>
            <a:ext cx="7938739" cy="1123384"/>
          </a:xfrm>
          <a:prstGeom prst="rect">
            <a:avLst/>
          </a:prstGeom>
          <a:noFill/>
        </p:spPr>
        <p:txBody>
          <a:bodyPr wrap="square" rtlCol="0">
            <a:spAutoFit/>
          </a:bodyPr>
          <a:lstStyle/>
          <a:p>
            <a:pPr algn="ctr"/>
            <a:r>
              <a:rPr lang="en-GB" sz="1700" b="1" dirty="0">
                <a:solidFill>
                  <a:schemeClr val="bg1"/>
                </a:solidFill>
                <a:latin typeface="Arial" panose="020B0604020202020204" pitchFamily="34" charset="0"/>
                <a:cs typeface="Arial" panose="020B0604020202020204" pitchFamily="34" charset="0"/>
              </a:rPr>
              <a:t>Patient cohort</a:t>
            </a:r>
            <a:r>
              <a:rPr lang="lt-LT" sz="1700" b="1" dirty="0">
                <a:solidFill>
                  <a:schemeClr val="bg1"/>
                </a:solidFill>
                <a:latin typeface="Arial" panose="020B0604020202020204" pitchFamily="34" charset="0"/>
                <a:cs typeface="Arial" panose="020B0604020202020204" pitchFamily="34" charset="0"/>
              </a:rPr>
              <a:t>: </a:t>
            </a:r>
          </a:p>
          <a:p>
            <a:pPr marL="285750" indent="-285750" algn="ctr">
              <a:buFontTx/>
              <a:buChar char="-"/>
            </a:pPr>
            <a:r>
              <a:rPr lang="en-GB" sz="1700" dirty="0">
                <a:solidFill>
                  <a:schemeClr val="bg1"/>
                </a:solidFill>
                <a:latin typeface="Arial" panose="020B0604020202020204" pitchFamily="34" charset="0"/>
                <a:cs typeface="Arial" panose="020B0604020202020204" pitchFamily="34" charset="0"/>
              </a:rPr>
              <a:t>Transplants performed 1</a:t>
            </a:r>
            <a:r>
              <a:rPr lang="en-GB" sz="1700" baseline="30000" dirty="0">
                <a:solidFill>
                  <a:schemeClr val="bg1"/>
                </a:solidFill>
                <a:latin typeface="Arial" panose="020B0604020202020204" pitchFamily="34" charset="0"/>
                <a:cs typeface="Arial" panose="020B0604020202020204" pitchFamily="34" charset="0"/>
              </a:rPr>
              <a:t>st</a:t>
            </a:r>
            <a:r>
              <a:rPr lang="en-GB" sz="1700" dirty="0">
                <a:solidFill>
                  <a:schemeClr val="bg1"/>
                </a:solidFill>
                <a:latin typeface="Arial" panose="020B0604020202020204" pitchFamily="34" charset="0"/>
                <a:cs typeface="Arial" panose="020B0604020202020204" pitchFamily="34" charset="0"/>
              </a:rPr>
              <a:t> March 2020 to 31</a:t>
            </a:r>
            <a:r>
              <a:rPr lang="en-GB" sz="1700" baseline="30000" dirty="0">
                <a:solidFill>
                  <a:schemeClr val="bg1"/>
                </a:solidFill>
                <a:latin typeface="Arial" panose="020B0604020202020204" pitchFamily="34" charset="0"/>
                <a:cs typeface="Arial" panose="020B0604020202020204" pitchFamily="34" charset="0"/>
              </a:rPr>
              <a:t>st</a:t>
            </a:r>
            <a:r>
              <a:rPr lang="en-GB" sz="1700" dirty="0">
                <a:solidFill>
                  <a:schemeClr val="bg1"/>
                </a:solidFill>
                <a:latin typeface="Arial" panose="020B0604020202020204" pitchFamily="34" charset="0"/>
                <a:cs typeface="Arial" panose="020B0604020202020204" pitchFamily="34" charset="0"/>
              </a:rPr>
              <a:t> May 2020</a:t>
            </a:r>
          </a:p>
          <a:p>
            <a:pPr marL="285750" indent="-285750" algn="ctr">
              <a:buFontTx/>
              <a:buChar char="-"/>
            </a:pPr>
            <a:r>
              <a:rPr lang="en-GB" sz="1700" dirty="0">
                <a:solidFill>
                  <a:schemeClr val="bg1"/>
                </a:solidFill>
                <a:latin typeface="Arial" panose="020B0604020202020204" pitchFamily="34" charset="0"/>
                <a:cs typeface="Arial" panose="020B0604020202020204" pitchFamily="34" charset="0"/>
              </a:rPr>
              <a:t>Historic controls March – May 2019</a:t>
            </a:r>
            <a:endParaRPr lang="lt-LT" sz="1700" dirty="0">
              <a:solidFill>
                <a:schemeClr val="bg1"/>
              </a:solidFill>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0298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B5D92E2-40EA-0E4C-90C3-3E379341801E}"/>
              </a:ext>
            </a:extLst>
          </p:cNvPr>
          <p:cNvSpPr>
            <a:spLocks noGrp="1"/>
          </p:cNvSpPr>
          <p:nvPr>
            <p:ph type="title"/>
          </p:nvPr>
        </p:nvSpPr>
        <p:spPr/>
        <p:txBody>
          <a:bodyPr/>
          <a:lstStyle/>
          <a:p>
            <a:r>
              <a:rPr lang="en-GB" dirty="0">
                <a:solidFill>
                  <a:schemeClr val="tx1"/>
                </a:solidFill>
              </a:rPr>
              <a:t>STUDY design II</a:t>
            </a:r>
          </a:p>
        </p:txBody>
      </p:sp>
      <p:sp>
        <p:nvSpPr>
          <p:cNvPr id="6" name="Marcador de contenido 5">
            <a:extLst>
              <a:ext uri="{FF2B5EF4-FFF2-40B4-BE49-F238E27FC236}">
                <a16:creationId xmlns:a16="http://schemas.microsoft.com/office/drawing/2014/main" id="{C85B1B96-D693-1241-B053-DF9BF82FAF4B}"/>
              </a:ext>
            </a:extLst>
          </p:cNvPr>
          <p:cNvSpPr>
            <a:spLocks noGrp="1"/>
          </p:cNvSpPr>
          <p:nvPr>
            <p:ph sz="half" idx="1"/>
          </p:nvPr>
        </p:nvSpPr>
        <p:spPr>
          <a:xfrm>
            <a:off x="576611" y="2178146"/>
            <a:ext cx="3886200" cy="3541036"/>
          </a:xfrm>
        </p:spPr>
        <p:txBody>
          <a:bodyPr>
            <a:normAutofit/>
          </a:bodyPr>
          <a:lstStyle/>
          <a:p>
            <a:r>
              <a:rPr lang="en-GB" b="1" dirty="0"/>
              <a:t>Characteristics specific to: </a:t>
            </a:r>
          </a:p>
          <a:p>
            <a:pPr marL="285750" indent="-285750">
              <a:buFontTx/>
              <a:buChar char="-"/>
            </a:pPr>
            <a:r>
              <a:rPr lang="en-GB" dirty="0"/>
              <a:t>Recipient </a:t>
            </a:r>
          </a:p>
          <a:p>
            <a:pPr marL="285750" indent="-285750">
              <a:buFontTx/>
              <a:buChar char="-"/>
            </a:pPr>
            <a:r>
              <a:rPr lang="en-GB" dirty="0"/>
              <a:t>Disease</a:t>
            </a:r>
          </a:p>
          <a:p>
            <a:pPr marL="285750" indent="-285750">
              <a:buFontTx/>
              <a:buChar char="-"/>
            </a:pPr>
            <a:r>
              <a:rPr lang="en-GB" dirty="0"/>
              <a:t>Donor </a:t>
            </a:r>
          </a:p>
          <a:p>
            <a:pPr marL="285750" indent="-285750">
              <a:buFontTx/>
              <a:buChar char="-"/>
            </a:pPr>
            <a:r>
              <a:rPr lang="en-GB" dirty="0"/>
              <a:t>Graft</a:t>
            </a:r>
            <a:endParaRPr lang="lt-LT" dirty="0"/>
          </a:p>
          <a:p>
            <a:endParaRPr lang="en-GB" dirty="0"/>
          </a:p>
          <a:p>
            <a:pPr marL="285750" indent="-285750">
              <a:buFontTx/>
              <a:buChar char="-"/>
            </a:pPr>
            <a:endParaRPr lang="en-GB" dirty="0"/>
          </a:p>
        </p:txBody>
      </p:sp>
      <p:sp>
        <p:nvSpPr>
          <p:cNvPr id="7" name="Marcador de contenido 6">
            <a:extLst>
              <a:ext uri="{FF2B5EF4-FFF2-40B4-BE49-F238E27FC236}">
                <a16:creationId xmlns:a16="http://schemas.microsoft.com/office/drawing/2014/main" id="{69917DE7-9B8F-F845-92D1-5DB73B2199E7}"/>
              </a:ext>
            </a:extLst>
          </p:cNvPr>
          <p:cNvSpPr>
            <a:spLocks noGrp="1"/>
          </p:cNvSpPr>
          <p:nvPr>
            <p:ph sz="half" idx="2"/>
          </p:nvPr>
        </p:nvSpPr>
        <p:spPr>
          <a:xfrm>
            <a:off x="4629150" y="2226470"/>
            <a:ext cx="3886200" cy="3358897"/>
          </a:xfrm>
        </p:spPr>
        <p:txBody>
          <a:bodyPr>
            <a:normAutofit/>
          </a:bodyPr>
          <a:lstStyle/>
          <a:p>
            <a:r>
              <a:rPr lang="en-GB" b="1" dirty="0"/>
              <a:t>Outcomes recorded:</a:t>
            </a:r>
            <a:endParaRPr lang="en-GB" dirty="0">
              <a:solidFill>
                <a:srgbClr val="000000"/>
              </a:solidFill>
            </a:endParaRPr>
          </a:p>
          <a:p>
            <a:pPr marL="285750" indent="-285750">
              <a:buFontTx/>
              <a:buChar char="-"/>
            </a:pPr>
            <a:r>
              <a:rPr lang="en-GB" dirty="0"/>
              <a:t>Neutrophil and platelet engraftment</a:t>
            </a:r>
          </a:p>
          <a:p>
            <a:pPr marL="285750" indent="-285750">
              <a:buFontTx/>
              <a:buChar char="-"/>
            </a:pPr>
            <a:r>
              <a:rPr lang="en-GB" dirty="0"/>
              <a:t>1</a:t>
            </a:r>
            <a:r>
              <a:rPr lang="en-GB" baseline="30000" dirty="0"/>
              <a:t>ary</a:t>
            </a:r>
            <a:r>
              <a:rPr lang="en-GB" dirty="0"/>
              <a:t> and 2</a:t>
            </a:r>
            <a:r>
              <a:rPr lang="en-GB" baseline="30000" dirty="0"/>
              <a:t>dary</a:t>
            </a:r>
            <a:r>
              <a:rPr lang="lt-LT" dirty="0"/>
              <a:t> graft failure</a:t>
            </a:r>
            <a:endParaRPr lang="en-GB" dirty="0"/>
          </a:p>
          <a:p>
            <a:pPr marL="285750" indent="-285750">
              <a:buFontTx/>
              <a:buChar char="-"/>
            </a:pPr>
            <a:r>
              <a:rPr lang="lt-LT" dirty="0"/>
              <a:t>Acute GvHD (aGvHD)</a:t>
            </a:r>
            <a:endParaRPr lang="en-GB" dirty="0"/>
          </a:p>
          <a:p>
            <a:pPr marL="285750" indent="-285750">
              <a:buFontTx/>
              <a:buChar char="-"/>
            </a:pPr>
            <a:r>
              <a:rPr lang="en-GB" dirty="0"/>
              <a:t>Progression free survival (PFS) </a:t>
            </a:r>
          </a:p>
          <a:p>
            <a:pPr marL="285750" indent="-285750">
              <a:buFontTx/>
              <a:buChar char="-"/>
            </a:pPr>
            <a:r>
              <a:rPr lang="en-GB" dirty="0"/>
              <a:t>Overall survival (OS)</a:t>
            </a:r>
          </a:p>
        </p:txBody>
      </p:sp>
    </p:spTree>
    <p:extLst>
      <p:ext uri="{BB962C8B-B14F-4D97-AF65-F5344CB8AC3E}">
        <p14:creationId xmlns:p14="http://schemas.microsoft.com/office/powerpoint/2010/main" val="950689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F0F965D-1F13-4248-9ABF-13E2324F1B63}"/>
              </a:ext>
            </a:extLst>
          </p:cNvPr>
          <p:cNvSpPr>
            <a:spLocks noGrp="1"/>
          </p:cNvSpPr>
          <p:nvPr>
            <p:ph type="title"/>
          </p:nvPr>
        </p:nvSpPr>
        <p:spPr/>
        <p:txBody>
          <a:bodyPr>
            <a:normAutofit/>
          </a:bodyPr>
          <a:lstStyle/>
          <a:p>
            <a:r>
              <a:rPr lang="en-GB" dirty="0"/>
              <a:t> </a:t>
            </a:r>
            <a:r>
              <a:rPr lang="en-GB" dirty="0">
                <a:solidFill>
                  <a:schemeClr val="tx1"/>
                </a:solidFill>
              </a:rPr>
              <a:t>Diagnoses</a:t>
            </a:r>
          </a:p>
        </p:txBody>
      </p:sp>
      <p:graphicFrame>
        <p:nvGraphicFramePr>
          <p:cNvPr id="12" name="Content Placeholder 11"/>
          <p:cNvGraphicFramePr>
            <a:graphicFrameLocks noGrp="1"/>
          </p:cNvGraphicFramePr>
          <p:nvPr>
            <p:ph sz="half" idx="1"/>
            <p:extLst>
              <p:ext uri="{D42A27DB-BD31-4B8C-83A1-F6EECF244321}">
                <p14:modId xmlns:p14="http://schemas.microsoft.com/office/powerpoint/2010/main" val="1418888828"/>
              </p:ext>
            </p:extLst>
          </p:nvPr>
        </p:nvGraphicFramePr>
        <p:xfrm>
          <a:off x="5401372" y="2224607"/>
          <a:ext cx="3742629" cy="3425012"/>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12"/>
          <p:cNvSpPr>
            <a:spLocks noGrp="1"/>
          </p:cNvSpPr>
          <p:nvPr>
            <p:ph sz="half" idx="2"/>
          </p:nvPr>
        </p:nvSpPr>
        <p:spPr>
          <a:xfrm>
            <a:off x="3893168" y="2026541"/>
            <a:ext cx="5250832" cy="3692641"/>
          </a:xfrm>
        </p:spPr>
        <p:txBody>
          <a:bodyPr>
            <a:normAutofit/>
          </a:bodyPr>
          <a:lstStyle/>
          <a:p>
            <a:pPr algn="ctr"/>
            <a:endParaRPr lang="en-GB" sz="1200" b="1" dirty="0"/>
          </a:p>
          <a:p>
            <a:pPr algn="ctr"/>
            <a:endParaRPr lang="en-GB" sz="1200" b="1" dirty="0"/>
          </a:p>
          <a:p>
            <a:pPr algn="ctr"/>
            <a:endParaRPr lang="en-GB" sz="1200" b="1" dirty="0"/>
          </a:p>
        </p:txBody>
      </p:sp>
      <p:graphicFrame>
        <p:nvGraphicFramePr>
          <p:cNvPr id="2" name="Table 1"/>
          <p:cNvGraphicFramePr>
            <a:graphicFrameLocks noGrp="1"/>
          </p:cNvGraphicFramePr>
          <p:nvPr>
            <p:extLst>
              <p:ext uri="{D42A27DB-BD31-4B8C-83A1-F6EECF244321}">
                <p14:modId xmlns:p14="http://schemas.microsoft.com/office/powerpoint/2010/main" val="2431255142"/>
              </p:ext>
            </p:extLst>
          </p:nvPr>
        </p:nvGraphicFramePr>
        <p:xfrm>
          <a:off x="61326" y="2026540"/>
          <a:ext cx="5250834" cy="3865348"/>
        </p:xfrm>
        <a:graphic>
          <a:graphicData uri="http://schemas.openxmlformats.org/drawingml/2006/table">
            <a:tbl>
              <a:tblPr firstRow="1" bandRow="1">
                <a:tableStyleId>{69012ECD-51FC-41F1-AA8D-1B2483CD663E}</a:tableStyleId>
              </a:tblPr>
              <a:tblGrid>
                <a:gridCol w="1764461">
                  <a:extLst>
                    <a:ext uri="{9D8B030D-6E8A-4147-A177-3AD203B41FA5}">
                      <a16:colId xmlns:a16="http://schemas.microsoft.com/office/drawing/2014/main" val="2064102010"/>
                    </a:ext>
                  </a:extLst>
                </a:gridCol>
                <a:gridCol w="680637">
                  <a:extLst>
                    <a:ext uri="{9D8B030D-6E8A-4147-A177-3AD203B41FA5}">
                      <a16:colId xmlns:a16="http://schemas.microsoft.com/office/drawing/2014/main" val="3678247280"/>
                    </a:ext>
                  </a:extLst>
                </a:gridCol>
                <a:gridCol w="1119270">
                  <a:extLst>
                    <a:ext uri="{9D8B030D-6E8A-4147-A177-3AD203B41FA5}">
                      <a16:colId xmlns:a16="http://schemas.microsoft.com/office/drawing/2014/main" val="3397019019"/>
                    </a:ext>
                  </a:extLst>
                </a:gridCol>
                <a:gridCol w="749133">
                  <a:extLst>
                    <a:ext uri="{9D8B030D-6E8A-4147-A177-3AD203B41FA5}">
                      <a16:colId xmlns:a16="http://schemas.microsoft.com/office/drawing/2014/main" val="3692774148"/>
                    </a:ext>
                  </a:extLst>
                </a:gridCol>
                <a:gridCol w="937333">
                  <a:extLst>
                    <a:ext uri="{9D8B030D-6E8A-4147-A177-3AD203B41FA5}">
                      <a16:colId xmlns:a16="http://schemas.microsoft.com/office/drawing/2014/main" val="858882654"/>
                    </a:ext>
                  </a:extLst>
                </a:gridCol>
              </a:tblGrid>
              <a:tr h="475943">
                <a:tc>
                  <a:txBody>
                    <a:bodyPr/>
                    <a:lstStyle/>
                    <a:p>
                      <a:pPr algn="l">
                        <a:lnSpc>
                          <a:spcPct val="107000"/>
                        </a:lnSpc>
                        <a:spcAft>
                          <a:spcPts val="0"/>
                        </a:spcAft>
                      </a:pPr>
                      <a:r>
                        <a:rPr lang="en-GB" sz="1000" b="1" cap="all" dirty="0">
                          <a:effectLst/>
                          <a:latin typeface="Arial" panose="020B0604020202020204" pitchFamily="34" charset="0"/>
                          <a:ea typeface="Yu Mincho"/>
                          <a:cs typeface="Arial" panose="020B0604020202020204" pitchFamily="34" charset="0"/>
                        </a:rPr>
                        <a:t>Diagnosis</a:t>
                      </a:r>
                      <a:endParaRPr lang="en-GB" sz="1100" dirty="0">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l">
                        <a:lnSpc>
                          <a:spcPct val="107000"/>
                        </a:lnSpc>
                        <a:spcAft>
                          <a:spcPts val="0"/>
                        </a:spcAft>
                      </a:pPr>
                      <a:endParaRPr lang="en-GB" sz="1100" dirty="0">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l">
                        <a:lnSpc>
                          <a:spcPct val="107000"/>
                        </a:lnSpc>
                        <a:spcAft>
                          <a:spcPts val="0"/>
                        </a:spcAft>
                      </a:pPr>
                      <a:r>
                        <a:rPr lang="en-GB" sz="1000" b="1" cap="all" dirty="0">
                          <a:effectLst/>
                          <a:latin typeface="Arial" panose="020B0604020202020204" pitchFamily="34" charset="0"/>
                          <a:ea typeface="Yu Mincho"/>
                          <a:cs typeface="Arial" panose="020B0604020202020204" pitchFamily="34" charset="0"/>
                        </a:rPr>
                        <a:t>Fresh </a:t>
                      </a:r>
                      <a:endParaRPr lang="en-GB" sz="1100" dirty="0">
                        <a:effectLst/>
                        <a:latin typeface="Arial" panose="020B0604020202020204" pitchFamily="34" charset="0"/>
                        <a:ea typeface="Yu Mincho"/>
                        <a:cs typeface="Arial" panose="020B0604020202020204" pitchFamily="34" charset="0"/>
                      </a:endParaRPr>
                    </a:p>
                    <a:p>
                      <a:pPr algn="l">
                        <a:lnSpc>
                          <a:spcPct val="107000"/>
                        </a:lnSpc>
                        <a:spcAft>
                          <a:spcPts val="0"/>
                        </a:spcAft>
                      </a:pPr>
                      <a:r>
                        <a:rPr lang="en-GB" sz="1000" b="1" cap="all" dirty="0">
                          <a:effectLst/>
                          <a:latin typeface="Arial" panose="020B0604020202020204" pitchFamily="34" charset="0"/>
                          <a:ea typeface="Yu Mincho"/>
                          <a:cs typeface="Arial" panose="020B0604020202020204" pitchFamily="34" charset="0"/>
                        </a:rPr>
                        <a:t>N=68</a:t>
                      </a:r>
                      <a:endParaRPr lang="en-GB" sz="1100" dirty="0">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l">
                        <a:lnSpc>
                          <a:spcPct val="107000"/>
                        </a:lnSpc>
                        <a:spcAft>
                          <a:spcPts val="0"/>
                        </a:spcAft>
                      </a:pPr>
                      <a:r>
                        <a:rPr lang="en-GB" sz="1000" b="1" cap="all" dirty="0">
                          <a:effectLst/>
                          <a:latin typeface="Arial" panose="020B0604020202020204" pitchFamily="34" charset="0"/>
                          <a:ea typeface="Yu Mincho"/>
                          <a:cs typeface="Arial" panose="020B0604020202020204" pitchFamily="34" charset="0"/>
                        </a:rPr>
                        <a:t>Cryo</a:t>
                      </a:r>
                      <a:endParaRPr lang="en-GB" sz="1100" dirty="0">
                        <a:effectLst/>
                        <a:latin typeface="Arial" panose="020B0604020202020204" pitchFamily="34" charset="0"/>
                        <a:ea typeface="Yu Mincho"/>
                        <a:cs typeface="Arial" panose="020B0604020202020204" pitchFamily="34" charset="0"/>
                      </a:endParaRPr>
                    </a:p>
                    <a:p>
                      <a:pPr algn="l">
                        <a:lnSpc>
                          <a:spcPct val="107000"/>
                        </a:lnSpc>
                        <a:spcAft>
                          <a:spcPts val="0"/>
                        </a:spcAft>
                      </a:pPr>
                      <a:r>
                        <a:rPr lang="en-GB" sz="1000" b="1" cap="all" dirty="0">
                          <a:effectLst/>
                          <a:latin typeface="Arial" panose="020B0604020202020204" pitchFamily="34" charset="0"/>
                          <a:ea typeface="Yu Mincho"/>
                          <a:cs typeface="Arial" panose="020B0604020202020204" pitchFamily="34" charset="0"/>
                        </a:rPr>
                        <a:t>N=106</a:t>
                      </a:r>
                      <a:endParaRPr lang="en-GB" sz="1100" dirty="0">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l">
                        <a:lnSpc>
                          <a:spcPct val="107000"/>
                        </a:lnSpc>
                        <a:spcAft>
                          <a:spcPts val="0"/>
                        </a:spcAft>
                      </a:pPr>
                      <a:r>
                        <a:rPr lang="en-GB" sz="1000" b="1" cap="all" dirty="0">
                          <a:effectLst/>
                          <a:latin typeface="Arial" panose="020B0604020202020204" pitchFamily="34" charset="0"/>
                          <a:ea typeface="Yu Mincho"/>
                          <a:cs typeface="Arial" panose="020B0604020202020204" pitchFamily="34" charset="0"/>
                        </a:rPr>
                        <a:t>Historical </a:t>
                      </a:r>
                      <a:endParaRPr lang="en-GB" sz="1100" dirty="0">
                        <a:effectLst/>
                        <a:latin typeface="Arial" panose="020B0604020202020204" pitchFamily="34" charset="0"/>
                        <a:ea typeface="Yu Mincho"/>
                        <a:cs typeface="Arial" panose="020B0604020202020204" pitchFamily="34" charset="0"/>
                      </a:endParaRPr>
                    </a:p>
                    <a:p>
                      <a:pPr algn="l">
                        <a:lnSpc>
                          <a:spcPct val="107000"/>
                        </a:lnSpc>
                        <a:spcAft>
                          <a:spcPts val="0"/>
                        </a:spcAft>
                      </a:pPr>
                      <a:r>
                        <a:rPr lang="en-GB" sz="1000" b="1" cap="all" dirty="0">
                          <a:effectLst/>
                          <a:latin typeface="Arial" panose="020B0604020202020204" pitchFamily="34" charset="0"/>
                          <a:ea typeface="Yu Mincho"/>
                          <a:cs typeface="Arial" panose="020B0604020202020204" pitchFamily="34" charset="0"/>
                        </a:rPr>
                        <a:t>N=307</a:t>
                      </a:r>
                      <a:endParaRPr lang="en-GB" sz="1100" dirty="0">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1872211061"/>
                  </a:ext>
                </a:extLst>
              </a:tr>
              <a:tr h="158648">
                <a:tc>
                  <a:txBody>
                    <a:bodyPr/>
                    <a:lstStyle/>
                    <a:p>
                      <a:pP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Acute Leukaemia</a:t>
                      </a:r>
                    </a:p>
                  </a:txBody>
                  <a:tcPr marL="68580" marR="68580" marT="0" marB="0"/>
                </a:tc>
                <a:tc>
                  <a:txBody>
                    <a:bodyPr/>
                    <a:lstStyle/>
                    <a:p>
                      <a:pPr algn="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AML</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23 (34%)</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52 (49%)</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93 (30%)</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2854698314"/>
                  </a:ext>
                </a:extLst>
              </a:tr>
              <a:tr h="317295">
                <a:tc>
                  <a:txBody>
                    <a:bodyPr/>
                    <a:lstStyle/>
                    <a:p>
                      <a:pP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 </a:t>
                      </a:r>
                    </a:p>
                  </a:txBody>
                  <a:tcPr marL="68580" marR="68580" marT="0" marB="0"/>
                </a:tc>
                <a:tc>
                  <a:txBody>
                    <a:bodyPr/>
                    <a:lstStyle/>
                    <a:p>
                      <a:pPr algn="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ALL</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13 (19%)</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15 (14%)</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43 (14%)</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3024233947"/>
                  </a:ext>
                </a:extLst>
              </a:tr>
              <a:tr h="158648">
                <a:tc>
                  <a:txBody>
                    <a:bodyPr/>
                    <a:lstStyle/>
                    <a:p>
                      <a:pP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Chronic Leukaemia</a:t>
                      </a:r>
                    </a:p>
                  </a:txBody>
                  <a:tcPr marL="68580" marR="68580" marT="0" marB="0"/>
                </a:tc>
                <a:tc>
                  <a:txBody>
                    <a:bodyPr/>
                    <a:lstStyle/>
                    <a:p>
                      <a:pPr algn="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CML</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2 (3%)</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2 (2%)</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13 (4%)</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2447953849"/>
                  </a:ext>
                </a:extLst>
              </a:tr>
              <a:tr h="158648">
                <a:tc>
                  <a:txBody>
                    <a:bodyPr/>
                    <a:lstStyle/>
                    <a:p>
                      <a:pP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 </a:t>
                      </a:r>
                    </a:p>
                  </a:txBody>
                  <a:tcPr marL="68580" marR="68580" marT="0" marB="0"/>
                </a:tc>
                <a:tc>
                  <a:txBody>
                    <a:bodyPr/>
                    <a:lstStyle/>
                    <a:p>
                      <a:pPr algn="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CLL</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0</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0</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0</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2129601081"/>
                  </a:ext>
                </a:extLst>
              </a:tr>
              <a:tr h="158648">
                <a:tc>
                  <a:txBody>
                    <a:bodyPr/>
                    <a:lstStyle/>
                    <a:p>
                      <a:pP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Lymphoma</a:t>
                      </a:r>
                    </a:p>
                  </a:txBody>
                  <a:tcPr marL="68580" marR="68580" marT="0" marB="0"/>
                </a:tc>
                <a:tc>
                  <a:txBody>
                    <a:bodyPr/>
                    <a:lstStyle/>
                    <a:p>
                      <a:pPr algn="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NHL</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7 (10%)</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16 (15%)</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43 (14%)</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3492878649"/>
                  </a:ext>
                </a:extLst>
              </a:tr>
              <a:tr h="158648">
                <a:tc>
                  <a:txBody>
                    <a:bodyPr/>
                    <a:lstStyle/>
                    <a:p>
                      <a:pP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 </a:t>
                      </a:r>
                    </a:p>
                  </a:txBody>
                  <a:tcPr marL="68580" marR="68580" marT="0" marB="0"/>
                </a:tc>
                <a:tc>
                  <a:txBody>
                    <a:bodyPr/>
                    <a:lstStyle/>
                    <a:p>
                      <a:pPr algn="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HL</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4 (6%)</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0</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9 (3%)</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3917041640"/>
                  </a:ext>
                </a:extLst>
              </a:tr>
              <a:tr h="158648">
                <a:tc>
                  <a:txBody>
                    <a:bodyPr/>
                    <a:lstStyle/>
                    <a:p>
                      <a:pP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MDS</a:t>
                      </a:r>
                    </a:p>
                  </a:txBody>
                  <a:tcPr marL="68580" marR="68580" marT="0" marB="0"/>
                </a:tc>
                <a:tc>
                  <a:txBody>
                    <a:bodyPr/>
                    <a:lstStyle/>
                    <a:p>
                      <a:pPr algn="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 </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7 (10%)</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16 (15%)</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43 (14%)</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338441242"/>
                  </a:ext>
                </a:extLst>
              </a:tr>
              <a:tr h="158648">
                <a:tc>
                  <a:txBody>
                    <a:bodyPr/>
                    <a:lstStyle/>
                    <a:p>
                      <a:pP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MPN</a:t>
                      </a:r>
                    </a:p>
                  </a:txBody>
                  <a:tcPr marL="68580" marR="68580" marT="0" marB="0"/>
                </a:tc>
                <a:tc>
                  <a:txBody>
                    <a:bodyPr/>
                    <a:lstStyle/>
                    <a:p>
                      <a:pPr algn="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 </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1 (1%)</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4 (4%)</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10 (3%)</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406580073"/>
                  </a:ext>
                </a:extLst>
              </a:tr>
              <a:tr h="158648">
                <a:tc>
                  <a:txBody>
                    <a:bodyPr/>
                    <a:lstStyle/>
                    <a:p>
                      <a:pP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Other malignancies</a:t>
                      </a:r>
                    </a:p>
                  </a:txBody>
                  <a:tcPr marL="68580" marR="68580" marT="0" marB="0"/>
                </a:tc>
                <a:tc>
                  <a:txBody>
                    <a:bodyPr/>
                    <a:lstStyle/>
                    <a:p>
                      <a:pPr algn="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 </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0</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2 (2%)</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11 (4%)</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767824243"/>
                  </a:ext>
                </a:extLst>
              </a:tr>
              <a:tr h="180637">
                <a:tc>
                  <a:txBody>
                    <a:bodyPr/>
                    <a:lstStyle/>
                    <a:p>
                      <a:pPr>
                        <a:lnSpc>
                          <a:spcPct val="107000"/>
                        </a:lnSpc>
                        <a:spcAft>
                          <a:spcPts val="0"/>
                        </a:spcAft>
                      </a:pPr>
                      <a:r>
                        <a:rPr lang="en-GB" sz="1000" b="1" cap="all" dirty="0">
                          <a:solidFill>
                            <a:schemeClr val="bg1"/>
                          </a:solidFill>
                          <a:effectLst/>
                          <a:latin typeface="Arial" panose="020B0604020202020204" pitchFamily="34" charset="0"/>
                          <a:ea typeface="Yu Mincho"/>
                          <a:cs typeface="Arial" panose="020B0604020202020204" pitchFamily="34" charset="0"/>
                        </a:rPr>
                        <a:t>Total malignant</a:t>
                      </a:r>
                      <a:endParaRPr lang="en-GB" sz="1000" b="1"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r">
                        <a:lnSpc>
                          <a:spcPct val="107000"/>
                        </a:lnSpc>
                        <a:spcAft>
                          <a:spcPts val="0"/>
                        </a:spcAft>
                      </a:pPr>
                      <a:r>
                        <a:rPr lang="en-GB" sz="1000" cap="all" dirty="0">
                          <a:solidFill>
                            <a:schemeClr val="bg1"/>
                          </a:solidFill>
                          <a:effectLst/>
                          <a:latin typeface="Arial" panose="020B0604020202020204" pitchFamily="34" charset="0"/>
                          <a:ea typeface="Yu Mincho"/>
                          <a:cs typeface="Arial" panose="020B0604020202020204" pitchFamily="34" charset="0"/>
                        </a:rPr>
                        <a:t> </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b="1" cap="all" dirty="0">
                          <a:solidFill>
                            <a:schemeClr val="bg1"/>
                          </a:solidFill>
                          <a:effectLst/>
                          <a:latin typeface="Arial" panose="020B0604020202020204" pitchFamily="34" charset="0"/>
                          <a:ea typeface="Yu Mincho"/>
                          <a:cs typeface="Arial" panose="020B0604020202020204" pitchFamily="34" charset="0"/>
                        </a:rPr>
                        <a:t>57 (84%)</a:t>
                      </a:r>
                      <a:endParaRPr lang="en-GB" sz="1100" b="1"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b="1" cap="all" dirty="0">
                          <a:solidFill>
                            <a:schemeClr val="bg1"/>
                          </a:solidFill>
                          <a:effectLst/>
                          <a:latin typeface="Arial" panose="020B0604020202020204" pitchFamily="34" charset="0"/>
                          <a:ea typeface="Yu Mincho"/>
                          <a:cs typeface="Arial" panose="020B0604020202020204" pitchFamily="34" charset="0"/>
                        </a:rPr>
                        <a:t>94 (89%)</a:t>
                      </a:r>
                      <a:endParaRPr lang="en-GB" sz="1100" b="1"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b="1" cap="all" dirty="0">
                          <a:solidFill>
                            <a:schemeClr val="bg1"/>
                          </a:solidFill>
                          <a:effectLst/>
                          <a:latin typeface="Arial" panose="020B0604020202020204" pitchFamily="34" charset="0"/>
                          <a:ea typeface="Yu Mincho"/>
                          <a:cs typeface="Arial" panose="020B0604020202020204" pitchFamily="34" charset="0"/>
                        </a:rPr>
                        <a:t>249 (81%)</a:t>
                      </a:r>
                      <a:endParaRPr lang="en-GB" sz="1100" b="1"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2926810214"/>
                  </a:ext>
                </a:extLst>
              </a:tr>
              <a:tr h="180637">
                <a:tc>
                  <a:txBody>
                    <a:bodyPr/>
                    <a:lstStyle/>
                    <a:p>
                      <a:pP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BM</a:t>
                      </a:r>
                      <a:r>
                        <a:rPr lang="en-GB" sz="1000" baseline="0" dirty="0">
                          <a:solidFill>
                            <a:schemeClr val="bg1"/>
                          </a:solidFill>
                          <a:effectLst/>
                          <a:latin typeface="Arial" panose="020B0604020202020204" pitchFamily="34" charset="0"/>
                          <a:ea typeface="Yu Mincho"/>
                          <a:cs typeface="Arial" panose="020B0604020202020204" pitchFamily="34" charset="0"/>
                        </a:rPr>
                        <a:t> aplasia </a:t>
                      </a:r>
                      <a:endParaRPr lang="en-GB" sz="10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r">
                        <a:lnSpc>
                          <a:spcPct val="107000"/>
                        </a:lnSpc>
                        <a:spcAft>
                          <a:spcPts val="0"/>
                        </a:spcAft>
                      </a:pPr>
                      <a:r>
                        <a:rPr lang="en-GB" sz="1000" b="1" cap="all" dirty="0">
                          <a:solidFill>
                            <a:schemeClr val="bg1"/>
                          </a:solidFill>
                          <a:effectLst/>
                          <a:latin typeface="Arial" panose="020B0604020202020204" pitchFamily="34" charset="0"/>
                          <a:ea typeface="Yu Mincho"/>
                          <a:cs typeface="Arial" panose="020B0604020202020204" pitchFamily="34" charset="0"/>
                        </a:rPr>
                        <a:t> </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b="0" cap="all" dirty="0">
                          <a:solidFill>
                            <a:schemeClr val="bg1"/>
                          </a:solidFill>
                          <a:effectLst/>
                          <a:latin typeface="Arial" panose="020B0604020202020204" pitchFamily="34" charset="0"/>
                          <a:ea typeface="Yu Mincho"/>
                          <a:cs typeface="Arial" panose="020B0604020202020204" pitchFamily="34" charset="0"/>
                        </a:rPr>
                        <a:t>6 (9%)</a:t>
                      </a:r>
                      <a:endParaRPr lang="en-GB" sz="1100" b="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b="0" cap="all" dirty="0">
                          <a:solidFill>
                            <a:schemeClr val="bg1"/>
                          </a:solidFill>
                          <a:effectLst/>
                          <a:latin typeface="Arial" panose="020B0604020202020204" pitchFamily="34" charset="0"/>
                          <a:ea typeface="Yu Mincho"/>
                          <a:cs typeface="Arial" panose="020B0604020202020204" pitchFamily="34" charset="0"/>
                        </a:rPr>
                        <a:t>5 (5%)</a:t>
                      </a:r>
                      <a:endParaRPr lang="en-GB" sz="1100" b="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b="0" cap="all" dirty="0">
                          <a:solidFill>
                            <a:schemeClr val="bg1"/>
                          </a:solidFill>
                          <a:effectLst/>
                          <a:latin typeface="Arial" panose="020B0604020202020204" pitchFamily="34" charset="0"/>
                          <a:ea typeface="Yu Mincho"/>
                          <a:cs typeface="Arial" panose="020B0604020202020204" pitchFamily="34" charset="0"/>
                        </a:rPr>
                        <a:t>26 (8%)</a:t>
                      </a:r>
                      <a:endParaRPr lang="en-GB" sz="1100" b="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3193662128"/>
                  </a:ext>
                </a:extLst>
              </a:tr>
              <a:tr h="176971">
                <a:tc>
                  <a:txBody>
                    <a:bodyPr/>
                    <a:lstStyle/>
                    <a:p>
                      <a:pP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Primary</a:t>
                      </a:r>
                      <a:r>
                        <a:rPr lang="en-GB" sz="1000" baseline="0" dirty="0">
                          <a:solidFill>
                            <a:schemeClr val="bg1"/>
                          </a:solidFill>
                          <a:effectLst/>
                          <a:latin typeface="Arial" panose="020B0604020202020204" pitchFamily="34" charset="0"/>
                          <a:ea typeface="Yu Mincho"/>
                          <a:cs typeface="Arial" panose="020B0604020202020204" pitchFamily="34" charset="0"/>
                        </a:rPr>
                        <a:t> immunodeficiencies </a:t>
                      </a:r>
                      <a:endParaRPr lang="en-GB" sz="10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 </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3 (4%)</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4 (4%)</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18 (6%)</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2485966897"/>
                  </a:ext>
                </a:extLst>
              </a:tr>
              <a:tr h="180637">
                <a:tc>
                  <a:txBody>
                    <a:bodyPr/>
                    <a:lstStyle/>
                    <a:p>
                      <a:pPr marL="0" marR="0" indent="0" algn="l" defTabSz="685800" rtl="0" eaLnBrk="1" fontAlgn="auto" latinLnBrk="0" hangingPunct="1">
                        <a:lnSpc>
                          <a:spcPct val="107000"/>
                        </a:lnSpc>
                        <a:spcBef>
                          <a:spcPts val="0"/>
                        </a:spcBef>
                        <a:spcAft>
                          <a:spcPts val="0"/>
                        </a:spcAft>
                        <a:buClrTx/>
                        <a:buSzTx/>
                        <a:buFontTx/>
                        <a:buNone/>
                        <a:tabLst/>
                        <a:defRPr/>
                      </a:pPr>
                      <a:r>
                        <a:rPr lang="en-GB" sz="1000" dirty="0">
                          <a:solidFill>
                            <a:schemeClr val="bg1"/>
                          </a:solidFill>
                          <a:effectLst/>
                          <a:latin typeface="Arial" panose="020B0604020202020204" pitchFamily="34" charset="0"/>
                          <a:ea typeface="Yu Mincho"/>
                          <a:cs typeface="Arial" panose="020B0604020202020204" pitchFamily="34" charset="0"/>
                        </a:rPr>
                        <a:t>Other</a:t>
                      </a:r>
                      <a:r>
                        <a:rPr lang="en-GB" sz="1000" baseline="0" dirty="0">
                          <a:solidFill>
                            <a:schemeClr val="bg1"/>
                          </a:solidFill>
                          <a:effectLst/>
                          <a:latin typeface="Arial" panose="020B0604020202020204" pitchFamily="34" charset="0"/>
                          <a:ea typeface="Yu Mincho"/>
                          <a:cs typeface="Arial" panose="020B0604020202020204" pitchFamily="34" charset="0"/>
                        </a:rPr>
                        <a:t> inherited disorders</a:t>
                      </a:r>
                      <a:endParaRPr lang="en-GB" sz="10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 </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0 </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2 (2%)</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3 (1%)</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3132409410"/>
                  </a:ext>
                </a:extLst>
              </a:tr>
              <a:tr h="180637">
                <a:tc>
                  <a:txBody>
                    <a:bodyPr/>
                    <a:lstStyle/>
                    <a:p>
                      <a:pPr marL="0" marR="0" indent="0" algn="l" defTabSz="685800" rtl="0" eaLnBrk="1" fontAlgn="auto" latinLnBrk="0" hangingPunct="1">
                        <a:lnSpc>
                          <a:spcPct val="107000"/>
                        </a:lnSpc>
                        <a:spcBef>
                          <a:spcPts val="0"/>
                        </a:spcBef>
                        <a:spcAft>
                          <a:spcPts val="0"/>
                        </a:spcAft>
                        <a:buClrTx/>
                        <a:buSzTx/>
                        <a:buFontTx/>
                        <a:buNone/>
                        <a:tabLst/>
                        <a:defRPr/>
                      </a:pPr>
                      <a:r>
                        <a:rPr lang="en-GB" sz="1000" dirty="0">
                          <a:solidFill>
                            <a:schemeClr val="bg1"/>
                          </a:solidFill>
                          <a:effectLst/>
                          <a:latin typeface="Arial" panose="020B0604020202020204" pitchFamily="34" charset="0"/>
                          <a:ea typeface="Yu Mincho"/>
                          <a:cs typeface="Arial" panose="020B0604020202020204" pitchFamily="34" charset="0"/>
                        </a:rPr>
                        <a:t>Histiocytic</a:t>
                      </a:r>
                      <a:r>
                        <a:rPr lang="en-GB" sz="1000" baseline="0" dirty="0">
                          <a:solidFill>
                            <a:schemeClr val="bg1"/>
                          </a:solidFill>
                          <a:effectLst/>
                          <a:latin typeface="Arial" panose="020B0604020202020204" pitchFamily="34" charset="0"/>
                          <a:ea typeface="Yu Mincho"/>
                          <a:cs typeface="Arial" panose="020B0604020202020204" pitchFamily="34" charset="0"/>
                        </a:rPr>
                        <a:t> disorders</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 </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0</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0</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4 (1%)</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3551144898"/>
                  </a:ext>
                </a:extLst>
              </a:tr>
              <a:tr h="180637">
                <a:tc>
                  <a:txBody>
                    <a:bodyPr/>
                    <a:lstStyle/>
                    <a:p>
                      <a:pPr marL="0" marR="0" indent="0" algn="l" defTabSz="685800" rtl="0" eaLnBrk="1" fontAlgn="auto" latinLnBrk="0" hangingPunct="1">
                        <a:lnSpc>
                          <a:spcPct val="107000"/>
                        </a:lnSpc>
                        <a:spcBef>
                          <a:spcPts val="0"/>
                        </a:spcBef>
                        <a:spcAft>
                          <a:spcPts val="0"/>
                        </a:spcAft>
                        <a:buClrTx/>
                        <a:buSzTx/>
                        <a:buFontTx/>
                        <a:buNone/>
                        <a:tabLst/>
                        <a:defRPr/>
                      </a:pPr>
                      <a:r>
                        <a:rPr lang="en-GB" sz="1000" dirty="0">
                          <a:solidFill>
                            <a:schemeClr val="bg1"/>
                          </a:solidFill>
                          <a:effectLst/>
                          <a:latin typeface="Arial" panose="020B0604020202020204" pitchFamily="34" charset="0"/>
                          <a:ea typeface="Yu Mincho"/>
                          <a:cs typeface="Arial" panose="020B0604020202020204" pitchFamily="34" charset="0"/>
                        </a:rPr>
                        <a:t>Haemoglobinopathies</a:t>
                      </a:r>
                      <a:r>
                        <a:rPr lang="en-GB" sz="1000" baseline="0" dirty="0">
                          <a:solidFill>
                            <a:schemeClr val="bg1"/>
                          </a:solidFill>
                          <a:effectLst/>
                          <a:latin typeface="Arial" panose="020B0604020202020204" pitchFamily="34" charset="0"/>
                          <a:ea typeface="Yu Mincho"/>
                          <a:cs typeface="Arial" panose="020B0604020202020204" pitchFamily="34" charset="0"/>
                        </a:rPr>
                        <a:t> </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 </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0</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0</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5 (2%)</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4046299974"/>
                  </a:ext>
                </a:extLst>
              </a:tr>
              <a:tr h="180637">
                <a:tc>
                  <a:txBody>
                    <a:bodyPr/>
                    <a:lstStyle/>
                    <a:p>
                      <a:pPr marL="0" marR="0" indent="0" algn="l" defTabSz="685800" rtl="0" eaLnBrk="1" fontAlgn="auto" latinLnBrk="0" hangingPunct="1">
                        <a:lnSpc>
                          <a:spcPct val="107000"/>
                        </a:lnSpc>
                        <a:spcBef>
                          <a:spcPts val="0"/>
                        </a:spcBef>
                        <a:spcAft>
                          <a:spcPts val="0"/>
                        </a:spcAft>
                        <a:buClrTx/>
                        <a:buSzTx/>
                        <a:buFontTx/>
                        <a:buNone/>
                        <a:tabLst/>
                        <a:defRPr/>
                      </a:pPr>
                      <a:r>
                        <a:rPr lang="en-GB" sz="1000" dirty="0">
                          <a:solidFill>
                            <a:schemeClr val="bg1"/>
                          </a:solidFill>
                          <a:effectLst/>
                          <a:latin typeface="Arial" panose="020B0604020202020204" pitchFamily="34" charset="0"/>
                          <a:ea typeface="Yu Mincho"/>
                          <a:cs typeface="Arial" panose="020B0604020202020204" pitchFamily="34" charset="0"/>
                        </a:rPr>
                        <a:t>Autoimmune</a:t>
                      </a:r>
                      <a:r>
                        <a:rPr lang="en-GB" sz="1000" baseline="0" dirty="0">
                          <a:solidFill>
                            <a:schemeClr val="bg1"/>
                          </a:solidFill>
                          <a:effectLst/>
                          <a:latin typeface="Arial" panose="020B0604020202020204" pitchFamily="34" charset="0"/>
                          <a:ea typeface="Yu Mincho"/>
                          <a:cs typeface="Arial" panose="020B0604020202020204" pitchFamily="34" charset="0"/>
                        </a:rPr>
                        <a:t> conditions</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 </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0</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0</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2 (1%)</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2693940965"/>
                  </a:ext>
                </a:extLst>
              </a:tr>
              <a:tr h="180637">
                <a:tc>
                  <a:txBody>
                    <a:bodyPr/>
                    <a:lstStyle/>
                    <a:p>
                      <a:pPr marL="0" marR="0" indent="0" algn="l" defTabSz="685800" rtl="0" eaLnBrk="1" fontAlgn="auto" latinLnBrk="0" hangingPunct="1">
                        <a:lnSpc>
                          <a:spcPct val="107000"/>
                        </a:lnSpc>
                        <a:spcBef>
                          <a:spcPts val="0"/>
                        </a:spcBef>
                        <a:spcAft>
                          <a:spcPts val="0"/>
                        </a:spcAft>
                        <a:buClrTx/>
                        <a:buSzTx/>
                        <a:buFontTx/>
                        <a:buNone/>
                        <a:tabLst/>
                        <a:defRPr/>
                      </a:pPr>
                      <a:r>
                        <a:rPr lang="en-GB" sz="1000" dirty="0">
                          <a:solidFill>
                            <a:schemeClr val="bg1"/>
                          </a:solidFill>
                          <a:effectLst/>
                          <a:latin typeface="Arial" panose="020B0604020202020204" pitchFamily="34" charset="0"/>
                          <a:ea typeface="Yu Mincho"/>
                          <a:cs typeface="Arial" panose="020B0604020202020204" pitchFamily="34" charset="0"/>
                        </a:rPr>
                        <a:t>Other</a:t>
                      </a:r>
                      <a:r>
                        <a:rPr lang="en-GB" sz="1000" baseline="0" dirty="0">
                          <a:solidFill>
                            <a:schemeClr val="bg1"/>
                          </a:solidFill>
                          <a:effectLst/>
                          <a:latin typeface="Arial" panose="020B0604020202020204" pitchFamily="34" charset="0"/>
                          <a:ea typeface="Yu Mincho"/>
                          <a:cs typeface="Arial" panose="020B0604020202020204" pitchFamily="34" charset="0"/>
                        </a:rPr>
                        <a:t> non-malignant</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 </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2 (3%)</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1 (1%)</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dirty="0">
                          <a:solidFill>
                            <a:schemeClr val="bg1"/>
                          </a:solidFill>
                          <a:effectLst/>
                          <a:latin typeface="Arial" panose="020B0604020202020204" pitchFamily="34" charset="0"/>
                          <a:ea typeface="Yu Mincho"/>
                          <a:cs typeface="Arial" panose="020B0604020202020204" pitchFamily="34" charset="0"/>
                        </a:rPr>
                        <a:t>0</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978858835"/>
                  </a:ext>
                </a:extLst>
              </a:tr>
              <a:tr h="317295">
                <a:tc>
                  <a:txBody>
                    <a:bodyPr/>
                    <a:lstStyle/>
                    <a:p>
                      <a:pPr>
                        <a:lnSpc>
                          <a:spcPct val="107000"/>
                        </a:lnSpc>
                        <a:spcAft>
                          <a:spcPts val="0"/>
                        </a:spcAft>
                      </a:pPr>
                      <a:r>
                        <a:rPr lang="en-GB" sz="1000" b="1" cap="all" dirty="0">
                          <a:solidFill>
                            <a:schemeClr val="bg1"/>
                          </a:solidFill>
                          <a:effectLst/>
                          <a:latin typeface="Arial" panose="020B0604020202020204" pitchFamily="34" charset="0"/>
                          <a:ea typeface="Yu Mincho"/>
                          <a:cs typeface="Arial" panose="020B0604020202020204" pitchFamily="34" charset="0"/>
                        </a:rPr>
                        <a:t>Total non-malignant diagnoses</a:t>
                      </a:r>
                      <a:endParaRPr lang="en-GB" sz="1000" b="1"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r">
                        <a:lnSpc>
                          <a:spcPct val="107000"/>
                        </a:lnSpc>
                        <a:spcAft>
                          <a:spcPts val="0"/>
                        </a:spcAft>
                      </a:pPr>
                      <a:r>
                        <a:rPr lang="en-GB" sz="1000" b="1" dirty="0">
                          <a:solidFill>
                            <a:schemeClr val="bg1"/>
                          </a:solidFill>
                          <a:effectLst/>
                          <a:latin typeface="Arial" panose="020B0604020202020204" pitchFamily="34" charset="0"/>
                          <a:ea typeface="Yu Mincho"/>
                          <a:cs typeface="Arial" panose="020B0604020202020204" pitchFamily="34" charset="0"/>
                        </a:rPr>
                        <a:t> </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b="1" dirty="0">
                          <a:solidFill>
                            <a:schemeClr val="bg1"/>
                          </a:solidFill>
                          <a:effectLst/>
                          <a:latin typeface="Arial" panose="020B0604020202020204" pitchFamily="34" charset="0"/>
                          <a:ea typeface="Yu Mincho"/>
                          <a:cs typeface="Arial" panose="020B0604020202020204" pitchFamily="34" charset="0"/>
                        </a:rPr>
                        <a:t>11 (16%)</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b="1" dirty="0">
                          <a:solidFill>
                            <a:schemeClr val="bg1"/>
                          </a:solidFill>
                          <a:effectLst/>
                          <a:latin typeface="Arial" panose="020B0604020202020204" pitchFamily="34" charset="0"/>
                          <a:ea typeface="Yu Mincho"/>
                          <a:cs typeface="Arial" panose="020B0604020202020204" pitchFamily="34" charset="0"/>
                        </a:rPr>
                        <a:t>12 (11%)</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000" b="1" dirty="0">
                          <a:solidFill>
                            <a:schemeClr val="bg1"/>
                          </a:solidFill>
                          <a:effectLst/>
                          <a:latin typeface="Arial" panose="020B0604020202020204" pitchFamily="34" charset="0"/>
                          <a:ea typeface="Yu Mincho"/>
                          <a:cs typeface="Arial" panose="020B0604020202020204" pitchFamily="34" charset="0"/>
                        </a:rPr>
                        <a:t>58 (19%)</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2630634937"/>
                  </a:ext>
                </a:extLst>
              </a:tr>
            </a:tbl>
          </a:graphicData>
        </a:graphic>
      </p:graphicFrame>
    </p:spTree>
    <p:extLst>
      <p:ext uri="{BB962C8B-B14F-4D97-AF65-F5344CB8AC3E}">
        <p14:creationId xmlns:p14="http://schemas.microsoft.com/office/powerpoint/2010/main" val="3816721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F0F965D-1F13-4248-9ABF-13E2324F1B63}"/>
              </a:ext>
            </a:extLst>
          </p:cNvPr>
          <p:cNvSpPr>
            <a:spLocks noGrp="1"/>
          </p:cNvSpPr>
          <p:nvPr>
            <p:ph type="title"/>
          </p:nvPr>
        </p:nvSpPr>
        <p:spPr/>
        <p:txBody>
          <a:bodyPr>
            <a:normAutofit/>
          </a:bodyPr>
          <a:lstStyle/>
          <a:p>
            <a:r>
              <a:rPr lang="en-GB" dirty="0">
                <a:solidFill>
                  <a:schemeClr val="tx1"/>
                </a:solidFill>
              </a:rPr>
              <a:t>Donors and stem cell source </a:t>
            </a:r>
          </a:p>
        </p:txBody>
      </p:sp>
      <p:graphicFrame>
        <p:nvGraphicFramePr>
          <p:cNvPr id="8" name="Table 7"/>
          <p:cNvGraphicFramePr>
            <a:graphicFrameLocks noGrp="1"/>
          </p:cNvGraphicFramePr>
          <p:nvPr>
            <p:extLst>
              <p:ext uri="{D42A27DB-BD31-4B8C-83A1-F6EECF244321}">
                <p14:modId xmlns:p14="http://schemas.microsoft.com/office/powerpoint/2010/main" val="1172428852"/>
              </p:ext>
            </p:extLst>
          </p:nvPr>
        </p:nvGraphicFramePr>
        <p:xfrm>
          <a:off x="4171309" y="3154402"/>
          <a:ext cx="4750318" cy="1427872"/>
        </p:xfrm>
        <a:graphic>
          <a:graphicData uri="http://schemas.openxmlformats.org/drawingml/2006/table">
            <a:tbl>
              <a:tblPr firstRow="1" bandRow="1">
                <a:tableStyleId>{69012ECD-51FC-41F1-AA8D-1B2483CD663E}</a:tableStyleId>
              </a:tblPr>
              <a:tblGrid>
                <a:gridCol w="975727">
                  <a:extLst>
                    <a:ext uri="{9D8B030D-6E8A-4147-A177-3AD203B41FA5}">
                      <a16:colId xmlns:a16="http://schemas.microsoft.com/office/drawing/2014/main" val="266025497"/>
                    </a:ext>
                  </a:extLst>
                </a:gridCol>
                <a:gridCol w="1462077">
                  <a:extLst>
                    <a:ext uri="{9D8B030D-6E8A-4147-A177-3AD203B41FA5}">
                      <a16:colId xmlns:a16="http://schemas.microsoft.com/office/drawing/2014/main" val="3776387369"/>
                    </a:ext>
                  </a:extLst>
                </a:gridCol>
                <a:gridCol w="819527">
                  <a:extLst>
                    <a:ext uri="{9D8B030D-6E8A-4147-A177-3AD203B41FA5}">
                      <a16:colId xmlns:a16="http://schemas.microsoft.com/office/drawing/2014/main" val="760344551"/>
                    </a:ext>
                  </a:extLst>
                </a:gridCol>
                <a:gridCol w="1492987">
                  <a:extLst>
                    <a:ext uri="{9D8B030D-6E8A-4147-A177-3AD203B41FA5}">
                      <a16:colId xmlns:a16="http://schemas.microsoft.com/office/drawing/2014/main" val="2619798556"/>
                    </a:ext>
                  </a:extLst>
                </a:gridCol>
              </a:tblGrid>
              <a:tr h="870214">
                <a:tc>
                  <a:txBody>
                    <a:bodyPr/>
                    <a:lstStyle/>
                    <a:p>
                      <a:pPr marL="0" algn="ctr" defTabSz="914400" rtl="0" eaLnBrk="1" fontAlgn="ctr" latinLnBrk="0" hangingPunct="1"/>
                      <a:r>
                        <a:rPr lang="en-GB" sz="1200" b="1" i="0" u="none" strike="noStrike" kern="1200" dirty="0">
                          <a:solidFill>
                            <a:schemeClr val="tx1"/>
                          </a:solidFill>
                          <a:effectLst/>
                          <a:latin typeface="Arial" panose="020B0604020202020204" pitchFamily="34" charset="0"/>
                          <a:ea typeface="+mn-ea"/>
                          <a:cs typeface="Arial" panose="020B0604020202020204" pitchFamily="34" charset="0"/>
                        </a:rPr>
                        <a:t>HSC SOURCE</a:t>
                      </a:r>
                    </a:p>
                    <a:p>
                      <a:pPr marL="0" algn="ctr" defTabSz="914400" rtl="0" eaLnBrk="1" fontAlgn="ctr" latinLnBrk="0" hangingPunct="1"/>
                      <a:endParaRPr lang="en-GB" sz="1200" b="1"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b">
                    <a:solidFill>
                      <a:srgbClr val="139DBC"/>
                    </a:solidFill>
                  </a:tcPr>
                </a:tc>
                <a:tc>
                  <a:txBody>
                    <a:bodyPr/>
                    <a:lstStyle/>
                    <a:p>
                      <a:pPr algn="ctr" fontAlgn="ctr"/>
                      <a:r>
                        <a:rPr lang="en-GB" sz="1200" b="1" i="0" u="none" strike="noStrike" dirty="0">
                          <a:solidFill>
                            <a:schemeClr val="tx1"/>
                          </a:solidFill>
                          <a:effectLst/>
                          <a:latin typeface="Arial" panose="020B0604020202020204" pitchFamily="34" charset="0"/>
                          <a:cs typeface="Arial" panose="020B0604020202020204" pitchFamily="34" charset="0"/>
                        </a:rPr>
                        <a:t>CATEGORY</a:t>
                      </a:r>
                    </a:p>
                  </a:txBody>
                  <a:tcPr marL="6350" marR="6350" marT="6350" marB="0" anchor="ctr">
                    <a:solidFill>
                      <a:srgbClr val="139DBC"/>
                    </a:solidFill>
                  </a:tcPr>
                </a:tc>
                <a:tc>
                  <a:txBody>
                    <a:bodyPr/>
                    <a:lstStyle/>
                    <a:p>
                      <a:pPr algn="ctr" fontAlgn="ctr"/>
                      <a:r>
                        <a:rPr lang="en-GB" sz="1200" b="1" i="0" u="none" strike="noStrike" cap="all" dirty="0">
                          <a:solidFill>
                            <a:schemeClr val="tx1"/>
                          </a:solidFill>
                          <a:effectLst/>
                          <a:latin typeface="Arial" panose="020B0604020202020204" pitchFamily="34" charset="0"/>
                          <a:cs typeface="Arial" panose="020B0604020202020204" pitchFamily="34" charset="0"/>
                        </a:rPr>
                        <a:t>Fresh</a:t>
                      </a:r>
                    </a:p>
                    <a:p>
                      <a:pPr algn="ctr" fontAlgn="ctr"/>
                      <a:r>
                        <a:rPr lang="en-GB" sz="1200" b="1" i="0" u="none" strike="noStrike" cap="all" dirty="0">
                          <a:solidFill>
                            <a:schemeClr val="tx1"/>
                          </a:solidFill>
                          <a:effectLst/>
                          <a:latin typeface="Arial" panose="020B0604020202020204" pitchFamily="34" charset="0"/>
                          <a:cs typeface="Arial" panose="020B0604020202020204" pitchFamily="34" charset="0"/>
                        </a:rPr>
                        <a:t>N=68</a:t>
                      </a:r>
                      <a:endParaRPr lang="en-GB" sz="1200" b="1"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rgbClr val="139DBC"/>
                    </a:solidFill>
                  </a:tcPr>
                </a:tc>
                <a:tc>
                  <a:txBody>
                    <a:bodyPr/>
                    <a:lstStyle/>
                    <a:p>
                      <a:pPr algn="ctr" fontAlgn="ctr"/>
                      <a:r>
                        <a:rPr lang="en-GB" sz="1200" b="1" i="0" u="none" strike="noStrike" cap="all" dirty="0">
                          <a:solidFill>
                            <a:schemeClr val="tx1"/>
                          </a:solidFill>
                          <a:effectLst/>
                          <a:latin typeface="Arial" panose="020B0604020202020204" pitchFamily="34" charset="0"/>
                          <a:cs typeface="Arial" panose="020B0604020202020204" pitchFamily="34" charset="0"/>
                        </a:rPr>
                        <a:t>Cryo</a:t>
                      </a:r>
                    </a:p>
                    <a:p>
                      <a:pPr algn="ctr" fontAlgn="ctr"/>
                      <a:r>
                        <a:rPr lang="en-GB" sz="1200" b="1" i="0" u="none" strike="noStrike" cap="all" dirty="0">
                          <a:solidFill>
                            <a:schemeClr val="tx1"/>
                          </a:solidFill>
                          <a:effectLst/>
                          <a:latin typeface="Arial" panose="020B0604020202020204" pitchFamily="34" charset="0"/>
                          <a:cs typeface="Arial" panose="020B0604020202020204" pitchFamily="34" charset="0"/>
                        </a:rPr>
                        <a:t>N=106</a:t>
                      </a:r>
                      <a:endParaRPr lang="en-GB" sz="1200" b="1"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rgbClr val="139DBC"/>
                    </a:solidFill>
                  </a:tcPr>
                </a:tc>
                <a:extLst>
                  <a:ext uri="{0D108BD9-81ED-4DB2-BD59-A6C34878D82A}">
                    <a16:rowId xmlns:a16="http://schemas.microsoft.com/office/drawing/2014/main" val="3377683970"/>
                  </a:ext>
                </a:extLst>
              </a:tr>
              <a:tr h="280067">
                <a:tc>
                  <a:txBody>
                    <a:bodyPr/>
                    <a:lstStyle/>
                    <a:p>
                      <a:pPr algn="l" fontAlgn="b"/>
                      <a:r>
                        <a:rPr lang="en-GB" sz="1200" b="0" i="0" u="none" strike="noStrike" dirty="0">
                          <a:solidFill>
                            <a:srgbClr val="000000"/>
                          </a:solidFill>
                          <a:effectLst/>
                          <a:latin typeface="Arial" panose="020B0604020202020204" pitchFamily="34" charset="0"/>
                          <a:cs typeface="Arial" panose="020B0604020202020204" pitchFamily="34" charset="0"/>
                        </a:rPr>
                        <a:t>PBSC</a:t>
                      </a:r>
                    </a:p>
                  </a:txBody>
                  <a:tcPr marL="6350" marR="6350" marT="6350" marB="0" anchor="b"/>
                </a:tc>
                <a:tc>
                  <a:txBody>
                    <a:bodyPr/>
                    <a:lstStyle/>
                    <a:p>
                      <a:pPr algn="l" fontAlgn="b"/>
                      <a:r>
                        <a:rPr lang="en-GB" sz="1200" b="0" i="0" u="none" strike="noStrike" dirty="0">
                          <a:solidFill>
                            <a:srgbClr val="000000"/>
                          </a:solidFill>
                          <a:effectLst/>
                          <a:latin typeface="Arial" panose="020B0604020202020204" pitchFamily="34" charset="0"/>
                          <a:cs typeface="Arial" panose="020B0604020202020204" pitchFamily="34" charset="0"/>
                        </a:rPr>
                        <a:t>N (% of all)</a:t>
                      </a:r>
                    </a:p>
                  </a:txBody>
                  <a:tcPr marL="6350" marR="6350" marT="6350" marB="0" anchor="b"/>
                </a:tc>
                <a:tc>
                  <a:txBody>
                    <a:bodyPr/>
                    <a:lstStyle/>
                    <a:p>
                      <a:pPr algn="ctr" fontAlgn="b"/>
                      <a:r>
                        <a:rPr lang="en-GB" sz="1200" b="0" i="0" u="none" strike="noStrike" dirty="0">
                          <a:solidFill>
                            <a:srgbClr val="000000"/>
                          </a:solidFill>
                          <a:effectLst/>
                          <a:latin typeface="Arial" panose="020B0604020202020204" pitchFamily="34" charset="0"/>
                          <a:cs typeface="Arial" panose="020B0604020202020204" pitchFamily="34" charset="0"/>
                        </a:rPr>
                        <a:t>57 (84%)</a:t>
                      </a:r>
                    </a:p>
                  </a:txBody>
                  <a:tcPr marL="6350" marR="6350" marT="6350" marB="0" anchor="b"/>
                </a:tc>
                <a:tc>
                  <a:txBody>
                    <a:bodyPr/>
                    <a:lstStyle/>
                    <a:p>
                      <a:pPr algn="ctr" fontAlgn="b"/>
                      <a:r>
                        <a:rPr lang="en-GB" sz="1200" b="0" i="0" u="none" strike="noStrike" dirty="0">
                          <a:solidFill>
                            <a:srgbClr val="000000"/>
                          </a:solidFill>
                          <a:effectLst/>
                          <a:latin typeface="Arial" panose="020B0604020202020204" pitchFamily="34" charset="0"/>
                          <a:cs typeface="Arial" panose="020B0604020202020204" pitchFamily="34" charset="0"/>
                        </a:rPr>
                        <a:t>93 (88%)</a:t>
                      </a:r>
                    </a:p>
                  </a:txBody>
                  <a:tcPr marL="6350" marR="6350" marT="6350" marB="0" anchor="b"/>
                </a:tc>
                <a:extLst>
                  <a:ext uri="{0D108BD9-81ED-4DB2-BD59-A6C34878D82A}">
                    <a16:rowId xmlns:a16="http://schemas.microsoft.com/office/drawing/2014/main" val="3562704079"/>
                  </a:ext>
                </a:extLst>
              </a:tr>
              <a:tr h="277591">
                <a:tc>
                  <a:txBody>
                    <a:bodyPr/>
                    <a:lstStyle/>
                    <a:p>
                      <a:pPr algn="l" fontAlgn="b"/>
                      <a:r>
                        <a:rPr lang="en-GB" sz="1200" b="0" i="0" u="none" strike="noStrike" dirty="0">
                          <a:solidFill>
                            <a:srgbClr val="000000"/>
                          </a:solidFill>
                          <a:effectLst/>
                          <a:latin typeface="Arial" panose="020B0604020202020204" pitchFamily="34" charset="0"/>
                          <a:cs typeface="Arial" panose="020B0604020202020204" pitchFamily="34" charset="0"/>
                        </a:rPr>
                        <a:t>BM harvest </a:t>
                      </a:r>
                    </a:p>
                  </a:txBody>
                  <a:tcPr marL="6350" marR="6350" marT="6350" marB="0" anchor="b"/>
                </a:tc>
                <a:tc>
                  <a:txBody>
                    <a:bodyPr/>
                    <a:lstStyle/>
                    <a:p>
                      <a:pPr algn="l" fontAlgn="b"/>
                      <a:r>
                        <a:rPr lang="en-GB" sz="1200" b="0" i="0" u="none" strike="noStrike" dirty="0">
                          <a:solidFill>
                            <a:srgbClr val="000000"/>
                          </a:solidFill>
                          <a:effectLst/>
                          <a:latin typeface="Arial" panose="020B0604020202020204" pitchFamily="34" charset="0"/>
                          <a:cs typeface="Arial" panose="020B0604020202020204" pitchFamily="34" charset="0"/>
                        </a:rPr>
                        <a:t>N (adult/paediatric) </a:t>
                      </a:r>
                    </a:p>
                  </a:txBody>
                  <a:tcPr marL="6350" marR="6350" marT="6350" marB="0" anchor="b"/>
                </a:tc>
                <a:tc>
                  <a:txBody>
                    <a:bodyPr/>
                    <a:lstStyle/>
                    <a:p>
                      <a:pPr algn="ctr" fontAlgn="b"/>
                      <a:r>
                        <a:rPr lang="en-GB" sz="1200" b="0" i="0" u="none" strike="noStrike" dirty="0">
                          <a:solidFill>
                            <a:srgbClr val="000000"/>
                          </a:solidFill>
                          <a:effectLst/>
                          <a:latin typeface="Arial" panose="020B0604020202020204" pitchFamily="34" charset="0"/>
                          <a:cs typeface="Arial" panose="020B0604020202020204" pitchFamily="34" charset="0"/>
                        </a:rPr>
                        <a:t>11 (0/11)</a:t>
                      </a:r>
                    </a:p>
                  </a:txBody>
                  <a:tcPr marL="6350" marR="6350" marT="6350" marB="0" anchor="b"/>
                </a:tc>
                <a:tc>
                  <a:txBody>
                    <a:bodyPr/>
                    <a:lstStyle/>
                    <a:p>
                      <a:pPr algn="ctr" fontAlgn="b"/>
                      <a:r>
                        <a:rPr lang="en-GB" sz="1200" b="0" i="0" u="none" strike="noStrike" dirty="0">
                          <a:solidFill>
                            <a:srgbClr val="000000"/>
                          </a:solidFill>
                          <a:effectLst/>
                          <a:latin typeface="Arial" panose="020B0604020202020204" pitchFamily="34" charset="0"/>
                          <a:cs typeface="Arial" panose="020B0604020202020204" pitchFamily="34" charset="0"/>
                        </a:rPr>
                        <a:t>13 (2/11)</a:t>
                      </a:r>
                    </a:p>
                  </a:txBody>
                  <a:tcPr marL="6350" marR="6350" marT="6350" marB="0" anchor="b"/>
                </a:tc>
                <a:extLst>
                  <a:ext uri="{0D108BD9-81ED-4DB2-BD59-A6C34878D82A}">
                    <a16:rowId xmlns:a16="http://schemas.microsoft.com/office/drawing/2014/main" val="3115390764"/>
                  </a:ext>
                </a:extLst>
              </a:tr>
            </a:tbl>
          </a:graphicData>
        </a:graphic>
      </p:graphicFrame>
      <p:pic>
        <p:nvPicPr>
          <p:cNvPr id="2" name="Picture 1"/>
          <p:cNvPicPr>
            <a:picLocks noChangeAspect="1"/>
          </p:cNvPicPr>
          <p:nvPr/>
        </p:nvPicPr>
        <p:blipFill>
          <a:blip r:embed="rId3"/>
          <a:stretch>
            <a:fillRect/>
          </a:stretch>
        </p:blipFill>
        <p:spPr>
          <a:xfrm>
            <a:off x="0" y="1972789"/>
            <a:ext cx="1993476" cy="1880211"/>
          </a:xfrm>
          <a:prstGeom prst="rect">
            <a:avLst/>
          </a:prstGeom>
        </p:spPr>
      </p:pic>
      <p:sp>
        <p:nvSpPr>
          <p:cNvPr id="9" name="Rectangle 8"/>
          <p:cNvSpPr/>
          <p:nvPr/>
        </p:nvSpPr>
        <p:spPr>
          <a:xfrm>
            <a:off x="722811" y="2546714"/>
            <a:ext cx="478972" cy="23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628651" y="2510390"/>
            <a:ext cx="760911"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Fresh</a:t>
            </a:r>
          </a:p>
        </p:txBody>
      </p:sp>
      <p:pic>
        <p:nvPicPr>
          <p:cNvPr id="13" name="Picture 12"/>
          <p:cNvPicPr>
            <a:picLocks noChangeAspect="1"/>
          </p:cNvPicPr>
          <p:nvPr/>
        </p:nvPicPr>
        <p:blipFill>
          <a:blip r:embed="rId4"/>
          <a:stretch>
            <a:fillRect/>
          </a:stretch>
        </p:blipFill>
        <p:spPr>
          <a:xfrm>
            <a:off x="59062" y="4042845"/>
            <a:ext cx="1900087" cy="1840502"/>
          </a:xfrm>
          <a:prstGeom prst="rect">
            <a:avLst/>
          </a:prstGeom>
        </p:spPr>
      </p:pic>
      <p:pic>
        <p:nvPicPr>
          <p:cNvPr id="14" name="Picture 13"/>
          <p:cNvPicPr>
            <a:picLocks noChangeAspect="1"/>
          </p:cNvPicPr>
          <p:nvPr/>
        </p:nvPicPr>
        <p:blipFill>
          <a:blip r:embed="rId5"/>
          <a:stretch>
            <a:fillRect/>
          </a:stretch>
        </p:blipFill>
        <p:spPr>
          <a:xfrm>
            <a:off x="1959148" y="3023774"/>
            <a:ext cx="1761444" cy="1761444"/>
          </a:xfrm>
          <a:prstGeom prst="rect">
            <a:avLst/>
          </a:prstGeom>
        </p:spPr>
      </p:pic>
    </p:spTree>
    <p:extLst>
      <p:ext uri="{BB962C8B-B14F-4D97-AF65-F5344CB8AC3E}">
        <p14:creationId xmlns:p14="http://schemas.microsoft.com/office/powerpoint/2010/main" val="3973298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F0F965D-1F13-4248-9ABF-13E2324F1B63}"/>
              </a:ext>
            </a:extLst>
          </p:cNvPr>
          <p:cNvSpPr>
            <a:spLocks noGrp="1"/>
          </p:cNvSpPr>
          <p:nvPr>
            <p:ph type="title"/>
          </p:nvPr>
        </p:nvSpPr>
        <p:spPr/>
        <p:txBody>
          <a:bodyPr>
            <a:normAutofit/>
          </a:bodyPr>
          <a:lstStyle/>
          <a:p>
            <a:r>
              <a:rPr lang="en-GB" dirty="0">
                <a:solidFill>
                  <a:schemeClr val="tx1"/>
                </a:solidFill>
              </a:rPr>
              <a:t>Time to cryopreservation and   transplantation </a:t>
            </a:r>
          </a:p>
        </p:txBody>
      </p:sp>
      <p:graphicFrame>
        <p:nvGraphicFramePr>
          <p:cNvPr id="14" name="Tabla 3">
            <a:extLst>
              <a:ext uri="{FF2B5EF4-FFF2-40B4-BE49-F238E27FC236}">
                <a16:creationId xmlns:a16="http://schemas.microsoft.com/office/drawing/2014/main" id="{C8B772B2-0EDA-074A-8BCA-12B15F20560B}"/>
              </a:ext>
            </a:extLst>
          </p:cNvPr>
          <p:cNvGraphicFramePr>
            <a:graphicFrameLocks noGrp="1"/>
          </p:cNvGraphicFramePr>
          <p:nvPr>
            <p:extLst>
              <p:ext uri="{D42A27DB-BD31-4B8C-83A1-F6EECF244321}">
                <p14:modId xmlns:p14="http://schemas.microsoft.com/office/powerpoint/2010/main" val="2262480901"/>
              </p:ext>
            </p:extLst>
          </p:nvPr>
        </p:nvGraphicFramePr>
        <p:xfrm>
          <a:off x="628650" y="2405791"/>
          <a:ext cx="7953710" cy="2115615"/>
        </p:xfrm>
        <a:graphic>
          <a:graphicData uri="http://schemas.openxmlformats.org/drawingml/2006/table">
            <a:tbl>
              <a:tblPr firstRow="1" bandRow="1">
                <a:tableStyleId>{69012ECD-51FC-41F1-AA8D-1B2483CD663E}</a:tableStyleId>
              </a:tblPr>
              <a:tblGrid>
                <a:gridCol w="2044748">
                  <a:extLst>
                    <a:ext uri="{9D8B030D-6E8A-4147-A177-3AD203B41FA5}">
                      <a16:colId xmlns:a16="http://schemas.microsoft.com/office/drawing/2014/main" val="3102154501"/>
                    </a:ext>
                  </a:extLst>
                </a:gridCol>
                <a:gridCol w="991182">
                  <a:extLst>
                    <a:ext uri="{9D8B030D-6E8A-4147-A177-3AD203B41FA5}">
                      <a16:colId xmlns:a16="http://schemas.microsoft.com/office/drawing/2014/main" val="2848459411"/>
                    </a:ext>
                  </a:extLst>
                </a:gridCol>
                <a:gridCol w="460408">
                  <a:extLst>
                    <a:ext uri="{9D8B030D-6E8A-4147-A177-3AD203B41FA5}">
                      <a16:colId xmlns:a16="http://schemas.microsoft.com/office/drawing/2014/main" val="1355175838"/>
                    </a:ext>
                  </a:extLst>
                </a:gridCol>
                <a:gridCol w="1413451">
                  <a:extLst>
                    <a:ext uri="{9D8B030D-6E8A-4147-A177-3AD203B41FA5}">
                      <a16:colId xmlns:a16="http://schemas.microsoft.com/office/drawing/2014/main" val="56675873"/>
                    </a:ext>
                  </a:extLst>
                </a:gridCol>
                <a:gridCol w="676507">
                  <a:extLst>
                    <a:ext uri="{9D8B030D-6E8A-4147-A177-3AD203B41FA5}">
                      <a16:colId xmlns:a16="http://schemas.microsoft.com/office/drawing/2014/main" val="916239402"/>
                    </a:ext>
                  </a:extLst>
                </a:gridCol>
                <a:gridCol w="2367414">
                  <a:extLst>
                    <a:ext uri="{9D8B030D-6E8A-4147-A177-3AD203B41FA5}">
                      <a16:colId xmlns:a16="http://schemas.microsoft.com/office/drawing/2014/main" val="3078837762"/>
                    </a:ext>
                  </a:extLst>
                </a:gridCol>
              </a:tblGrid>
              <a:tr h="264041">
                <a:tc>
                  <a:txBody>
                    <a:bodyPr/>
                    <a:lstStyle/>
                    <a:p>
                      <a:pPr>
                        <a:lnSpc>
                          <a:spcPct val="107000"/>
                        </a:lnSpc>
                        <a:spcAft>
                          <a:spcPts val="0"/>
                        </a:spcAft>
                      </a:pPr>
                      <a:r>
                        <a:rPr lang="en-GB" sz="1100" b="1" cap="all" dirty="0">
                          <a:solidFill>
                            <a:schemeClr val="tx1"/>
                          </a:solidFill>
                          <a:effectLst/>
                          <a:latin typeface="Arial" panose="020B0604020202020204" pitchFamily="34" charset="0"/>
                          <a:ea typeface="Yu Mincho"/>
                          <a:cs typeface="Arial" panose="020B0604020202020204" pitchFamily="34" charset="0"/>
                        </a:rPr>
                        <a:t>Factor</a:t>
                      </a:r>
                      <a:endParaRPr lang="en-GB" sz="1100" dirty="0">
                        <a:solidFill>
                          <a:schemeClr val="tx1"/>
                        </a:solidFill>
                        <a:effectLst/>
                        <a:latin typeface="Arial" panose="020B0604020202020204" pitchFamily="34" charset="0"/>
                        <a:ea typeface="Yu Mincho"/>
                        <a:cs typeface="Arial" panose="020B0604020202020204" pitchFamily="34" charset="0"/>
                      </a:endParaRPr>
                    </a:p>
                  </a:txBody>
                  <a:tcPr marL="68580" marR="68580" marT="0" marB="0">
                    <a:solidFill>
                      <a:srgbClr val="139DBC"/>
                    </a:solidFill>
                  </a:tcPr>
                </a:tc>
                <a:tc>
                  <a:txBody>
                    <a:bodyPr/>
                    <a:lstStyle/>
                    <a:p>
                      <a:pPr>
                        <a:lnSpc>
                          <a:spcPct val="107000"/>
                        </a:lnSpc>
                        <a:spcAft>
                          <a:spcPts val="0"/>
                        </a:spcAft>
                      </a:pPr>
                      <a:r>
                        <a:rPr lang="en-GB" sz="1100" b="1" cap="all" dirty="0">
                          <a:solidFill>
                            <a:schemeClr val="tx1"/>
                          </a:solidFill>
                          <a:effectLst/>
                          <a:latin typeface="Arial" panose="020B0604020202020204" pitchFamily="34" charset="0"/>
                          <a:ea typeface="Yu Mincho"/>
                          <a:cs typeface="Arial" panose="020B0604020202020204" pitchFamily="34" charset="0"/>
                        </a:rPr>
                        <a:t>Category</a:t>
                      </a:r>
                      <a:endParaRPr lang="en-GB" sz="1100" dirty="0">
                        <a:solidFill>
                          <a:schemeClr val="tx1"/>
                        </a:solidFill>
                        <a:effectLst/>
                        <a:latin typeface="Arial" panose="020B0604020202020204" pitchFamily="34" charset="0"/>
                        <a:ea typeface="Yu Mincho"/>
                        <a:cs typeface="Arial" panose="020B0604020202020204" pitchFamily="34" charset="0"/>
                      </a:endParaRPr>
                    </a:p>
                  </a:txBody>
                  <a:tcPr marL="68580" marR="68580" marT="0" marB="0">
                    <a:solidFill>
                      <a:srgbClr val="139DBC"/>
                    </a:solidFill>
                  </a:tcPr>
                </a:tc>
                <a:tc>
                  <a:txBody>
                    <a:bodyPr/>
                    <a:lstStyle/>
                    <a:p>
                      <a:pPr algn="ctr">
                        <a:lnSpc>
                          <a:spcPct val="107000"/>
                        </a:lnSpc>
                        <a:spcAft>
                          <a:spcPts val="0"/>
                        </a:spcAft>
                      </a:pPr>
                      <a:r>
                        <a:rPr lang="en-GB" sz="1100" b="1" cap="all" dirty="0">
                          <a:solidFill>
                            <a:schemeClr val="tx1"/>
                          </a:solidFill>
                          <a:effectLst/>
                          <a:latin typeface="Arial" panose="020B0604020202020204" pitchFamily="34" charset="0"/>
                          <a:ea typeface="Yu Mincho"/>
                          <a:cs typeface="Arial" panose="020B0604020202020204" pitchFamily="34" charset="0"/>
                        </a:rPr>
                        <a:t>N</a:t>
                      </a:r>
                      <a:endParaRPr lang="en-GB" sz="1100" dirty="0">
                        <a:solidFill>
                          <a:schemeClr val="tx1"/>
                        </a:solidFill>
                        <a:effectLst/>
                        <a:latin typeface="Arial" panose="020B0604020202020204" pitchFamily="34" charset="0"/>
                        <a:ea typeface="Yu Mincho"/>
                        <a:cs typeface="Arial" panose="020B0604020202020204" pitchFamily="34" charset="0"/>
                      </a:endParaRPr>
                    </a:p>
                  </a:txBody>
                  <a:tcPr marL="68580" marR="68580" marT="0" marB="0">
                    <a:solidFill>
                      <a:srgbClr val="139DBC"/>
                    </a:solidFill>
                  </a:tcPr>
                </a:tc>
                <a:tc>
                  <a:txBody>
                    <a:bodyPr/>
                    <a:lstStyle/>
                    <a:p>
                      <a:pPr algn="ctr">
                        <a:lnSpc>
                          <a:spcPct val="107000"/>
                        </a:lnSpc>
                        <a:spcAft>
                          <a:spcPts val="0"/>
                        </a:spcAft>
                      </a:pPr>
                      <a:r>
                        <a:rPr lang="en-GB" sz="1100" b="1" cap="all" dirty="0">
                          <a:solidFill>
                            <a:schemeClr val="tx1"/>
                          </a:solidFill>
                          <a:effectLst/>
                          <a:latin typeface="Arial" panose="020B0604020202020204" pitchFamily="34" charset="0"/>
                          <a:ea typeface="Yu Mincho"/>
                          <a:cs typeface="Arial" panose="020B0604020202020204" pitchFamily="34" charset="0"/>
                        </a:rPr>
                        <a:t>Fresh</a:t>
                      </a:r>
                      <a:endParaRPr lang="en-GB" sz="1100" dirty="0">
                        <a:solidFill>
                          <a:schemeClr val="tx1"/>
                        </a:solidFill>
                        <a:effectLst/>
                        <a:latin typeface="Arial" panose="020B0604020202020204" pitchFamily="34" charset="0"/>
                        <a:ea typeface="Yu Mincho"/>
                        <a:cs typeface="Arial" panose="020B0604020202020204" pitchFamily="34" charset="0"/>
                      </a:endParaRPr>
                    </a:p>
                    <a:p>
                      <a:pPr algn="ctr">
                        <a:lnSpc>
                          <a:spcPct val="107000"/>
                        </a:lnSpc>
                        <a:spcAft>
                          <a:spcPts val="0"/>
                        </a:spcAft>
                      </a:pPr>
                      <a:r>
                        <a:rPr lang="en-GB" sz="1100" dirty="0">
                          <a:solidFill>
                            <a:schemeClr val="tx1"/>
                          </a:solidFill>
                          <a:effectLst/>
                          <a:latin typeface="Arial" panose="020B0604020202020204" pitchFamily="34" charset="0"/>
                          <a:ea typeface="Yu Mincho"/>
                          <a:cs typeface="Arial" panose="020B0604020202020204" pitchFamily="34" charset="0"/>
                        </a:rPr>
                        <a:t>N=68</a:t>
                      </a:r>
                    </a:p>
                    <a:p>
                      <a:pPr algn="ctr">
                        <a:lnSpc>
                          <a:spcPct val="107000"/>
                        </a:lnSpc>
                        <a:spcAft>
                          <a:spcPts val="0"/>
                        </a:spcAft>
                      </a:pPr>
                      <a:r>
                        <a:rPr lang="en-GB" sz="1100" b="1" cap="all" dirty="0">
                          <a:solidFill>
                            <a:schemeClr val="tx1"/>
                          </a:solidFill>
                          <a:effectLst/>
                          <a:latin typeface="Arial" panose="020B0604020202020204" pitchFamily="34" charset="0"/>
                          <a:ea typeface="Yu Mincho"/>
                          <a:cs typeface="Arial" panose="020B0604020202020204" pitchFamily="34" charset="0"/>
                        </a:rPr>
                        <a:t> </a:t>
                      </a:r>
                      <a:endParaRPr lang="en-GB" sz="1100" dirty="0">
                        <a:solidFill>
                          <a:schemeClr val="tx1"/>
                        </a:solidFill>
                        <a:effectLst/>
                        <a:latin typeface="Arial" panose="020B0604020202020204" pitchFamily="34" charset="0"/>
                        <a:ea typeface="Yu Mincho"/>
                        <a:cs typeface="Arial" panose="020B0604020202020204" pitchFamily="34" charset="0"/>
                      </a:endParaRPr>
                    </a:p>
                  </a:txBody>
                  <a:tcPr marL="68580" marR="68580" marT="0" marB="0">
                    <a:solidFill>
                      <a:srgbClr val="139DBC"/>
                    </a:solidFill>
                  </a:tcPr>
                </a:tc>
                <a:tc>
                  <a:txBody>
                    <a:bodyPr/>
                    <a:lstStyle/>
                    <a:p>
                      <a:pPr algn="ctr">
                        <a:lnSpc>
                          <a:spcPct val="107000"/>
                        </a:lnSpc>
                        <a:spcAft>
                          <a:spcPts val="0"/>
                        </a:spcAft>
                      </a:pPr>
                      <a:r>
                        <a:rPr lang="en-GB" sz="1100" b="1" cap="all" dirty="0">
                          <a:solidFill>
                            <a:schemeClr val="tx1"/>
                          </a:solidFill>
                          <a:effectLst/>
                          <a:latin typeface="Arial" panose="020B0604020202020204" pitchFamily="34" charset="0"/>
                          <a:ea typeface="Yu Mincho"/>
                          <a:cs typeface="Arial" panose="020B0604020202020204" pitchFamily="34" charset="0"/>
                        </a:rPr>
                        <a:t>N</a:t>
                      </a:r>
                      <a:endParaRPr lang="en-GB" sz="1100" dirty="0">
                        <a:solidFill>
                          <a:schemeClr val="tx1"/>
                        </a:solidFill>
                        <a:effectLst/>
                        <a:latin typeface="Arial" panose="020B0604020202020204" pitchFamily="34" charset="0"/>
                        <a:ea typeface="Yu Mincho"/>
                        <a:cs typeface="Arial" panose="020B0604020202020204" pitchFamily="34" charset="0"/>
                      </a:endParaRPr>
                    </a:p>
                  </a:txBody>
                  <a:tcPr marL="68580" marR="68580" marT="0" marB="0">
                    <a:solidFill>
                      <a:srgbClr val="139DBC"/>
                    </a:solidFill>
                  </a:tcPr>
                </a:tc>
                <a:tc>
                  <a:txBody>
                    <a:bodyPr/>
                    <a:lstStyle/>
                    <a:p>
                      <a:pPr algn="ctr">
                        <a:lnSpc>
                          <a:spcPct val="107000"/>
                        </a:lnSpc>
                        <a:spcAft>
                          <a:spcPts val="0"/>
                        </a:spcAft>
                      </a:pPr>
                      <a:r>
                        <a:rPr lang="en-GB" sz="1100" b="1" cap="all" dirty="0">
                          <a:solidFill>
                            <a:schemeClr val="tx1"/>
                          </a:solidFill>
                          <a:effectLst/>
                          <a:latin typeface="Arial" panose="020B0604020202020204" pitchFamily="34" charset="0"/>
                          <a:ea typeface="Yu Mincho"/>
                          <a:cs typeface="Arial" panose="020B0604020202020204" pitchFamily="34" charset="0"/>
                        </a:rPr>
                        <a:t>Cryopreserved</a:t>
                      </a:r>
                      <a:endParaRPr lang="en-GB" sz="1100" dirty="0">
                        <a:solidFill>
                          <a:schemeClr val="tx1"/>
                        </a:solidFill>
                        <a:effectLst/>
                        <a:latin typeface="Arial" panose="020B0604020202020204" pitchFamily="34" charset="0"/>
                        <a:ea typeface="Yu Mincho"/>
                        <a:cs typeface="Arial" panose="020B0604020202020204" pitchFamily="34" charset="0"/>
                      </a:endParaRPr>
                    </a:p>
                    <a:p>
                      <a:pPr algn="ctr">
                        <a:lnSpc>
                          <a:spcPct val="107000"/>
                        </a:lnSpc>
                        <a:spcAft>
                          <a:spcPts val="0"/>
                        </a:spcAft>
                      </a:pPr>
                      <a:r>
                        <a:rPr lang="en-GB" sz="1100" b="1" cap="all" dirty="0">
                          <a:solidFill>
                            <a:schemeClr val="tx1"/>
                          </a:solidFill>
                          <a:effectLst/>
                          <a:latin typeface="Arial" panose="020B0604020202020204" pitchFamily="34" charset="0"/>
                          <a:ea typeface="Yu Mincho"/>
                          <a:cs typeface="Arial" panose="020B0604020202020204" pitchFamily="34" charset="0"/>
                        </a:rPr>
                        <a:t>N=106</a:t>
                      </a:r>
                      <a:endParaRPr lang="en-GB" sz="1100" dirty="0">
                        <a:solidFill>
                          <a:schemeClr val="tx1"/>
                        </a:solidFill>
                        <a:effectLst/>
                        <a:latin typeface="Arial" panose="020B0604020202020204" pitchFamily="34" charset="0"/>
                        <a:ea typeface="Yu Mincho"/>
                        <a:cs typeface="Arial" panose="020B0604020202020204" pitchFamily="34" charset="0"/>
                      </a:endParaRPr>
                    </a:p>
                  </a:txBody>
                  <a:tcPr marL="68580" marR="68580" marT="0" marB="0">
                    <a:solidFill>
                      <a:srgbClr val="139DBC"/>
                    </a:solidFill>
                  </a:tcPr>
                </a:tc>
                <a:extLst>
                  <a:ext uri="{0D108BD9-81ED-4DB2-BD59-A6C34878D82A}">
                    <a16:rowId xmlns:a16="http://schemas.microsoft.com/office/drawing/2014/main" val="2131970566"/>
                  </a:ext>
                </a:extLst>
              </a:tr>
              <a:tr h="537834">
                <a:tc>
                  <a:txBody>
                    <a:bodyPr/>
                    <a:lstStyle/>
                    <a:p>
                      <a:pPr marL="0" marR="0" indent="0" algn="l" defTabSz="685800" rtl="0" eaLnBrk="1" fontAlgn="auto" latinLnBrk="0" hangingPunct="1">
                        <a:lnSpc>
                          <a:spcPct val="107000"/>
                        </a:lnSpc>
                        <a:spcBef>
                          <a:spcPts val="0"/>
                        </a:spcBef>
                        <a:spcAft>
                          <a:spcPts val="0"/>
                        </a:spcAft>
                        <a:buClrTx/>
                        <a:buSzTx/>
                        <a:buFontTx/>
                        <a:buNone/>
                        <a:tabLst/>
                        <a:defRPr/>
                      </a:pPr>
                      <a:r>
                        <a:rPr lang="en-GB" sz="1100" b="1" dirty="0">
                          <a:solidFill>
                            <a:schemeClr val="bg1"/>
                          </a:solidFill>
                          <a:effectLst/>
                          <a:latin typeface="Arial" panose="020B0604020202020204" pitchFamily="34" charset="0"/>
                          <a:ea typeface="Yu Mincho"/>
                          <a:cs typeface="Arial" panose="020B0604020202020204" pitchFamily="34" charset="0"/>
                        </a:rPr>
                        <a:t>Time</a:t>
                      </a:r>
                      <a:r>
                        <a:rPr lang="en-GB" sz="1100" b="1" baseline="0" dirty="0">
                          <a:solidFill>
                            <a:schemeClr val="bg1"/>
                          </a:solidFill>
                          <a:effectLst/>
                          <a:latin typeface="Arial" panose="020B0604020202020204" pitchFamily="34" charset="0"/>
                          <a:ea typeface="Yu Mincho"/>
                          <a:cs typeface="Arial" panose="020B0604020202020204" pitchFamily="34" charset="0"/>
                        </a:rPr>
                        <a:t> from collection to cryopreservation (h and m)</a:t>
                      </a:r>
                      <a:endParaRPr lang="en-GB" sz="1400" b="1" dirty="0">
                        <a:solidFill>
                          <a:schemeClr val="bg1"/>
                        </a:solidFill>
                        <a:effectLst/>
                        <a:latin typeface="Arial" panose="020B0604020202020204" pitchFamily="34" charset="0"/>
                        <a:ea typeface="Yu Mincho"/>
                        <a:cs typeface="Arial" panose="020B0604020202020204" pitchFamily="34" charset="0"/>
                      </a:endParaRPr>
                    </a:p>
                    <a:p>
                      <a:pPr>
                        <a:lnSpc>
                          <a:spcPct val="107000"/>
                        </a:lnSpc>
                        <a:spcAft>
                          <a:spcPts val="0"/>
                        </a:spcAft>
                      </a:pPr>
                      <a:endParaRPr lang="en-GB" sz="1100" b="1" cap="all"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nSpc>
                          <a:spcPct val="107000"/>
                        </a:lnSpc>
                        <a:spcAft>
                          <a:spcPts val="0"/>
                        </a:spcAft>
                      </a:pPr>
                      <a:r>
                        <a:rPr lang="en-GB" sz="1100" b="1" dirty="0">
                          <a:solidFill>
                            <a:schemeClr val="bg1"/>
                          </a:solidFill>
                          <a:effectLst/>
                          <a:latin typeface="Arial" panose="020B0604020202020204" pitchFamily="34" charset="0"/>
                          <a:ea typeface="Yu Mincho"/>
                          <a:cs typeface="Arial" panose="020B0604020202020204" pitchFamily="34" charset="0"/>
                        </a:rPr>
                        <a:t>Median</a:t>
                      </a:r>
                    </a:p>
                  </a:txBody>
                  <a:tcPr marL="68580" marR="68580" marT="0" marB="0"/>
                </a:tc>
                <a:tc>
                  <a:txBody>
                    <a:bodyPr/>
                    <a:lstStyle/>
                    <a:p>
                      <a:pPr algn="ctr">
                        <a:lnSpc>
                          <a:spcPct val="107000"/>
                        </a:lnSpc>
                        <a:spcAft>
                          <a:spcPts val="0"/>
                        </a:spcAft>
                      </a:pPr>
                      <a:r>
                        <a:rPr lang="en-GB" sz="1100" dirty="0">
                          <a:solidFill>
                            <a:schemeClr val="bg1"/>
                          </a:solidFill>
                          <a:effectLst/>
                          <a:latin typeface="Arial" panose="020B0604020202020204" pitchFamily="34" charset="0"/>
                          <a:ea typeface="Yu Mincho"/>
                          <a:cs typeface="Arial" panose="020B0604020202020204" pitchFamily="34" charset="0"/>
                        </a:rPr>
                        <a:t>- </a:t>
                      </a:r>
                    </a:p>
                  </a:txBody>
                  <a:tcPr marL="68580" marR="68580" marT="0" marB="0"/>
                </a:tc>
                <a:tc>
                  <a:txBody>
                    <a:bodyPr/>
                    <a:lstStyle/>
                    <a:p>
                      <a:pPr algn="ctr">
                        <a:lnSpc>
                          <a:spcPct val="107000"/>
                        </a:lnSpc>
                        <a:spcAft>
                          <a:spcPts val="0"/>
                        </a:spcAft>
                      </a:pPr>
                      <a:r>
                        <a:rPr lang="en-GB" sz="1100" dirty="0">
                          <a:solidFill>
                            <a:schemeClr val="bg1"/>
                          </a:solidFill>
                          <a:effectLst/>
                          <a:latin typeface="Arial" panose="020B0604020202020204" pitchFamily="34" charset="0"/>
                          <a:ea typeface="Yu Mincho"/>
                          <a:cs typeface="Arial" panose="020B0604020202020204" pitchFamily="34" charset="0"/>
                        </a:rPr>
                        <a:t>-</a:t>
                      </a:r>
                    </a:p>
                  </a:txBody>
                  <a:tcPr marL="68580" marR="68580" marT="0" marB="0"/>
                </a:tc>
                <a:tc>
                  <a:txBody>
                    <a:bodyPr/>
                    <a:lstStyle/>
                    <a:p>
                      <a:pPr algn="ctr">
                        <a:lnSpc>
                          <a:spcPct val="107000"/>
                        </a:lnSpc>
                        <a:spcAft>
                          <a:spcPts val="0"/>
                        </a:spcAft>
                      </a:pPr>
                      <a:r>
                        <a:rPr lang="en-GB" sz="1100" dirty="0">
                          <a:solidFill>
                            <a:schemeClr val="bg1"/>
                          </a:solidFill>
                          <a:effectLst/>
                          <a:latin typeface="Arial" panose="020B0604020202020204" pitchFamily="34" charset="0"/>
                          <a:ea typeface="Yu Mincho"/>
                          <a:cs typeface="Arial" panose="020B0604020202020204" pitchFamily="34" charset="0"/>
                        </a:rPr>
                        <a:t>52</a:t>
                      </a:r>
                    </a:p>
                  </a:txBody>
                  <a:tcPr marL="68580" marR="68580" marT="0" marB="0"/>
                </a:tc>
                <a:tc>
                  <a:txBody>
                    <a:bodyPr/>
                    <a:lstStyle/>
                    <a:p>
                      <a:pPr algn="ctr">
                        <a:lnSpc>
                          <a:spcPct val="107000"/>
                        </a:lnSpc>
                        <a:spcAft>
                          <a:spcPts val="0"/>
                        </a:spcAft>
                      </a:pPr>
                      <a:r>
                        <a:rPr lang="en-GB" sz="1100" b="1" dirty="0">
                          <a:solidFill>
                            <a:schemeClr val="bg1"/>
                          </a:solidFill>
                          <a:effectLst/>
                          <a:latin typeface="Arial" panose="020B0604020202020204" pitchFamily="34" charset="0"/>
                          <a:ea typeface="Yu Mincho"/>
                          <a:cs typeface="Arial" panose="020B0604020202020204" pitchFamily="34" charset="0"/>
                        </a:rPr>
                        <a:t>44 h 58m</a:t>
                      </a:r>
                    </a:p>
                  </a:txBody>
                  <a:tcPr marL="68580" marR="68580" marT="0" marB="0"/>
                </a:tc>
                <a:extLst>
                  <a:ext uri="{0D108BD9-81ED-4DB2-BD59-A6C34878D82A}">
                    <a16:rowId xmlns:a16="http://schemas.microsoft.com/office/drawing/2014/main" val="3377877797"/>
                  </a:ext>
                </a:extLst>
              </a:tr>
              <a:tr h="235626">
                <a:tc>
                  <a:txBody>
                    <a:bodyPr/>
                    <a:lstStyle/>
                    <a:p>
                      <a:pPr>
                        <a:lnSpc>
                          <a:spcPct val="107000"/>
                        </a:lnSpc>
                        <a:spcAft>
                          <a:spcPts val="0"/>
                        </a:spcAft>
                      </a:pP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nSpc>
                          <a:spcPct val="107000"/>
                        </a:lnSpc>
                        <a:spcAft>
                          <a:spcPts val="0"/>
                        </a:spcAft>
                      </a:pPr>
                      <a:r>
                        <a:rPr lang="en-GB" sz="1100" b="0" i="1" dirty="0">
                          <a:solidFill>
                            <a:schemeClr val="bg1"/>
                          </a:solidFill>
                          <a:effectLst/>
                          <a:latin typeface="Arial" panose="020B0604020202020204" pitchFamily="34" charset="0"/>
                          <a:ea typeface="Yu Mincho"/>
                          <a:cs typeface="Arial" panose="020B0604020202020204" pitchFamily="34" charset="0"/>
                        </a:rPr>
                        <a:t>Range</a:t>
                      </a:r>
                    </a:p>
                  </a:txBody>
                  <a:tcPr marL="68580" marR="68580" marT="0" marB="0"/>
                </a:tc>
                <a:tc>
                  <a:txBody>
                    <a:bodyPr/>
                    <a:lstStyle/>
                    <a:p>
                      <a:pPr algn="ctr">
                        <a:lnSpc>
                          <a:spcPct val="107000"/>
                        </a:lnSpc>
                        <a:spcAft>
                          <a:spcPts val="0"/>
                        </a:spcAft>
                      </a:pPr>
                      <a:r>
                        <a:rPr lang="en-GB" sz="1100" dirty="0">
                          <a:solidFill>
                            <a:schemeClr val="bg1"/>
                          </a:solidFill>
                          <a:effectLst/>
                          <a:latin typeface="Arial" panose="020B0604020202020204" pitchFamily="34" charset="0"/>
                          <a:ea typeface="Yu Mincho"/>
                          <a:cs typeface="Arial" panose="020B0604020202020204" pitchFamily="34" charset="0"/>
                        </a:rPr>
                        <a:t>- </a:t>
                      </a:r>
                    </a:p>
                  </a:txBody>
                  <a:tcPr marL="68580" marR="68580" marT="0" marB="0"/>
                </a:tc>
                <a:tc>
                  <a:txBody>
                    <a:bodyPr/>
                    <a:lstStyle/>
                    <a:p>
                      <a:pPr algn="ctr">
                        <a:lnSpc>
                          <a:spcPct val="107000"/>
                        </a:lnSpc>
                        <a:spcAft>
                          <a:spcPts val="0"/>
                        </a:spcAft>
                      </a:pPr>
                      <a:r>
                        <a:rPr lang="en-GB" sz="1100" dirty="0">
                          <a:solidFill>
                            <a:schemeClr val="bg1"/>
                          </a:solidFill>
                          <a:effectLst/>
                          <a:latin typeface="Arial" panose="020B0604020202020204" pitchFamily="34" charset="0"/>
                          <a:ea typeface="Yu Mincho"/>
                          <a:cs typeface="Arial" panose="020B0604020202020204" pitchFamily="34" charset="0"/>
                        </a:rPr>
                        <a:t>- </a:t>
                      </a:r>
                    </a:p>
                  </a:txBody>
                  <a:tcPr marL="68580" marR="68580" marT="0" marB="0"/>
                </a:tc>
                <a:tc>
                  <a:txBody>
                    <a:bodyPr/>
                    <a:lstStyle/>
                    <a:p>
                      <a:pPr algn="ctr">
                        <a:lnSpc>
                          <a:spcPct val="107000"/>
                        </a:lnSpc>
                        <a:spcAft>
                          <a:spcPts val="0"/>
                        </a:spcAft>
                      </a:pPr>
                      <a:r>
                        <a:rPr lang="en-GB" sz="1100" dirty="0">
                          <a:solidFill>
                            <a:schemeClr val="bg1"/>
                          </a:solidFill>
                          <a:effectLst/>
                          <a:latin typeface="Arial" panose="020B0604020202020204" pitchFamily="34" charset="0"/>
                          <a:ea typeface="Yu Mincho"/>
                          <a:cs typeface="Arial" panose="020B0604020202020204" pitchFamily="34" charset="0"/>
                        </a:rPr>
                        <a:t> </a:t>
                      </a:r>
                    </a:p>
                  </a:txBody>
                  <a:tcPr marL="68580" marR="68580" marT="0" marB="0"/>
                </a:tc>
                <a:tc>
                  <a:txBody>
                    <a:bodyPr/>
                    <a:lstStyle/>
                    <a:p>
                      <a:pPr algn="ctr">
                        <a:lnSpc>
                          <a:spcPct val="107000"/>
                        </a:lnSpc>
                        <a:spcAft>
                          <a:spcPts val="0"/>
                        </a:spcAft>
                      </a:pPr>
                      <a:r>
                        <a:rPr lang="en-GB" sz="1100" i="1" dirty="0">
                          <a:solidFill>
                            <a:schemeClr val="bg1"/>
                          </a:solidFill>
                          <a:effectLst/>
                          <a:latin typeface="Arial" panose="020B0604020202020204" pitchFamily="34" charset="0"/>
                          <a:ea typeface="Yu Mincho"/>
                          <a:cs typeface="Arial" panose="020B0604020202020204" pitchFamily="34" charset="0"/>
                        </a:rPr>
                        <a:t>22h 40m – 56h 5m</a:t>
                      </a:r>
                    </a:p>
                  </a:txBody>
                  <a:tcPr marL="68580" marR="68580" marT="0" marB="0"/>
                </a:tc>
                <a:extLst>
                  <a:ext uri="{0D108BD9-81ED-4DB2-BD59-A6C34878D82A}">
                    <a16:rowId xmlns:a16="http://schemas.microsoft.com/office/drawing/2014/main" val="1998649278"/>
                  </a:ext>
                </a:extLst>
              </a:tr>
              <a:tr h="235626">
                <a:tc>
                  <a:txBody>
                    <a:bodyPr/>
                    <a:lstStyle/>
                    <a:p>
                      <a:pPr>
                        <a:lnSpc>
                          <a:spcPct val="107000"/>
                        </a:lnSpc>
                        <a:spcAft>
                          <a:spcPts val="0"/>
                        </a:spcAft>
                      </a:pP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solidFill>
                      <a:srgbClr val="2899B6"/>
                    </a:solidFill>
                  </a:tcPr>
                </a:tc>
                <a:tc>
                  <a:txBody>
                    <a:bodyPr/>
                    <a:lstStyle/>
                    <a:p>
                      <a:pPr>
                        <a:lnSpc>
                          <a:spcPct val="107000"/>
                        </a:lnSpc>
                        <a:spcAft>
                          <a:spcPts val="0"/>
                        </a:spcAft>
                      </a:pP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solidFill>
                      <a:srgbClr val="2899B6"/>
                    </a:solidFill>
                  </a:tcPr>
                </a:tc>
                <a:tc>
                  <a:txBody>
                    <a:bodyPr/>
                    <a:lstStyle/>
                    <a:p>
                      <a:pPr algn="ctr">
                        <a:lnSpc>
                          <a:spcPct val="107000"/>
                        </a:lnSpc>
                        <a:spcAft>
                          <a:spcPts val="0"/>
                        </a:spcAft>
                      </a:pP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solidFill>
                      <a:srgbClr val="2899B6"/>
                    </a:solidFill>
                  </a:tcPr>
                </a:tc>
                <a:tc>
                  <a:txBody>
                    <a:bodyPr/>
                    <a:lstStyle/>
                    <a:p>
                      <a:pPr algn="ctr">
                        <a:lnSpc>
                          <a:spcPct val="107000"/>
                        </a:lnSpc>
                        <a:spcAft>
                          <a:spcPts val="0"/>
                        </a:spcAft>
                      </a:pP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solidFill>
                      <a:srgbClr val="2899B6"/>
                    </a:solidFill>
                  </a:tcPr>
                </a:tc>
                <a:tc>
                  <a:txBody>
                    <a:bodyPr/>
                    <a:lstStyle/>
                    <a:p>
                      <a:pPr algn="ctr">
                        <a:lnSpc>
                          <a:spcPct val="107000"/>
                        </a:lnSpc>
                        <a:spcAft>
                          <a:spcPts val="0"/>
                        </a:spcAft>
                      </a:pP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solidFill>
                      <a:srgbClr val="2899B6"/>
                    </a:solidFill>
                  </a:tcPr>
                </a:tc>
                <a:tc>
                  <a:txBody>
                    <a:bodyPr/>
                    <a:lstStyle/>
                    <a:p>
                      <a:pPr algn="ctr">
                        <a:lnSpc>
                          <a:spcPct val="107000"/>
                        </a:lnSpc>
                        <a:spcAft>
                          <a:spcPts val="0"/>
                        </a:spcAft>
                      </a:pP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solidFill>
                      <a:srgbClr val="2899B6"/>
                    </a:solidFill>
                  </a:tcPr>
                </a:tc>
                <a:extLst>
                  <a:ext uri="{0D108BD9-81ED-4DB2-BD59-A6C34878D82A}">
                    <a16:rowId xmlns:a16="http://schemas.microsoft.com/office/drawing/2014/main" val="2239070369"/>
                  </a:ext>
                </a:extLst>
              </a:tr>
              <a:tr h="235626">
                <a:tc>
                  <a:txBody>
                    <a:bodyPr/>
                    <a:lstStyle/>
                    <a:p>
                      <a:pPr>
                        <a:lnSpc>
                          <a:spcPct val="107000"/>
                        </a:lnSpc>
                        <a:spcAft>
                          <a:spcPts val="0"/>
                        </a:spcAft>
                      </a:pPr>
                      <a:r>
                        <a:rPr lang="en-GB" sz="1100" b="1" dirty="0">
                          <a:solidFill>
                            <a:schemeClr val="bg1"/>
                          </a:solidFill>
                          <a:effectLst/>
                          <a:latin typeface="Arial" panose="020B0604020202020204" pitchFamily="34" charset="0"/>
                          <a:ea typeface="Yu Mincho"/>
                          <a:cs typeface="Arial" panose="020B0604020202020204" pitchFamily="34" charset="0"/>
                        </a:rPr>
                        <a:t>Time</a:t>
                      </a:r>
                      <a:r>
                        <a:rPr lang="en-GB" sz="1100" b="1" baseline="0" dirty="0">
                          <a:solidFill>
                            <a:schemeClr val="bg1"/>
                          </a:solidFill>
                          <a:effectLst/>
                          <a:latin typeface="Arial" panose="020B0604020202020204" pitchFamily="34" charset="0"/>
                          <a:ea typeface="Yu Mincho"/>
                          <a:cs typeface="Arial" panose="020B0604020202020204" pitchFamily="34" charset="0"/>
                        </a:rPr>
                        <a:t> from collection to transplant (days)</a:t>
                      </a:r>
                      <a:endParaRPr lang="en-GB" sz="1100" b="1"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nSpc>
                          <a:spcPct val="107000"/>
                        </a:lnSpc>
                        <a:spcAft>
                          <a:spcPts val="0"/>
                        </a:spcAft>
                      </a:pPr>
                      <a:r>
                        <a:rPr lang="en-GB" sz="1100" b="1" dirty="0">
                          <a:solidFill>
                            <a:schemeClr val="bg1"/>
                          </a:solidFill>
                          <a:effectLst/>
                          <a:latin typeface="Arial" panose="020B0604020202020204" pitchFamily="34" charset="0"/>
                          <a:ea typeface="Yu Mincho"/>
                          <a:cs typeface="Arial" panose="020B0604020202020204" pitchFamily="34" charset="0"/>
                        </a:rPr>
                        <a:t>Median</a:t>
                      </a:r>
                    </a:p>
                  </a:txBody>
                  <a:tcPr marL="68580" marR="68580" marT="0" marB="0"/>
                </a:tc>
                <a:tc>
                  <a:txBody>
                    <a:bodyPr/>
                    <a:lstStyle/>
                    <a:p>
                      <a:pPr algn="ctr">
                        <a:lnSpc>
                          <a:spcPct val="107000"/>
                        </a:lnSpc>
                        <a:spcAft>
                          <a:spcPts val="0"/>
                        </a:spcAft>
                      </a:pPr>
                      <a:r>
                        <a:rPr lang="en-GB" sz="1100" b="0" cap="all" dirty="0">
                          <a:solidFill>
                            <a:schemeClr val="bg1"/>
                          </a:solidFill>
                          <a:effectLst/>
                          <a:latin typeface="Arial" panose="020B0604020202020204" pitchFamily="34" charset="0"/>
                          <a:ea typeface="Yu Mincho"/>
                          <a:cs typeface="Arial" panose="020B0604020202020204" pitchFamily="34" charset="0"/>
                        </a:rPr>
                        <a:t>55</a:t>
                      </a:r>
                      <a:endParaRPr lang="en-GB" sz="1100" b="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100" b="0" cap="all" dirty="0">
                          <a:solidFill>
                            <a:schemeClr val="bg1"/>
                          </a:solidFill>
                          <a:effectLst/>
                          <a:latin typeface="Arial" panose="020B0604020202020204" pitchFamily="34" charset="0"/>
                          <a:ea typeface="Yu Mincho"/>
                          <a:cs typeface="Arial" panose="020B0604020202020204" pitchFamily="34" charset="0"/>
                        </a:rPr>
                        <a:t>1</a:t>
                      </a:r>
                      <a:endParaRPr lang="en-GB" sz="1100" b="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100" b="0" cap="all" dirty="0">
                          <a:solidFill>
                            <a:schemeClr val="bg1"/>
                          </a:solidFill>
                          <a:effectLst/>
                          <a:latin typeface="Arial" panose="020B0604020202020204" pitchFamily="34" charset="0"/>
                          <a:ea typeface="Yu Mincho"/>
                          <a:cs typeface="Arial" panose="020B0604020202020204" pitchFamily="34" charset="0"/>
                        </a:rPr>
                        <a:t>104</a:t>
                      </a:r>
                      <a:endParaRPr lang="en-GB" sz="1100" b="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100" b="1" cap="all" dirty="0">
                          <a:solidFill>
                            <a:schemeClr val="bg1"/>
                          </a:solidFill>
                          <a:effectLst/>
                          <a:latin typeface="Arial" panose="020B0604020202020204" pitchFamily="34" charset="0"/>
                          <a:ea typeface="Yu Mincho"/>
                          <a:cs typeface="Arial" panose="020B0604020202020204" pitchFamily="34" charset="0"/>
                        </a:rPr>
                        <a:t>16 </a:t>
                      </a:r>
                      <a:r>
                        <a:rPr lang="en-GB" sz="1100" b="1" cap="none" dirty="0">
                          <a:solidFill>
                            <a:schemeClr val="bg1"/>
                          </a:solidFill>
                          <a:effectLst/>
                          <a:latin typeface="Arial" panose="020B0604020202020204" pitchFamily="34" charset="0"/>
                          <a:ea typeface="Yu Mincho"/>
                          <a:cs typeface="Arial" panose="020B0604020202020204" pitchFamily="34" charset="0"/>
                        </a:rPr>
                        <a:t>days</a:t>
                      </a:r>
                      <a:endParaRPr lang="en-GB" sz="1400" b="1"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989133865"/>
                  </a:ext>
                </a:extLst>
              </a:tr>
              <a:tr h="235626">
                <a:tc>
                  <a:txBody>
                    <a:bodyPr/>
                    <a:lstStyle/>
                    <a:p>
                      <a:pPr>
                        <a:lnSpc>
                          <a:spcPct val="107000"/>
                        </a:lnSpc>
                        <a:spcAft>
                          <a:spcPts val="0"/>
                        </a:spcAft>
                      </a:pPr>
                      <a:r>
                        <a:rPr lang="en-GB" sz="1100" b="1" cap="all" dirty="0">
                          <a:solidFill>
                            <a:schemeClr val="bg1"/>
                          </a:solidFill>
                          <a:effectLst/>
                          <a:latin typeface="Arial" panose="020B0604020202020204" pitchFamily="34" charset="0"/>
                          <a:ea typeface="Yu Mincho"/>
                          <a:cs typeface="Arial" panose="020B0604020202020204" pitchFamily="34" charset="0"/>
                        </a:rPr>
                        <a:t> </a:t>
                      </a:r>
                      <a:endParaRPr lang="en-GB" sz="11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nSpc>
                          <a:spcPct val="107000"/>
                        </a:lnSpc>
                        <a:spcAft>
                          <a:spcPts val="0"/>
                        </a:spcAft>
                      </a:pPr>
                      <a:r>
                        <a:rPr lang="en-GB" sz="1100" i="1" dirty="0">
                          <a:solidFill>
                            <a:schemeClr val="bg1"/>
                          </a:solidFill>
                          <a:effectLst/>
                          <a:latin typeface="Arial" panose="020B0604020202020204" pitchFamily="34" charset="0"/>
                          <a:ea typeface="Yu Mincho"/>
                          <a:cs typeface="Arial" panose="020B0604020202020204" pitchFamily="34" charset="0"/>
                        </a:rPr>
                        <a:t>Range</a:t>
                      </a:r>
                    </a:p>
                  </a:txBody>
                  <a:tcPr marL="68580" marR="68580" marT="0" marB="0"/>
                </a:tc>
                <a:tc>
                  <a:txBody>
                    <a:bodyPr/>
                    <a:lstStyle/>
                    <a:p>
                      <a:pPr algn="ctr">
                        <a:lnSpc>
                          <a:spcPct val="107000"/>
                        </a:lnSpc>
                        <a:spcAft>
                          <a:spcPts val="0"/>
                        </a:spcAft>
                      </a:pPr>
                      <a:r>
                        <a:rPr lang="en-GB" sz="1100" dirty="0">
                          <a:solidFill>
                            <a:schemeClr val="bg1"/>
                          </a:solidFill>
                          <a:effectLst/>
                          <a:latin typeface="Arial" panose="020B0604020202020204" pitchFamily="34" charset="0"/>
                          <a:ea typeface="Yu Mincho"/>
                          <a:cs typeface="Arial" panose="020B0604020202020204" pitchFamily="34" charset="0"/>
                        </a:rPr>
                        <a:t> </a:t>
                      </a:r>
                    </a:p>
                  </a:txBody>
                  <a:tcPr marL="68580" marR="68580" marT="0" marB="0"/>
                </a:tc>
                <a:tc>
                  <a:txBody>
                    <a:bodyPr/>
                    <a:lstStyle/>
                    <a:p>
                      <a:pPr algn="ctr">
                        <a:lnSpc>
                          <a:spcPct val="107000"/>
                        </a:lnSpc>
                        <a:spcAft>
                          <a:spcPts val="0"/>
                        </a:spcAft>
                      </a:pPr>
                      <a:r>
                        <a:rPr lang="en-GB" sz="1100" dirty="0">
                          <a:solidFill>
                            <a:schemeClr val="bg1"/>
                          </a:solidFill>
                          <a:effectLst/>
                          <a:latin typeface="Arial" panose="020B0604020202020204" pitchFamily="34" charset="0"/>
                          <a:ea typeface="Yu Mincho"/>
                          <a:cs typeface="Arial" panose="020B0604020202020204" pitchFamily="34" charset="0"/>
                        </a:rPr>
                        <a:t>0 – 4</a:t>
                      </a:r>
                    </a:p>
                  </a:txBody>
                  <a:tcPr marL="68580" marR="68580" marT="0" marB="0"/>
                </a:tc>
                <a:tc>
                  <a:txBody>
                    <a:bodyPr/>
                    <a:lstStyle/>
                    <a:p>
                      <a:pPr algn="ctr">
                        <a:lnSpc>
                          <a:spcPct val="107000"/>
                        </a:lnSpc>
                        <a:spcAft>
                          <a:spcPts val="0"/>
                        </a:spcAft>
                      </a:pPr>
                      <a:r>
                        <a:rPr lang="en-GB" sz="1100" dirty="0">
                          <a:solidFill>
                            <a:schemeClr val="bg1"/>
                          </a:solidFill>
                          <a:effectLst/>
                          <a:latin typeface="Arial" panose="020B0604020202020204" pitchFamily="34" charset="0"/>
                          <a:ea typeface="Yu Mincho"/>
                          <a:cs typeface="Arial" panose="020B0604020202020204" pitchFamily="34" charset="0"/>
                        </a:rPr>
                        <a:t> </a:t>
                      </a:r>
                    </a:p>
                  </a:txBody>
                  <a:tcPr marL="68580" marR="68580" marT="0" marB="0"/>
                </a:tc>
                <a:tc>
                  <a:txBody>
                    <a:bodyPr/>
                    <a:lstStyle/>
                    <a:p>
                      <a:pPr algn="ctr">
                        <a:lnSpc>
                          <a:spcPct val="107000"/>
                        </a:lnSpc>
                        <a:spcAft>
                          <a:spcPts val="0"/>
                        </a:spcAft>
                      </a:pPr>
                      <a:r>
                        <a:rPr lang="en-GB" sz="1100" i="1" dirty="0">
                          <a:solidFill>
                            <a:schemeClr val="bg1"/>
                          </a:solidFill>
                          <a:effectLst/>
                          <a:latin typeface="Arial" panose="020B0604020202020204" pitchFamily="34" charset="0"/>
                          <a:ea typeface="Yu Mincho"/>
                          <a:cs typeface="Arial" panose="020B0604020202020204" pitchFamily="34" charset="0"/>
                        </a:rPr>
                        <a:t>1 – 113</a:t>
                      </a:r>
                    </a:p>
                  </a:txBody>
                  <a:tcPr marL="68580" marR="68580" marT="0" marB="0"/>
                </a:tc>
                <a:extLst>
                  <a:ext uri="{0D108BD9-81ED-4DB2-BD59-A6C34878D82A}">
                    <a16:rowId xmlns:a16="http://schemas.microsoft.com/office/drawing/2014/main" val="407554570"/>
                  </a:ext>
                </a:extLst>
              </a:tr>
            </a:tbl>
          </a:graphicData>
        </a:graphic>
      </p:graphicFrame>
    </p:spTree>
    <p:extLst>
      <p:ext uri="{BB962C8B-B14F-4D97-AF65-F5344CB8AC3E}">
        <p14:creationId xmlns:p14="http://schemas.microsoft.com/office/powerpoint/2010/main" val="1185024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Outcomes I</a:t>
            </a:r>
          </a:p>
        </p:txBody>
      </p:sp>
      <p:sp>
        <p:nvSpPr>
          <p:cNvPr id="5" name="Rectangle 1"/>
          <p:cNvSpPr>
            <a:spLocks noChangeArrowheads="1"/>
          </p:cNvSpPr>
          <p:nvPr/>
        </p:nvSpPr>
        <p:spPr bwMode="auto">
          <a:xfrm>
            <a:off x="1003301" y="223112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GB" altLang="en-US" dirty="0">
                <a:latin typeface="Arial" panose="020B0604020202020204" pitchFamily="34" charset="0"/>
              </a:rPr>
              <a:t/>
            </a:r>
            <a:br>
              <a:rPr lang="en-GB" altLang="en-US" dirty="0">
                <a:latin typeface="Arial" panose="020B0604020202020204" pitchFamily="34" charset="0"/>
              </a:rPr>
            </a:br>
            <a:endParaRPr lang="en-GB" altLang="en-US" dirty="0">
              <a:latin typeface="Arial" panose="020B0604020202020204" pitchFamily="34" charset="0"/>
            </a:endParaRPr>
          </a:p>
        </p:txBody>
      </p:sp>
      <p:sp>
        <p:nvSpPr>
          <p:cNvPr id="7" name="Rectangle 3"/>
          <p:cNvSpPr>
            <a:spLocks noChangeArrowheads="1"/>
          </p:cNvSpPr>
          <p:nvPr/>
        </p:nvSpPr>
        <p:spPr bwMode="auto">
          <a:xfrm>
            <a:off x="335819" y="5558278"/>
            <a:ext cx="244650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GB" altLang="en-US" sz="1000" baseline="30000" dirty="0" bmk="">
                <a:solidFill>
                  <a:schemeClr val="bg1"/>
                </a:solidFill>
                <a:latin typeface="Calibri" panose="020F0502020204030204" pitchFamily="34" charset="0"/>
                <a:ea typeface="Calibri" panose="020F0502020204030204" pitchFamily="34" charset="0"/>
                <a:cs typeface="Times New Roman" panose="02020603050405020304" pitchFamily="18" charset="0"/>
              </a:rPr>
              <a:t>1</a:t>
            </a:r>
            <a:r>
              <a:rPr lang="en-GB" altLang="en-US" sz="1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altLang="en-US" sz="1000" dirty="0">
                <a:solidFill>
                  <a:schemeClr val="bg1"/>
                </a:solidFill>
                <a:latin typeface="Arial" panose="020B0604020202020204" pitchFamily="34" charset="0"/>
                <a:ea typeface="Calibri" panose="020F0502020204030204" pitchFamily="34" charset="0"/>
                <a:cs typeface="Arial" panose="020B0604020202020204" pitchFamily="34" charset="0"/>
              </a:rPr>
              <a:t>By Cox regression except where noted</a:t>
            </a:r>
            <a:endParaRPr lang="en-GB" altLang="en-US" sz="600" dirty="0">
              <a:solidFill>
                <a:schemeClr val="bg1"/>
              </a:solidFill>
              <a:latin typeface="Arial" panose="020B0604020202020204" pitchFamily="34" charset="0"/>
              <a:cs typeface="Arial" panose="020B0604020202020204" pitchFamily="34" charset="0"/>
            </a:endParaRPr>
          </a:p>
          <a:p>
            <a:pPr defTabSz="914400" eaLnBrk="0" fontAlgn="base" hangingPunct="0">
              <a:spcBef>
                <a:spcPct val="0"/>
              </a:spcBef>
              <a:spcAft>
                <a:spcPct val="0"/>
              </a:spcAft>
            </a:pPr>
            <a:r>
              <a:rPr lang="en-GB" altLang="en-US" sz="1000" baseline="30000" dirty="0">
                <a:solidFill>
                  <a:schemeClr val="bg1"/>
                </a:solidFill>
                <a:latin typeface="Arial" panose="020B0604020202020204" pitchFamily="34" charset="0"/>
                <a:ea typeface="Calibri" panose="020F0502020204030204" pitchFamily="34" charset="0"/>
                <a:cs typeface="Arial" panose="020B0604020202020204" pitchFamily="34" charset="0"/>
              </a:rPr>
              <a:t>2</a:t>
            </a:r>
            <a:r>
              <a:rPr lang="en-GB" altLang="en-US" sz="1000" dirty="0">
                <a:solidFill>
                  <a:schemeClr val="bg1"/>
                </a:solidFill>
                <a:latin typeface="Arial" panose="020B0604020202020204" pitchFamily="34" charset="0"/>
                <a:ea typeface="Calibri" panose="020F0502020204030204" pitchFamily="34" charset="0"/>
                <a:cs typeface="Arial" panose="020B0604020202020204" pitchFamily="34" charset="0"/>
              </a:rPr>
              <a:t> By Fisher’s exact test</a:t>
            </a:r>
            <a:endParaRPr lang="en-GB" altLang="en-US" sz="600" dirty="0">
              <a:solidFill>
                <a:schemeClr val="bg1"/>
              </a:solidFill>
              <a:latin typeface="Arial" panose="020B0604020202020204" pitchFamily="34" charset="0"/>
              <a:cs typeface="Arial" panose="020B0604020202020204" pitchFamily="34" charset="0"/>
            </a:endParaRPr>
          </a:p>
          <a:p>
            <a:pPr defTabSz="914400" eaLnBrk="0" fontAlgn="base" hangingPunct="0">
              <a:spcBef>
                <a:spcPct val="0"/>
              </a:spcBef>
              <a:spcAft>
                <a:spcPct val="0"/>
              </a:spcAft>
            </a:pPr>
            <a:endParaRPr lang="en-GB" altLang="en-US" dirty="0">
              <a:latin typeface="Arial" panose="020B0604020202020204" pitchFamily="34" charset="0"/>
            </a:endParaRPr>
          </a:p>
        </p:txBody>
      </p:sp>
      <p:graphicFrame>
        <p:nvGraphicFramePr>
          <p:cNvPr id="9" name="Tabla 3">
            <a:extLst>
              <a:ext uri="{FF2B5EF4-FFF2-40B4-BE49-F238E27FC236}">
                <a16:creationId xmlns:a16="http://schemas.microsoft.com/office/drawing/2014/main" id="{C8B772B2-0EDA-074A-8BCA-12B15F20560B}"/>
              </a:ext>
            </a:extLst>
          </p:cNvPr>
          <p:cNvGraphicFramePr>
            <a:graphicFrameLocks noGrp="1"/>
          </p:cNvGraphicFramePr>
          <p:nvPr>
            <p:extLst>
              <p:ext uri="{D42A27DB-BD31-4B8C-83A1-F6EECF244321}">
                <p14:modId xmlns:p14="http://schemas.microsoft.com/office/powerpoint/2010/main" val="4006144356"/>
              </p:ext>
            </p:extLst>
          </p:nvPr>
        </p:nvGraphicFramePr>
        <p:xfrm>
          <a:off x="156753" y="1865333"/>
          <a:ext cx="8830494" cy="3413877"/>
        </p:xfrm>
        <a:graphic>
          <a:graphicData uri="http://schemas.openxmlformats.org/drawingml/2006/table">
            <a:tbl>
              <a:tblPr firstRow="1" bandRow="1">
                <a:tableStyleId>{69012ECD-51FC-41F1-AA8D-1B2483CD663E}</a:tableStyleId>
              </a:tblPr>
              <a:tblGrid>
                <a:gridCol w="1658475">
                  <a:extLst>
                    <a:ext uri="{9D8B030D-6E8A-4147-A177-3AD203B41FA5}">
                      <a16:colId xmlns:a16="http://schemas.microsoft.com/office/drawing/2014/main" val="3102154501"/>
                    </a:ext>
                  </a:extLst>
                </a:gridCol>
                <a:gridCol w="1393826">
                  <a:extLst>
                    <a:ext uri="{9D8B030D-6E8A-4147-A177-3AD203B41FA5}">
                      <a16:colId xmlns:a16="http://schemas.microsoft.com/office/drawing/2014/main" val="2848459411"/>
                    </a:ext>
                  </a:extLst>
                </a:gridCol>
                <a:gridCol w="1182103">
                  <a:extLst>
                    <a:ext uri="{9D8B030D-6E8A-4147-A177-3AD203B41FA5}">
                      <a16:colId xmlns:a16="http://schemas.microsoft.com/office/drawing/2014/main" val="1355175838"/>
                    </a:ext>
                  </a:extLst>
                </a:gridCol>
                <a:gridCol w="1190925">
                  <a:extLst>
                    <a:ext uri="{9D8B030D-6E8A-4147-A177-3AD203B41FA5}">
                      <a16:colId xmlns:a16="http://schemas.microsoft.com/office/drawing/2014/main" val="56675873"/>
                    </a:ext>
                  </a:extLst>
                </a:gridCol>
                <a:gridCol w="1349716">
                  <a:extLst>
                    <a:ext uri="{9D8B030D-6E8A-4147-A177-3AD203B41FA5}">
                      <a16:colId xmlns:a16="http://schemas.microsoft.com/office/drawing/2014/main" val="916239402"/>
                    </a:ext>
                  </a:extLst>
                </a:gridCol>
                <a:gridCol w="670447">
                  <a:extLst>
                    <a:ext uri="{9D8B030D-6E8A-4147-A177-3AD203B41FA5}">
                      <a16:colId xmlns:a16="http://schemas.microsoft.com/office/drawing/2014/main" val="2015779281"/>
                    </a:ext>
                  </a:extLst>
                </a:gridCol>
                <a:gridCol w="793951">
                  <a:extLst>
                    <a:ext uri="{9D8B030D-6E8A-4147-A177-3AD203B41FA5}">
                      <a16:colId xmlns:a16="http://schemas.microsoft.com/office/drawing/2014/main" val="2562291970"/>
                    </a:ext>
                  </a:extLst>
                </a:gridCol>
                <a:gridCol w="591051">
                  <a:extLst>
                    <a:ext uri="{9D8B030D-6E8A-4147-A177-3AD203B41FA5}">
                      <a16:colId xmlns:a16="http://schemas.microsoft.com/office/drawing/2014/main" val="2589960887"/>
                    </a:ext>
                  </a:extLst>
                </a:gridCol>
              </a:tblGrid>
              <a:tr h="360795">
                <a:tc>
                  <a:txBody>
                    <a:bodyPr/>
                    <a:lstStyle/>
                    <a:p>
                      <a:pPr algn="l">
                        <a:lnSpc>
                          <a:spcPct val="107000"/>
                        </a:lnSpc>
                        <a:spcAft>
                          <a:spcPts val="0"/>
                        </a:spcAft>
                      </a:pPr>
                      <a:endParaRPr lang="en-GB"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139DBC"/>
                    </a:solidFill>
                  </a:tcPr>
                </a:tc>
                <a:tc>
                  <a:txBody>
                    <a:bodyPr/>
                    <a:lstStyle/>
                    <a:p>
                      <a:pPr algn="l">
                        <a:lnSpc>
                          <a:spcPct val="107000"/>
                        </a:lnSpc>
                        <a:spcAft>
                          <a:spcPts val="0"/>
                        </a:spcAft>
                      </a:pPr>
                      <a:r>
                        <a:rPr lang="en-GB"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CELL</a:t>
                      </a:r>
                      <a:r>
                        <a:rPr lang="en-GB" sz="1000" b="1"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DATA</a:t>
                      </a:r>
                      <a:endParaRPr lang="en-GB"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139DBC"/>
                    </a:solidFill>
                  </a:tcPr>
                </a:tc>
                <a:tc>
                  <a:txBody>
                    <a:bodyPr/>
                    <a:lstStyle/>
                    <a:p>
                      <a:pPr algn="l">
                        <a:lnSpc>
                          <a:spcPct val="107000"/>
                        </a:lnSpc>
                        <a:spcAft>
                          <a:spcPts val="0"/>
                        </a:spcAft>
                      </a:pPr>
                      <a:r>
                        <a:rPr lang="en-GB"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DATA</a:t>
                      </a:r>
                      <a:endParaRPr lang="en-GB"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139DBC"/>
                    </a:solidFill>
                  </a:tcPr>
                </a:tc>
                <a:tc>
                  <a:txBody>
                    <a:bodyPr/>
                    <a:lstStyle/>
                    <a:p>
                      <a:pPr algn="l">
                        <a:lnSpc>
                          <a:spcPct val="107000"/>
                        </a:lnSpc>
                        <a:spcAft>
                          <a:spcPts val="0"/>
                        </a:spcAft>
                      </a:pPr>
                      <a:r>
                        <a:rPr lang="en-GB"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FRESH</a:t>
                      </a:r>
                      <a:endParaRPr lang="en-GB"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0"/>
                        </a:spcAft>
                      </a:pPr>
                      <a:r>
                        <a:rPr lang="en-GB"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N=68</a:t>
                      </a:r>
                      <a:endParaRPr lang="en-GB"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139DBC"/>
                    </a:solidFill>
                  </a:tcPr>
                </a:tc>
                <a:tc>
                  <a:txBody>
                    <a:bodyPr/>
                    <a:lstStyle/>
                    <a:p>
                      <a:pPr algn="l">
                        <a:lnSpc>
                          <a:spcPct val="107000"/>
                        </a:lnSpc>
                        <a:spcAft>
                          <a:spcPts val="0"/>
                        </a:spcAft>
                      </a:pPr>
                      <a:r>
                        <a:rPr lang="en-GB"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CRYO</a:t>
                      </a:r>
                      <a:endParaRPr lang="en-GB"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0"/>
                        </a:spcAft>
                      </a:pPr>
                      <a:r>
                        <a:rPr lang="en-GB"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N=106</a:t>
                      </a:r>
                      <a:endParaRPr lang="en-GB"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139DBC"/>
                    </a:solidFill>
                  </a:tcPr>
                </a:tc>
                <a:tc>
                  <a:txBody>
                    <a:bodyPr/>
                    <a:lstStyle/>
                    <a:p>
                      <a:pPr algn="l">
                        <a:lnSpc>
                          <a:spcPct val="107000"/>
                        </a:lnSpc>
                        <a:spcAft>
                          <a:spcPts val="0"/>
                        </a:spcAft>
                      </a:pPr>
                      <a:r>
                        <a:rPr lang="en-GB"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P</a:t>
                      </a:r>
                      <a:r>
                        <a:rPr lang="en-GB" sz="1000" b="1"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VALUE</a:t>
                      </a:r>
                      <a:endParaRPr lang="en-GB"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139DBC"/>
                    </a:solidFill>
                  </a:tcPr>
                </a:tc>
                <a:tc>
                  <a:txBody>
                    <a:bodyPr/>
                    <a:lstStyle/>
                    <a:p>
                      <a:pPr algn="l">
                        <a:lnSpc>
                          <a:spcPct val="107000"/>
                        </a:lnSpc>
                        <a:spcAft>
                          <a:spcPts val="0"/>
                        </a:spcAft>
                      </a:pPr>
                      <a:r>
                        <a:rPr lang="en-GB" sz="1000" b="1" kern="1200" dirty="0">
                          <a:solidFill>
                            <a:schemeClr val="tx1"/>
                          </a:solidFill>
                          <a:effectLst/>
                          <a:latin typeface="Arial" panose="020B0604020202020204" pitchFamily="34" charset="0"/>
                          <a:ea typeface="+mn-ea"/>
                          <a:cs typeface="Arial" panose="020B0604020202020204" pitchFamily="34" charset="0"/>
                        </a:rPr>
                        <a:t>HISTORIC</a:t>
                      </a:r>
                      <a:endParaRPr lang="en-GB" sz="1000" b="1" kern="1200" baseline="0" dirty="0">
                        <a:solidFill>
                          <a:schemeClr val="tx1"/>
                        </a:solidFill>
                        <a:effectLst/>
                        <a:latin typeface="Arial" panose="020B0604020202020204" pitchFamily="34" charset="0"/>
                        <a:ea typeface="+mn-ea"/>
                        <a:cs typeface="Arial" panose="020B0604020202020204" pitchFamily="34" charset="0"/>
                      </a:endParaRPr>
                    </a:p>
                    <a:p>
                      <a:pPr algn="l">
                        <a:lnSpc>
                          <a:spcPct val="107000"/>
                        </a:lnSpc>
                        <a:spcAft>
                          <a:spcPts val="0"/>
                        </a:spcAft>
                      </a:pPr>
                      <a:r>
                        <a:rPr lang="en-GB" sz="1000" b="1" kern="1200" baseline="0" dirty="0">
                          <a:solidFill>
                            <a:schemeClr val="tx1"/>
                          </a:solidFill>
                          <a:effectLst/>
                          <a:latin typeface="Arial" panose="020B0604020202020204" pitchFamily="34" charset="0"/>
                          <a:ea typeface="+mn-ea"/>
                          <a:cs typeface="Arial" panose="020B0604020202020204" pitchFamily="34" charset="0"/>
                        </a:rPr>
                        <a:t>N=307</a:t>
                      </a:r>
                      <a:endPar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139DBC"/>
                    </a:solidFill>
                  </a:tcPr>
                </a:tc>
                <a:tc>
                  <a:txBody>
                    <a:bodyPr/>
                    <a:lstStyle/>
                    <a:p>
                      <a:pPr algn="l">
                        <a:lnSpc>
                          <a:spcPct val="107000"/>
                        </a:lnSpc>
                        <a:spcAft>
                          <a:spcPts val="0"/>
                        </a:spcAft>
                      </a:pPr>
                      <a:r>
                        <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P VALUE</a:t>
                      </a:r>
                    </a:p>
                  </a:txBody>
                  <a:tcPr marL="68580" marR="68580" marT="0" marB="0">
                    <a:solidFill>
                      <a:srgbClr val="139DBC"/>
                    </a:solidFill>
                  </a:tcPr>
                </a:tc>
                <a:extLst>
                  <a:ext uri="{0D108BD9-81ED-4DB2-BD59-A6C34878D82A}">
                    <a16:rowId xmlns:a16="http://schemas.microsoft.com/office/drawing/2014/main" val="2131970566"/>
                  </a:ext>
                </a:extLst>
              </a:tr>
              <a:tr h="321969">
                <a:tc>
                  <a:txBody>
                    <a:bodyPr/>
                    <a:lstStyle/>
                    <a:p>
                      <a:pPr algn="l">
                        <a:lnSpc>
                          <a:spcPct val="107000"/>
                        </a:lnSpc>
                        <a:spcAft>
                          <a:spcPts val="0"/>
                        </a:spcAft>
                      </a:pPr>
                      <a:r>
                        <a:rPr lang="en-GB" sz="1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FOLLOW-UP</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Months</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Median (range)</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12 (3 – 14)</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12 (1 – 16)</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0.58</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solidFill>
                      <a:schemeClr val="tx1"/>
                    </a:solidFill>
                  </a:tcPr>
                </a:tc>
                <a:tc>
                  <a:txBody>
                    <a:bodyPr/>
                    <a:lstStyle/>
                    <a:p>
                      <a:pPr algn="l">
                        <a:lnSpc>
                          <a:spcPct val="107000"/>
                        </a:lnSpc>
                        <a:spcAft>
                          <a:spcPts val="0"/>
                        </a:spcAft>
                      </a:pPr>
                      <a:r>
                        <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solidFill>
                      <a:schemeClr val="tx1"/>
                    </a:solidFill>
                  </a:tcPr>
                </a:tc>
                <a:extLst>
                  <a:ext uri="{0D108BD9-81ED-4DB2-BD59-A6C34878D82A}">
                    <a16:rowId xmlns:a16="http://schemas.microsoft.com/office/drawing/2014/main" val="3377877797"/>
                  </a:ext>
                </a:extLst>
              </a:tr>
              <a:tr h="321969">
                <a:tc>
                  <a:txBody>
                    <a:bodyPr/>
                    <a:lstStyle/>
                    <a:p>
                      <a:pPr algn="l">
                        <a:lnSpc>
                          <a:spcPct val="107000"/>
                        </a:lnSpc>
                        <a:spcAft>
                          <a:spcPts val="0"/>
                        </a:spcAft>
                      </a:pPr>
                      <a:r>
                        <a:rPr lang="en-GB" sz="1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RECOVERY</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Neutrophils &gt; 0.5 x 10</a:t>
                      </a:r>
                      <a:r>
                        <a:rPr lang="en-GB" sz="10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9</a:t>
                      </a: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/l (days)</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Median (range)</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15 (8 – 41)</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15 (1 – 45)</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0.84</a:t>
                      </a: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14 (1-71)</a:t>
                      </a: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0.12</a:t>
                      </a:r>
                    </a:p>
                  </a:txBody>
                  <a:tcPr marL="68580" marR="68580" marT="0" marB="0">
                    <a:solidFill>
                      <a:schemeClr val="tx1"/>
                    </a:solidFill>
                  </a:tcPr>
                </a:tc>
                <a:extLst>
                  <a:ext uri="{0D108BD9-81ED-4DB2-BD59-A6C34878D82A}">
                    <a16:rowId xmlns:a16="http://schemas.microsoft.com/office/drawing/2014/main" val="2772845678"/>
                  </a:ext>
                </a:extLst>
              </a:tr>
              <a:tr h="321969">
                <a:tc>
                  <a:txBody>
                    <a:bodyPr/>
                    <a:lstStyle/>
                    <a:p>
                      <a:pPr algn="l">
                        <a:lnSpc>
                          <a:spcPct val="107000"/>
                        </a:lnSpc>
                        <a:spcAft>
                          <a:spcPts val="0"/>
                        </a:spcAft>
                      </a:pPr>
                      <a:r>
                        <a:rPr lang="en-GB" sz="1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Platelets &gt; 20 x 10</a:t>
                      </a:r>
                      <a:r>
                        <a:rPr lang="en-GB" sz="10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9</a:t>
                      </a: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/l (days)</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Median (range)</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18 (3 – 53)</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19 (9 – 63)</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0.35</a:t>
                      </a: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17 (5-85)</a:t>
                      </a: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0.001</a:t>
                      </a:r>
                    </a:p>
                  </a:txBody>
                  <a:tcPr marL="68580" marR="68580" marT="0" marB="0">
                    <a:solidFill>
                      <a:schemeClr val="tx1"/>
                    </a:solidFill>
                  </a:tcPr>
                </a:tc>
                <a:extLst>
                  <a:ext uri="{0D108BD9-81ED-4DB2-BD59-A6C34878D82A}">
                    <a16:rowId xmlns:a16="http://schemas.microsoft.com/office/drawing/2014/main" val="646779128"/>
                  </a:ext>
                </a:extLst>
              </a:tr>
              <a:tr h="321969">
                <a:tc>
                  <a:txBody>
                    <a:bodyPr/>
                    <a:lstStyle/>
                    <a:p>
                      <a:pPr algn="l">
                        <a:lnSpc>
                          <a:spcPct val="107000"/>
                        </a:lnSpc>
                        <a:spcAft>
                          <a:spcPts val="0"/>
                        </a:spcAft>
                      </a:pPr>
                      <a:r>
                        <a:rPr lang="en-GB" sz="1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GRAFT</a:t>
                      </a:r>
                      <a:r>
                        <a:rPr lang="en-GB" sz="1000" b="1"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 FAILURE </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Primary</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N</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2 (3%)</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2 (2%)</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0.50</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6 (2%)</a:t>
                      </a:r>
                    </a:p>
                  </a:txBody>
                  <a:tcPr marL="68580" marR="68580" marT="0" marB="0">
                    <a:solidFill>
                      <a:schemeClr val="tx1"/>
                    </a:solidFill>
                  </a:tcPr>
                </a:tc>
                <a:tc>
                  <a:txBody>
                    <a:bodyPr/>
                    <a:lstStyle/>
                    <a:p>
                      <a:pPr algn="l">
                        <a:lnSpc>
                          <a:spcPct val="107000"/>
                        </a:lnSpc>
                        <a:spcAft>
                          <a:spcPts val="0"/>
                        </a:spcAft>
                      </a:pPr>
                      <a:r>
                        <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0.53</a:t>
                      </a:r>
                    </a:p>
                  </a:txBody>
                  <a:tcPr marL="68580" marR="68580" marT="0" marB="0">
                    <a:solidFill>
                      <a:schemeClr val="tx1"/>
                    </a:solidFill>
                  </a:tcPr>
                </a:tc>
                <a:extLst>
                  <a:ext uri="{0D108BD9-81ED-4DB2-BD59-A6C34878D82A}">
                    <a16:rowId xmlns:a16="http://schemas.microsoft.com/office/drawing/2014/main" val="1654779213"/>
                  </a:ext>
                </a:extLst>
              </a:tr>
              <a:tr h="321969">
                <a:tc>
                  <a:txBody>
                    <a:bodyPr/>
                    <a:lstStyle/>
                    <a:p>
                      <a:pPr algn="l">
                        <a:lnSpc>
                          <a:spcPct val="107000"/>
                        </a:lnSpc>
                        <a:spcAft>
                          <a:spcPts val="0"/>
                        </a:spcAft>
                      </a:pPr>
                      <a:r>
                        <a:rPr lang="en-GB" sz="1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Secondary</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N</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1 (2%)</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1 (1%)</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0.67</a:t>
                      </a:r>
                      <a:r>
                        <a:rPr lang="en-GB" sz="10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2 (0.7%)</a:t>
                      </a:r>
                    </a:p>
                  </a:txBody>
                  <a:tcPr marL="68580" marR="68580" marT="0" marB="0">
                    <a:solidFill>
                      <a:schemeClr val="tx1"/>
                    </a:solidFill>
                  </a:tcPr>
                </a:tc>
                <a:tc>
                  <a:txBody>
                    <a:bodyPr/>
                    <a:lstStyle/>
                    <a:p>
                      <a:pPr algn="l">
                        <a:lnSpc>
                          <a:spcPct val="107000"/>
                        </a:lnSpc>
                        <a:spcAft>
                          <a:spcPts val="0"/>
                        </a:spcAft>
                      </a:pPr>
                      <a:r>
                        <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0.57</a:t>
                      </a:r>
                    </a:p>
                  </a:txBody>
                  <a:tcPr marL="68580" marR="68580" marT="0" marB="0">
                    <a:solidFill>
                      <a:schemeClr val="tx1"/>
                    </a:solidFill>
                  </a:tcPr>
                </a:tc>
                <a:extLst>
                  <a:ext uri="{0D108BD9-81ED-4DB2-BD59-A6C34878D82A}">
                    <a16:rowId xmlns:a16="http://schemas.microsoft.com/office/drawing/2014/main" val="4231583710"/>
                  </a:ext>
                </a:extLst>
              </a:tr>
              <a:tr h="321969">
                <a:tc>
                  <a:txBody>
                    <a:bodyPr/>
                    <a:lstStyle/>
                    <a:p>
                      <a:pPr algn="l">
                        <a:lnSpc>
                          <a:spcPct val="107000"/>
                        </a:lnSpc>
                        <a:spcAft>
                          <a:spcPts val="0"/>
                        </a:spcAft>
                      </a:pPr>
                      <a:r>
                        <a:rPr lang="en-GB" sz="1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ACUTE GvHD</a:t>
                      </a:r>
                    </a:p>
                    <a:p>
                      <a:pPr algn="l">
                        <a:lnSpc>
                          <a:spcPct val="107000"/>
                        </a:lnSpc>
                        <a:spcAft>
                          <a:spcPts val="0"/>
                        </a:spcAft>
                      </a:pPr>
                      <a:r>
                        <a:rPr lang="en-GB" sz="1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(GRADE II-IV)</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day 100</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 (95% CI)</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22% (14-34%)</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19% (12-28%)</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solidFill>
                      <a:schemeClr val="tx1"/>
                    </a:solidFill>
                  </a:tcPr>
                </a:tc>
                <a:tc>
                  <a:txBody>
                    <a:bodyPr/>
                    <a:lstStyle/>
                    <a:p>
                      <a:pPr algn="l">
                        <a:lnSpc>
                          <a:spcPct val="107000"/>
                        </a:lnSpc>
                        <a:spcAft>
                          <a:spcPts val="0"/>
                        </a:spcAft>
                      </a:pPr>
                      <a:r>
                        <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solidFill>
                      <a:schemeClr val="tx1"/>
                    </a:solidFill>
                  </a:tcPr>
                </a:tc>
                <a:extLst>
                  <a:ext uri="{0D108BD9-81ED-4DB2-BD59-A6C34878D82A}">
                    <a16:rowId xmlns:a16="http://schemas.microsoft.com/office/drawing/2014/main" val="1535074133"/>
                  </a:ext>
                </a:extLst>
              </a:tr>
              <a:tr h="321969">
                <a:tc>
                  <a:txBody>
                    <a:bodyPr/>
                    <a:lstStyle/>
                    <a:p>
                      <a:pPr algn="l">
                        <a:lnSpc>
                          <a:spcPct val="107000"/>
                        </a:lnSpc>
                        <a:spcAft>
                          <a:spcPts val="0"/>
                        </a:spcAft>
                      </a:pPr>
                      <a:r>
                        <a:rPr lang="en-GB" sz="1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PFS</a:t>
                      </a: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12 months</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66% (52-77%)</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75% (64-83%)</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0.35</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r>
                        <a:rPr lang="en-GB" dirty="0">
                          <a:solidFill>
                            <a:schemeClr val="bg1"/>
                          </a:solidFill>
                        </a:rPr>
                        <a:t>- </a:t>
                      </a:r>
                    </a:p>
                  </a:txBody>
                  <a:tcPr marL="68580" marR="68580" marT="0" marB="0">
                    <a:solidFill>
                      <a:schemeClr val="tx1"/>
                    </a:solidFill>
                  </a:tcPr>
                </a:tc>
                <a:tc>
                  <a:txBody>
                    <a:bodyPr/>
                    <a:lstStyle/>
                    <a:p>
                      <a:r>
                        <a:rPr lang="en-GB" dirty="0">
                          <a:solidFill>
                            <a:schemeClr val="bg1"/>
                          </a:solidFill>
                        </a:rPr>
                        <a:t>-</a:t>
                      </a:r>
                    </a:p>
                  </a:txBody>
                  <a:tcPr marL="68580" marR="68580" marT="0" marB="0">
                    <a:solidFill>
                      <a:schemeClr val="tx1"/>
                    </a:solidFill>
                  </a:tcPr>
                </a:tc>
                <a:extLst>
                  <a:ext uri="{0D108BD9-81ED-4DB2-BD59-A6C34878D82A}">
                    <a16:rowId xmlns:a16="http://schemas.microsoft.com/office/drawing/2014/main" val="2316515260"/>
                  </a:ext>
                </a:extLst>
              </a:tr>
              <a:tr h="321969">
                <a:tc>
                  <a:txBody>
                    <a:bodyPr/>
                    <a:lstStyle/>
                    <a:p>
                      <a:pPr algn="l">
                        <a:lnSpc>
                          <a:spcPct val="107000"/>
                        </a:lnSpc>
                        <a:spcAft>
                          <a:spcPts val="0"/>
                        </a:spcAft>
                      </a:pPr>
                      <a:r>
                        <a:rPr lang="en-GB" sz="1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STATUS</a:t>
                      </a:r>
                      <a:r>
                        <a:rPr lang="en-GB" sz="1000" b="1"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FOLLOW-UP</a:t>
                      </a:r>
                      <a:endParaRPr lang="en-GB"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Alive </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N</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49</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84</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216</a:t>
                      </a:r>
                    </a:p>
                  </a:txBody>
                  <a:tcPr marL="68580" marR="68580" marT="0" marB="0">
                    <a:solidFill>
                      <a:schemeClr val="tx1"/>
                    </a:solidFill>
                  </a:tcPr>
                </a:tc>
                <a:tc>
                  <a:txBody>
                    <a:bodyPr/>
                    <a:lstStyle/>
                    <a:p>
                      <a:pPr algn="l">
                        <a:lnSpc>
                          <a:spcPct val="107000"/>
                        </a:lnSpc>
                        <a:spcAft>
                          <a:spcPts val="0"/>
                        </a:spcAft>
                      </a:pP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extLst>
                  <a:ext uri="{0D108BD9-81ED-4DB2-BD59-A6C34878D82A}">
                    <a16:rowId xmlns:a16="http://schemas.microsoft.com/office/drawing/2014/main" val="2188887103"/>
                  </a:ext>
                </a:extLst>
              </a:tr>
              <a:tr h="422728">
                <a:tc>
                  <a:txBody>
                    <a:bodyPr/>
                    <a:lstStyle/>
                    <a:p>
                      <a:pPr algn="l">
                        <a:lnSpc>
                          <a:spcPct val="107000"/>
                        </a:lnSpc>
                        <a:spcAft>
                          <a:spcPts val="0"/>
                        </a:spcAft>
                      </a:pPr>
                      <a:r>
                        <a:rPr lang="en-GB" sz="1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OS</a:t>
                      </a: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12 months</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Kaplan-Meier estimate </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(95% CI)</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66% </a:t>
                      </a:r>
                    </a:p>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(52% - 77%)</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76% </a:t>
                      </a:r>
                    </a:p>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(66% - 85%)</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0.26</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l">
                        <a:lnSpc>
                          <a:spcPct val="107000"/>
                        </a:lnSpc>
                        <a:spcAft>
                          <a:spcPts val="0"/>
                        </a:spcAft>
                      </a:pPr>
                      <a:r>
                        <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77% </a:t>
                      </a:r>
                    </a:p>
                    <a:p>
                      <a:pPr algn="l">
                        <a:lnSpc>
                          <a:spcPct val="107000"/>
                        </a:lnSpc>
                        <a:spcAft>
                          <a:spcPts val="0"/>
                        </a:spcAft>
                      </a:pPr>
                      <a:r>
                        <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(5-10%)</a:t>
                      </a:r>
                    </a:p>
                  </a:txBody>
                  <a:tcPr marL="68580" marR="68580" marT="0" marB="0">
                    <a:solidFill>
                      <a:schemeClr val="tx1"/>
                    </a:solidFill>
                  </a:tcPr>
                </a:tc>
                <a:tc>
                  <a:txBody>
                    <a:bodyPr/>
                    <a:lstStyle/>
                    <a:p>
                      <a:pPr algn="l">
                        <a:lnSpc>
                          <a:spcPct val="107000"/>
                        </a:lnSpc>
                        <a:spcAft>
                          <a:spcPts val="0"/>
                        </a:spcAft>
                      </a:pPr>
                      <a:r>
                        <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0.16</a:t>
                      </a:r>
                    </a:p>
                  </a:txBody>
                  <a:tcPr marL="68580" marR="68580" marT="0" marB="0">
                    <a:solidFill>
                      <a:schemeClr val="tx1"/>
                    </a:solidFill>
                  </a:tcPr>
                </a:tc>
                <a:extLst>
                  <a:ext uri="{0D108BD9-81ED-4DB2-BD59-A6C34878D82A}">
                    <a16:rowId xmlns:a16="http://schemas.microsoft.com/office/drawing/2014/main" val="1530816271"/>
                  </a:ext>
                </a:extLst>
              </a:tr>
            </a:tbl>
          </a:graphicData>
        </a:graphic>
      </p:graphicFrame>
    </p:spTree>
    <p:extLst>
      <p:ext uri="{BB962C8B-B14F-4D97-AF65-F5344CB8AC3E}">
        <p14:creationId xmlns:p14="http://schemas.microsoft.com/office/powerpoint/2010/main" val="2891064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3441AE-69CE-47D4-81E4-F6C76F053A53}" type="slidenum">
              <a:rPr lang="en-GB" smtClean="0"/>
              <a:t>3</a:t>
            </a:fld>
            <a:endParaRPr lang="en-GB"/>
          </a:p>
        </p:txBody>
      </p:sp>
      <p:sp>
        <p:nvSpPr>
          <p:cNvPr id="7" name="Title 2">
            <a:extLst>
              <a:ext uri="{FF2B5EF4-FFF2-40B4-BE49-F238E27FC236}">
                <a16:creationId xmlns:a16="http://schemas.microsoft.com/office/drawing/2014/main" id="{0D63F3C5-0BCB-48B6-9A86-6AC18B94516B}"/>
              </a:ext>
            </a:extLst>
          </p:cNvPr>
          <p:cNvSpPr txBox="1">
            <a:spLocks/>
          </p:cNvSpPr>
          <p:nvPr/>
        </p:nvSpPr>
        <p:spPr>
          <a:xfrm>
            <a:off x="496241" y="733320"/>
            <a:ext cx="6726491" cy="1436993"/>
          </a:xfrm>
          <a:prstGeom prst="rect">
            <a:avLst/>
          </a:prstGeom>
        </p:spPr>
        <p:txBody>
          <a:bodyPr vert="horz" lIns="91440" tIns="45720" rIns="91440" bIns="45720" rtlCol="0" anchor="t">
            <a:normAutofit fontScale="97500"/>
          </a:bodyPr>
          <a:lstStyle>
            <a:lvl1pPr marL="0" algn="l" defTabSz="457200" rtl="0" eaLnBrk="1" latinLnBrk="0" hangingPunct="1">
              <a:lnSpc>
                <a:spcPts val="4000"/>
              </a:lnSpc>
              <a:spcBef>
                <a:spcPts val="0"/>
              </a:spcBef>
              <a:spcAft>
                <a:spcPts val="0"/>
              </a:spcAft>
              <a:buNone/>
              <a:defRPr sz="4400" kern="1200">
                <a:solidFill>
                  <a:schemeClr val="tx1"/>
                </a:solidFill>
                <a:latin typeface="+mj-lt"/>
                <a:ea typeface="+mj-ea"/>
                <a:cs typeface="+mj-cs"/>
              </a:defRPr>
            </a:lvl1pPr>
          </a:lstStyle>
          <a:p>
            <a:r>
              <a:rPr lang="en-AU" b="1" dirty="0">
                <a:solidFill>
                  <a:srgbClr val="002060"/>
                </a:solidFill>
                <a:latin typeface="Arial" panose="020B0604020202020204" pitchFamily="34" charset="0"/>
                <a:cs typeface="Arial" panose="020B0604020202020204" pitchFamily="34" charset="0"/>
              </a:rPr>
              <a:t>Impact of COVID-19</a:t>
            </a:r>
          </a:p>
        </p:txBody>
      </p:sp>
      <p:sp>
        <p:nvSpPr>
          <p:cNvPr id="10" name="Content Placeholder 9">
            <a:extLst>
              <a:ext uri="{FF2B5EF4-FFF2-40B4-BE49-F238E27FC236}">
                <a16:creationId xmlns:a16="http://schemas.microsoft.com/office/drawing/2014/main" id="{16395294-AB1A-46DF-9395-04681DEF1941}"/>
              </a:ext>
            </a:extLst>
          </p:cNvPr>
          <p:cNvSpPr>
            <a:spLocks noGrp="1"/>
          </p:cNvSpPr>
          <p:nvPr>
            <p:ph idx="1"/>
          </p:nvPr>
        </p:nvSpPr>
        <p:spPr>
          <a:xfrm>
            <a:off x="628650" y="1860550"/>
            <a:ext cx="7886700" cy="3600986"/>
          </a:xfrm>
          <a:prstGeom prst="rect">
            <a:avLst/>
          </a:prstGeom>
        </p:spPr>
        <p:txBody>
          <a:bodyPr wrap="square">
            <a:spAutoFit/>
          </a:bodyPr>
          <a:lstStyle/>
          <a:p>
            <a:pPr marL="514350" indent="-514350">
              <a:buFont typeface="+mj-lt"/>
              <a:buAutoNum type="arabicPeriod"/>
            </a:pPr>
            <a:r>
              <a:rPr lang="en-AU" sz="2400" b="1" dirty="0">
                <a:solidFill>
                  <a:srgbClr val="002060"/>
                </a:solidFill>
                <a:latin typeface="Arial" panose="020B0604020202020204" pitchFamily="34" charset="0"/>
                <a:cs typeface="Arial" panose="020B0604020202020204" pitchFamily="34" charset="0"/>
              </a:rPr>
              <a:t>Impact on recipients</a:t>
            </a:r>
          </a:p>
          <a:p>
            <a:pPr marL="514350" indent="-514350">
              <a:buFont typeface="+mj-lt"/>
              <a:buAutoNum type="arabicPeriod"/>
            </a:pPr>
            <a:r>
              <a:rPr lang="en-AU" sz="2400" b="1" dirty="0">
                <a:solidFill>
                  <a:srgbClr val="002060"/>
                </a:solidFill>
                <a:latin typeface="Arial" panose="020B0604020202020204" pitchFamily="34" charset="0"/>
                <a:cs typeface="Arial" panose="020B0604020202020204" pitchFamily="34" charset="0"/>
              </a:rPr>
              <a:t>Impact on donors</a:t>
            </a:r>
          </a:p>
          <a:p>
            <a:pPr marL="514350" indent="-514350">
              <a:buFont typeface="+mj-lt"/>
              <a:buAutoNum type="arabicPeriod"/>
            </a:pPr>
            <a:r>
              <a:rPr lang="en-AU" sz="2400" b="1" dirty="0">
                <a:solidFill>
                  <a:schemeClr val="accent1">
                    <a:lumMod val="75000"/>
                  </a:schemeClr>
                </a:solidFill>
                <a:latin typeface="Arial" panose="020B0604020202020204" pitchFamily="34" charset="0"/>
                <a:cs typeface="Arial" panose="020B0604020202020204" pitchFamily="34" charset="0"/>
              </a:rPr>
              <a:t>Impact on registries</a:t>
            </a:r>
          </a:p>
          <a:p>
            <a:pPr marL="514350" indent="-514350">
              <a:buFont typeface="+mj-lt"/>
              <a:buAutoNum type="arabicPeriod"/>
            </a:pPr>
            <a:r>
              <a:rPr lang="en-AU" sz="2400" b="1" dirty="0">
                <a:solidFill>
                  <a:schemeClr val="accent1">
                    <a:lumMod val="75000"/>
                  </a:schemeClr>
                </a:solidFill>
                <a:latin typeface="Arial" panose="020B0604020202020204" pitchFamily="34" charset="0"/>
                <a:cs typeface="Arial" panose="020B0604020202020204" pitchFamily="34" charset="0"/>
              </a:rPr>
              <a:t>Impact on transplant </a:t>
            </a:r>
            <a:r>
              <a:rPr lang="en-AU" sz="2400" b="1" dirty="0" smtClean="0">
                <a:solidFill>
                  <a:schemeClr val="accent1">
                    <a:lumMod val="75000"/>
                  </a:schemeClr>
                </a:solidFill>
                <a:latin typeface="Arial" panose="020B0604020202020204" pitchFamily="34" charset="0"/>
                <a:cs typeface="Arial" panose="020B0604020202020204" pitchFamily="34" charset="0"/>
              </a:rPr>
              <a:t>centres</a:t>
            </a:r>
          </a:p>
          <a:p>
            <a:endParaRPr lang="en-AU" sz="2400" b="1" dirty="0">
              <a:solidFill>
                <a:schemeClr val="accent1">
                  <a:lumMod val="60000"/>
                  <a:lumOff val="40000"/>
                </a:scheme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AU" sz="2400" b="1" dirty="0" smtClean="0">
                <a:solidFill>
                  <a:srgbClr val="00B050"/>
                </a:solidFill>
                <a:latin typeface="Arial" panose="020B0604020202020204" pitchFamily="34" charset="0"/>
                <a:cs typeface="Arial" panose="020B0604020202020204" pitchFamily="34" charset="0"/>
              </a:rPr>
              <a:t>Patient’s viewpoint</a:t>
            </a:r>
          </a:p>
          <a:p>
            <a:pPr marL="342900" indent="-342900">
              <a:buFont typeface="Wingdings" panose="05000000000000000000" pitchFamily="2" charset="2"/>
              <a:buChar char="Ø"/>
            </a:pPr>
            <a:r>
              <a:rPr lang="en-AU" sz="2400" b="1" dirty="0" smtClean="0">
                <a:solidFill>
                  <a:srgbClr val="00B050"/>
                </a:solidFill>
                <a:latin typeface="Arial" panose="020B0604020202020204" pitchFamily="34" charset="0"/>
                <a:cs typeface="Arial" panose="020B0604020202020204" pitchFamily="34" charset="0"/>
              </a:rPr>
              <a:t>Cryopreservation 	- BSBMTCT study results</a:t>
            </a:r>
          </a:p>
          <a:p>
            <a:pPr lvl="5" indent="0">
              <a:buNone/>
            </a:pPr>
            <a:r>
              <a:rPr lang="en-AU" sz="2600" b="1" dirty="0">
                <a:solidFill>
                  <a:srgbClr val="00B050"/>
                </a:solidFill>
                <a:latin typeface="Arial" panose="020B0604020202020204" pitchFamily="34" charset="0"/>
                <a:cs typeface="Arial" panose="020B0604020202020204" pitchFamily="34" charset="0"/>
              </a:rPr>
              <a:t>	</a:t>
            </a:r>
            <a:r>
              <a:rPr lang="en-AU" sz="2600" b="1" dirty="0" smtClean="0">
                <a:solidFill>
                  <a:srgbClr val="00B050"/>
                </a:solidFill>
                <a:latin typeface="Arial" panose="020B0604020202020204" pitchFamily="34" charset="0"/>
                <a:cs typeface="Arial" panose="020B0604020202020204" pitchFamily="34" charset="0"/>
              </a:rPr>
              <a:t>	- </a:t>
            </a:r>
            <a:r>
              <a:rPr lang="en-AU" sz="2400" b="1" dirty="0" smtClean="0">
                <a:solidFill>
                  <a:srgbClr val="00B050"/>
                </a:solidFill>
                <a:latin typeface="Arial" panose="020B0604020202020204" pitchFamily="34" charset="0"/>
                <a:cs typeface="Arial" panose="020B0604020202020204" pitchFamily="34" charset="0"/>
              </a:rPr>
              <a:t>WMDA SPEAR reports</a:t>
            </a:r>
            <a:endParaRPr lang="en-AU" sz="2400" b="1" dirty="0">
              <a:solidFill>
                <a:srgbClr val="00B050"/>
              </a:solidFill>
              <a:latin typeface="Arial" panose="020B0604020202020204" pitchFamily="34" charset="0"/>
              <a:cs typeface="Arial" panose="020B0604020202020204" pitchFamily="34" charset="0"/>
            </a:endParaRPr>
          </a:p>
        </p:txBody>
      </p:sp>
      <p:pic>
        <p:nvPicPr>
          <p:cNvPr id="5" name="Picture 16" descr="Coronavirus Icon Red - Free vector graphic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683" y="224405"/>
            <a:ext cx="1189667" cy="118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672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Outcomes II</a:t>
            </a:r>
          </a:p>
        </p:txBody>
      </p:sp>
      <p:pic>
        <p:nvPicPr>
          <p:cNvPr id="9" name="Picture 8"/>
          <p:cNvPicPr>
            <a:picLocks noChangeAspect="1"/>
          </p:cNvPicPr>
          <p:nvPr/>
        </p:nvPicPr>
        <p:blipFill>
          <a:blip r:embed="rId3"/>
          <a:stretch>
            <a:fillRect/>
          </a:stretch>
        </p:blipFill>
        <p:spPr>
          <a:xfrm>
            <a:off x="1188744" y="1710603"/>
            <a:ext cx="6116182" cy="4449549"/>
          </a:xfrm>
          <a:prstGeom prst="rect">
            <a:avLst/>
          </a:prstGeom>
        </p:spPr>
      </p:pic>
    </p:spTree>
    <p:extLst>
      <p:ext uri="{BB962C8B-B14F-4D97-AF65-F5344CB8AC3E}">
        <p14:creationId xmlns:p14="http://schemas.microsoft.com/office/powerpoint/2010/main" val="3947115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Outcomes III</a:t>
            </a:r>
          </a:p>
        </p:txBody>
      </p:sp>
      <p:graphicFrame>
        <p:nvGraphicFramePr>
          <p:cNvPr id="3" name="Table 2"/>
          <p:cNvGraphicFramePr>
            <a:graphicFrameLocks noGrp="1"/>
          </p:cNvGraphicFramePr>
          <p:nvPr>
            <p:extLst>
              <p:ext uri="{D42A27DB-BD31-4B8C-83A1-F6EECF244321}">
                <p14:modId xmlns:p14="http://schemas.microsoft.com/office/powerpoint/2010/main" val="1146278342"/>
              </p:ext>
            </p:extLst>
          </p:nvPr>
        </p:nvGraphicFramePr>
        <p:xfrm>
          <a:off x="628650" y="2016978"/>
          <a:ext cx="8270023" cy="3016687"/>
        </p:xfrm>
        <a:graphic>
          <a:graphicData uri="http://schemas.openxmlformats.org/drawingml/2006/table">
            <a:tbl>
              <a:tblPr firstRow="1" bandRow="1">
                <a:tableStyleId>{69012ECD-51FC-41F1-AA8D-1B2483CD663E}</a:tableStyleId>
              </a:tblPr>
              <a:tblGrid>
                <a:gridCol w="2530863">
                  <a:extLst>
                    <a:ext uri="{9D8B030D-6E8A-4147-A177-3AD203B41FA5}">
                      <a16:colId xmlns:a16="http://schemas.microsoft.com/office/drawing/2014/main" val="266025497"/>
                    </a:ext>
                  </a:extLst>
                </a:gridCol>
                <a:gridCol w="2879554">
                  <a:extLst>
                    <a:ext uri="{9D8B030D-6E8A-4147-A177-3AD203B41FA5}">
                      <a16:colId xmlns:a16="http://schemas.microsoft.com/office/drawing/2014/main" val="3776387369"/>
                    </a:ext>
                  </a:extLst>
                </a:gridCol>
                <a:gridCol w="1844334">
                  <a:extLst>
                    <a:ext uri="{9D8B030D-6E8A-4147-A177-3AD203B41FA5}">
                      <a16:colId xmlns:a16="http://schemas.microsoft.com/office/drawing/2014/main" val="760344551"/>
                    </a:ext>
                  </a:extLst>
                </a:gridCol>
                <a:gridCol w="1015272">
                  <a:extLst>
                    <a:ext uri="{9D8B030D-6E8A-4147-A177-3AD203B41FA5}">
                      <a16:colId xmlns:a16="http://schemas.microsoft.com/office/drawing/2014/main" val="2619798556"/>
                    </a:ext>
                  </a:extLst>
                </a:gridCol>
              </a:tblGrid>
              <a:tr h="732129">
                <a:tc>
                  <a:txBody>
                    <a:bodyPr/>
                    <a:lstStyle/>
                    <a:p>
                      <a:pPr>
                        <a:lnSpc>
                          <a:spcPct val="107000"/>
                        </a:lnSpc>
                        <a:spcAft>
                          <a:spcPts val="0"/>
                        </a:spcAft>
                      </a:pPr>
                      <a:endParaRPr lang="en-GB" sz="1600" dirty="0">
                        <a:effectLst/>
                        <a:latin typeface="Arial" panose="020B0604020202020204" pitchFamily="34" charset="0"/>
                        <a:ea typeface="Yu Mincho"/>
                        <a:cs typeface="Arial" panose="020B0604020202020204" pitchFamily="34" charset="0"/>
                      </a:endParaRPr>
                    </a:p>
                  </a:txBody>
                  <a:tcPr marL="68580" marR="68580" marT="0" marB="0">
                    <a:solidFill>
                      <a:srgbClr val="139DBC"/>
                    </a:solidFill>
                  </a:tcPr>
                </a:tc>
                <a:tc>
                  <a:txBody>
                    <a:bodyPr/>
                    <a:lstStyle/>
                    <a:p>
                      <a:pPr algn="ctr">
                        <a:lnSpc>
                          <a:spcPct val="107000"/>
                        </a:lnSpc>
                        <a:spcAft>
                          <a:spcPts val="0"/>
                        </a:spcAft>
                      </a:pPr>
                      <a:r>
                        <a:rPr lang="en-GB" sz="1600" dirty="0">
                          <a:solidFill>
                            <a:schemeClr val="tx1"/>
                          </a:solidFill>
                          <a:effectLst/>
                          <a:latin typeface="Arial" panose="020B0604020202020204" pitchFamily="34" charset="0"/>
                          <a:ea typeface="Yu Mincho"/>
                          <a:cs typeface="Arial" panose="020B0604020202020204" pitchFamily="34" charset="0"/>
                        </a:rPr>
                        <a:t>OUTCOME</a:t>
                      </a:r>
                    </a:p>
                  </a:txBody>
                  <a:tcPr marL="68580" marR="68580" marT="0" marB="0">
                    <a:solidFill>
                      <a:srgbClr val="139DBC"/>
                    </a:solidFill>
                  </a:tcPr>
                </a:tc>
                <a:tc>
                  <a:txBody>
                    <a:bodyPr/>
                    <a:lstStyle/>
                    <a:p>
                      <a:pPr algn="ctr">
                        <a:lnSpc>
                          <a:spcPct val="107000"/>
                        </a:lnSpc>
                        <a:spcAft>
                          <a:spcPts val="0"/>
                        </a:spcAft>
                      </a:pPr>
                      <a:r>
                        <a:rPr lang="en-GB" sz="1600" b="1" cap="all" dirty="0">
                          <a:solidFill>
                            <a:schemeClr val="tx1"/>
                          </a:solidFill>
                          <a:effectLst/>
                          <a:latin typeface="Arial" panose="020B0604020202020204" pitchFamily="34" charset="0"/>
                          <a:ea typeface="Yu Mincho"/>
                          <a:cs typeface="Arial" panose="020B0604020202020204" pitchFamily="34" charset="0"/>
                        </a:rPr>
                        <a:t>Hazard ratio</a:t>
                      </a:r>
                      <a:endParaRPr lang="en-GB" sz="1600" dirty="0">
                        <a:solidFill>
                          <a:schemeClr val="tx1"/>
                        </a:solidFill>
                        <a:effectLst/>
                        <a:latin typeface="Arial" panose="020B0604020202020204" pitchFamily="34" charset="0"/>
                        <a:ea typeface="Yu Mincho"/>
                        <a:cs typeface="Arial" panose="020B0604020202020204" pitchFamily="34" charset="0"/>
                      </a:endParaRPr>
                    </a:p>
                  </a:txBody>
                  <a:tcPr marL="68580" marR="68580" marT="0" marB="0">
                    <a:solidFill>
                      <a:srgbClr val="139DBC"/>
                    </a:solidFill>
                  </a:tcPr>
                </a:tc>
                <a:tc>
                  <a:txBody>
                    <a:bodyPr/>
                    <a:lstStyle/>
                    <a:p>
                      <a:pPr algn="ctr">
                        <a:lnSpc>
                          <a:spcPct val="107000"/>
                        </a:lnSpc>
                        <a:spcAft>
                          <a:spcPts val="0"/>
                        </a:spcAft>
                      </a:pPr>
                      <a:r>
                        <a:rPr lang="en-GB" sz="1600" b="1" cap="all" dirty="0">
                          <a:solidFill>
                            <a:schemeClr val="tx1"/>
                          </a:solidFill>
                          <a:effectLst/>
                          <a:latin typeface="Arial" panose="020B0604020202020204" pitchFamily="34" charset="0"/>
                          <a:ea typeface="Yu Mincho"/>
                          <a:cs typeface="Arial" panose="020B0604020202020204" pitchFamily="34" charset="0"/>
                        </a:rPr>
                        <a:t>P-value</a:t>
                      </a:r>
                      <a:endParaRPr lang="en-GB" sz="1600" dirty="0">
                        <a:solidFill>
                          <a:schemeClr val="tx1"/>
                        </a:solidFill>
                        <a:effectLst/>
                        <a:latin typeface="Arial" panose="020B0604020202020204" pitchFamily="34" charset="0"/>
                        <a:ea typeface="Yu Mincho"/>
                        <a:cs typeface="Arial" panose="020B0604020202020204" pitchFamily="34" charset="0"/>
                      </a:endParaRPr>
                    </a:p>
                  </a:txBody>
                  <a:tcPr marL="68580" marR="68580" marT="0" marB="0">
                    <a:solidFill>
                      <a:srgbClr val="139DBC"/>
                    </a:solidFill>
                  </a:tcPr>
                </a:tc>
                <a:extLst>
                  <a:ext uri="{0D108BD9-81ED-4DB2-BD59-A6C34878D82A}">
                    <a16:rowId xmlns:a16="http://schemas.microsoft.com/office/drawing/2014/main" val="3377683970"/>
                  </a:ext>
                </a:extLst>
              </a:tr>
              <a:tr h="235626">
                <a:tc>
                  <a:txBody>
                    <a:bodyPr/>
                    <a:lstStyle/>
                    <a:p>
                      <a:pPr>
                        <a:lnSpc>
                          <a:spcPct val="107000"/>
                        </a:lnSpc>
                        <a:spcAft>
                          <a:spcPts val="0"/>
                        </a:spcAft>
                      </a:pPr>
                      <a:r>
                        <a:rPr lang="en-GB" sz="1600" b="1" dirty="0">
                          <a:solidFill>
                            <a:schemeClr val="bg1"/>
                          </a:solidFill>
                          <a:effectLst/>
                          <a:latin typeface="Arial" panose="020B0604020202020204" pitchFamily="34" charset="0"/>
                          <a:ea typeface="Yu Mincho"/>
                          <a:cs typeface="Arial" panose="020B0604020202020204" pitchFamily="34" charset="0"/>
                        </a:rPr>
                        <a:t>Time</a:t>
                      </a:r>
                      <a:r>
                        <a:rPr lang="en-GB" sz="1600" b="1" baseline="0" dirty="0">
                          <a:solidFill>
                            <a:schemeClr val="bg1"/>
                          </a:solidFill>
                          <a:effectLst/>
                          <a:latin typeface="Arial" panose="020B0604020202020204" pitchFamily="34" charset="0"/>
                          <a:ea typeface="Yu Mincho"/>
                          <a:cs typeface="Arial" panose="020B0604020202020204" pitchFamily="34" charset="0"/>
                        </a:rPr>
                        <a:t> from collection to cryopreservation </a:t>
                      </a:r>
                      <a:endParaRPr lang="en-GB" sz="16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marL="0" marR="0" indent="0" algn="l" defTabSz="685800" rtl="0" eaLnBrk="1" fontAlgn="auto" latinLnBrk="0" hangingPunct="1">
                        <a:lnSpc>
                          <a:spcPct val="107000"/>
                        </a:lnSpc>
                        <a:spcBef>
                          <a:spcPts val="0"/>
                        </a:spcBef>
                        <a:spcAft>
                          <a:spcPts val="0"/>
                        </a:spcAft>
                        <a:buClrTx/>
                        <a:buSzTx/>
                        <a:buFontTx/>
                        <a:buNone/>
                        <a:tabLst/>
                        <a:defRPr/>
                      </a:pPr>
                      <a:r>
                        <a:rPr lang="en-GB" sz="1600" dirty="0">
                          <a:solidFill>
                            <a:schemeClr val="bg1"/>
                          </a:solidFill>
                          <a:effectLst/>
                          <a:latin typeface="Arial" panose="020B0604020202020204" pitchFamily="34" charset="0"/>
                          <a:ea typeface="Yu Mincho"/>
                          <a:cs typeface="Arial" panose="020B0604020202020204" pitchFamily="34" charset="0"/>
                        </a:rPr>
                        <a:t>Neutrophil recovery</a:t>
                      </a:r>
                    </a:p>
                  </a:txBody>
                  <a:tcPr marL="68580" marR="68580" marT="0" marB="0"/>
                </a:tc>
                <a:tc>
                  <a:txBody>
                    <a:bodyPr/>
                    <a:lstStyle/>
                    <a:p>
                      <a:pPr algn="ctr">
                        <a:lnSpc>
                          <a:spcPct val="107000"/>
                        </a:lnSpc>
                        <a:spcAft>
                          <a:spcPts val="0"/>
                        </a:spcAft>
                      </a:pPr>
                      <a:r>
                        <a:rPr lang="en-GB" sz="1600" b="0" cap="all" dirty="0">
                          <a:solidFill>
                            <a:schemeClr val="bg1"/>
                          </a:solidFill>
                          <a:effectLst/>
                          <a:latin typeface="Arial" panose="020B0604020202020204" pitchFamily="34" charset="0"/>
                          <a:ea typeface="Yu Mincho"/>
                          <a:cs typeface="Arial" panose="020B0604020202020204" pitchFamily="34" charset="0"/>
                        </a:rPr>
                        <a:t>1.004</a:t>
                      </a:r>
                      <a:endParaRPr lang="en-GB" sz="1600" b="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600" b="0" cap="all" dirty="0">
                          <a:solidFill>
                            <a:schemeClr val="bg1"/>
                          </a:solidFill>
                          <a:effectLst/>
                          <a:latin typeface="Arial" panose="020B0604020202020204" pitchFamily="34" charset="0"/>
                          <a:ea typeface="Yu Mincho"/>
                          <a:cs typeface="Arial" panose="020B0604020202020204" pitchFamily="34" charset="0"/>
                        </a:rPr>
                        <a:t>0.737</a:t>
                      </a:r>
                      <a:endParaRPr lang="en-GB" sz="1600" b="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2684601943"/>
                  </a:ext>
                </a:extLst>
              </a:tr>
              <a:tr h="235626">
                <a:tc>
                  <a:txBody>
                    <a:bodyPr/>
                    <a:lstStyle/>
                    <a:p>
                      <a:pPr>
                        <a:lnSpc>
                          <a:spcPct val="107000"/>
                        </a:lnSpc>
                        <a:spcAft>
                          <a:spcPts val="0"/>
                        </a:spcAft>
                      </a:pPr>
                      <a:endParaRPr lang="en-GB" sz="16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nSpc>
                          <a:spcPct val="107000"/>
                        </a:lnSpc>
                        <a:spcAft>
                          <a:spcPts val="0"/>
                        </a:spcAft>
                      </a:pPr>
                      <a:r>
                        <a:rPr lang="en-GB" sz="1600" dirty="0">
                          <a:solidFill>
                            <a:schemeClr val="bg1"/>
                          </a:solidFill>
                          <a:effectLst/>
                          <a:latin typeface="Arial" panose="020B0604020202020204" pitchFamily="34" charset="0"/>
                          <a:ea typeface="Yu Mincho"/>
                          <a:cs typeface="Arial" panose="020B0604020202020204" pitchFamily="34" charset="0"/>
                        </a:rPr>
                        <a:t>Platelet recovery to 20</a:t>
                      </a:r>
                    </a:p>
                  </a:txBody>
                  <a:tcPr marL="68580" marR="68580" marT="0" marB="0"/>
                </a:tc>
                <a:tc>
                  <a:txBody>
                    <a:bodyPr/>
                    <a:lstStyle/>
                    <a:p>
                      <a:pPr algn="ctr">
                        <a:lnSpc>
                          <a:spcPct val="107000"/>
                        </a:lnSpc>
                        <a:spcAft>
                          <a:spcPts val="0"/>
                        </a:spcAft>
                      </a:pPr>
                      <a:r>
                        <a:rPr lang="en-GB" sz="1600" dirty="0">
                          <a:solidFill>
                            <a:schemeClr val="bg1"/>
                          </a:solidFill>
                          <a:effectLst/>
                          <a:latin typeface="Arial" panose="020B0604020202020204" pitchFamily="34" charset="0"/>
                          <a:ea typeface="Yu Mincho"/>
                          <a:cs typeface="Arial" panose="020B0604020202020204" pitchFamily="34" charset="0"/>
                        </a:rPr>
                        <a:t>1.002</a:t>
                      </a:r>
                    </a:p>
                  </a:txBody>
                  <a:tcPr marL="68580" marR="68580" marT="0" marB="0"/>
                </a:tc>
                <a:tc>
                  <a:txBody>
                    <a:bodyPr/>
                    <a:lstStyle/>
                    <a:p>
                      <a:pPr algn="ctr">
                        <a:lnSpc>
                          <a:spcPct val="107000"/>
                        </a:lnSpc>
                        <a:spcAft>
                          <a:spcPts val="0"/>
                        </a:spcAft>
                      </a:pPr>
                      <a:r>
                        <a:rPr lang="en-GB" sz="1600" dirty="0">
                          <a:solidFill>
                            <a:schemeClr val="bg1"/>
                          </a:solidFill>
                          <a:effectLst/>
                          <a:latin typeface="Arial" panose="020B0604020202020204" pitchFamily="34" charset="0"/>
                          <a:ea typeface="Yu Mincho"/>
                          <a:cs typeface="Arial" panose="020B0604020202020204" pitchFamily="34" charset="0"/>
                        </a:rPr>
                        <a:t>0.905</a:t>
                      </a:r>
                    </a:p>
                  </a:txBody>
                  <a:tcPr marL="68580" marR="68580" marT="0" marB="0"/>
                </a:tc>
                <a:extLst>
                  <a:ext uri="{0D108BD9-81ED-4DB2-BD59-A6C34878D82A}">
                    <a16:rowId xmlns:a16="http://schemas.microsoft.com/office/drawing/2014/main" val="3562704079"/>
                  </a:ext>
                </a:extLst>
              </a:tr>
              <a:tr h="233543">
                <a:tc>
                  <a:txBody>
                    <a:bodyPr/>
                    <a:lstStyle/>
                    <a:p>
                      <a:pPr>
                        <a:lnSpc>
                          <a:spcPct val="107000"/>
                        </a:lnSpc>
                        <a:spcAft>
                          <a:spcPts val="0"/>
                        </a:spcAft>
                      </a:pPr>
                      <a:r>
                        <a:rPr lang="en-GB" sz="1600" b="1" cap="all" dirty="0">
                          <a:solidFill>
                            <a:schemeClr val="bg1"/>
                          </a:solidFill>
                          <a:effectLst/>
                          <a:latin typeface="Arial" panose="020B0604020202020204" pitchFamily="34" charset="0"/>
                          <a:ea typeface="Yu Mincho"/>
                          <a:cs typeface="Arial" panose="020B0604020202020204" pitchFamily="34" charset="0"/>
                        </a:rPr>
                        <a:t> </a:t>
                      </a:r>
                      <a:endParaRPr lang="en-GB" sz="16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nSpc>
                          <a:spcPct val="107000"/>
                        </a:lnSpc>
                        <a:spcAft>
                          <a:spcPts val="0"/>
                        </a:spcAft>
                      </a:pPr>
                      <a:r>
                        <a:rPr lang="en-GB" sz="1600" dirty="0">
                          <a:solidFill>
                            <a:schemeClr val="bg1"/>
                          </a:solidFill>
                          <a:effectLst/>
                          <a:latin typeface="Arial" panose="020B0604020202020204" pitchFamily="34" charset="0"/>
                          <a:ea typeface="Yu Mincho"/>
                          <a:cs typeface="Arial" panose="020B0604020202020204" pitchFamily="34" charset="0"/>
                        </a:rPr>
                        <a:t>OS</a:t>
                      </a:r>
                    </a:p>
                  </a:txBody>
                  <a:tcPr marL="68580" marR="68580" marT="0" marB="0"/>
                </a:tc>
                <a:tc>
                  <a:txBody>
                    <a:bodyPr/>
                    <a:lstStyle/>
                    <a:p>
                      <a:pPr algn="ctr">
                        <a:lnSpc>
                          <a:spcPct val="107000"/>
                        </a:lnSpc>
                        <a:spcAft>
                          <a:spcPts val="0"/>
                        </a:spcAft>
                      </a:pPr>
                      <a:r>
                        <a:rPr lang="en-GB" sz="1600" dirty="0">
                          <a:solidFill>
                            <a:schemeClr val="bg1"/>
                          </a:solidFill>
                          <a:effectLst/>
                          <a:latin typeface="Arial" panose="020B0604020202020204" pitchFamily="34" charset="0"/>
                          <a:ea typeface="Yu Mincho"/>
                          <a:cs typeface="Arial" panose="020B0604020202020204" pitchFamily="34" charset="0"/>
                        </a:rPr>
                        <a:t>1.041</a:t>
                      </a:r>
                    </a:p>
                  </a:txBody>
                  <a:tcPr marL="68580" marR="68580" marT="0" marB="0"/>
                </a:tc>
                <a:tc>
                  <a:txBody>
                    <a:bodyPr/>
                    <a:lstStyle/>
                    <a:p>
                      <a:pPr algn="ctr">
                        <a:lnSpc>
                          <a:spcPct val="107000"/>
                        </a:lnSpc>
                        <a:spcAft>
                          <a:spcPts val="0"/>
                        </a:spcAft>
                      </a:pPr>
                      <a:r>
                        <a:rPr lang="en-GB" sz="1600" dirty="0">
                          <a:solidFill>
                            <a:schemeClr val="bg1"/>
                          </a:solidFill>
                          <a:effectLst/>
                          <a:latin typeface="Arial" panose="020B0604020202020204" pitchFamily="34" charset="0"/>
                          <a:ea typeface="Yu Mincho"/>
                          <a:cs typeface="Arial" panose="020B0604020202020204" pitchFamily="34" charset="0"/>
                        </a:rPr>
                        <a:t>0.367</a:t>
                      </a:r>
                    </a:p>
                  </a:txBody>
                  <a:tcPr marL="68580" marR="68580" marT="0" marB="0"/>
                </a:tc>
                <a:extLst>
                  <a:ext uri="{0D108BD9-81ED-4DB2-BD59-A6C34878D82A}">
                    <a16:rowId xmlns:a16="http://schemas.microsoft.com/office/drawing/2014/main" val="3115390764"/>
                  </a:ext>
                </a:extLst>
              </a:tr>
              <a:tr h="233543">
                <a:tc>
                  <a:txBody>
                    <a:bodyPr/>
                    <a:lstStyle/>
                    <a:p>
                      <a:pPr>
                        <a:lnSpc>
                          <a:spcPct val="107000"/>
                        </a:lnSpc>
                        <a:spcAft>
                          <a:spcPts val="0"/>
                        </a:spcAft>
                      </a:pPr>
                      <a:endParaRPr lang="en-GB" sz="16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solidFill>
                      <a:srgbClr val="2899B6"/>
                    </a:solidFill>
                  </a:tcPr>
                </a:tc>
                <a:tc>
                  <a:txBody>
                    <a:bodyPr/>
                    <a:lstStyle/>
                    <a:p>
                      <a:pPr>
                        <a:lnSpc>
                          <a:spcPct val="107000"/>
                        </a:lnSpc>
                        <a:spcAft>
                          <a:spcPts val="0"/>
                        </a:spcAft>
                      </a:pPr>
                      <a:endParaRPr lang="en-GB" sz="16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solidFill>
                      <a:srgbClr val="2899B6"/>
                    </a:solidFill>
                  </a:tcPr>
                </a:tc>
                <a:tc>
                  <a:txBody>
                    <a:bodyPr/>
                    <a:lstStyle/>
                    <a:p>
                      <a:pPr algn="ctr">
                        <a:lnSpc>
                          <a:spcPct val="107000"/>
                        </a:lnSpc>
                        <a:spcAft>
                          <a:spcPts val="0"/>
                        </a:spcAft>
                      </a:pPr>
                      <a:endParaRPr lang="en-GB" sz="16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solidFill>
                      <a:srgbClr val="2899B6"/>
                    </a:solidFill>
                  </a:tcPr>
                </a:tc>
                <a:tc>
                  <a:txBody>
                    <a:bodyPr/>
                    <a:lstStyle/>
                    <a:p>
                      <a:pPr algn="ctr">
                        <a:lnSpc>
                          <a:spcPct val="107000"/>
                        </a:lnSpc>
                        <a:spcAft>
                          <a:spcPts val="0"/>
                        </a:spcAft>
                      </a:pPr>
                      <a:endParaRPr lang="en-GB" sz="16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solidFill>
                      <a:srgbClr val="2899B6"/>
                    </a:solidFill>
                  </a:tcPr>
                </a:tc>
                <a:extLst>
                  <a:ext uri="{0D108BD9-81ED-4DB2-BD59-A6C34878D82A}">
                    <a16:rowId xmlns:a16="http://schemas.microsoft.com/office/drawing/2014/main" val="1073183844"/>
                  </a:ext>
                </a:extLst>
              </a:tr>
              <a:tr h="515065">
                <a:tc>
                  <a:txBody>
                    <a:bodyPr/>
                    <a:lstStyle/>
                    <a:p>
                      <a:pPr marL="0" marR="0" indent="0" algn="l" defTabSz="685800" rtl="0" eaLnBrk="1" fontAlgn="auto" latinLnBrk="0" hangingPunct="1">
                        <a:lnSpc>
                          <a:spcPct val="107000"/>
                        </a:lnSpc>
                        <a:spcBef>
                          <a:spcPts val="0"/>
                        </a:spcBef>
                        <a:spcAft>
                          <a:spcPts val="0"/>
                        </a:spcAft>
                        <a:buClrTx/>
                        <a:buSzTx/>
                        <a:buFontTx/>
                        <a:buNone/>
                        <a:tabLst/>
                        <a:defRPr/>
                      </a:pPr>
                      <a:r>
                        <a:rPr lang="en-GB" sz="1600" b="1" dirty="0">
                          <a:solidFill>
                            <a:schemeClr val="bg1"/>
                          </a:solidFill>
                          <a:effectLst/>
                          <a:latin typeface="Arial" panose="020B0604020202020204" pitchFamily="34" charset="0"/>
                          <a:ea typeface="Yu Mincho"/>
                          <a:cs typeface="Arial" panose="020B0604020202020204" pitchFamily="34" charset="0"/>
                        </a:rPr>
                        <a:t>Time</a:t>
                      </a:r>
                      <a:r>
                        <a:rPr lang="en-GB" sz="1600" b="1" baseline="0" dirty="0">
                          <a:solidFill>
                            <a:schemeClr val="bg1"/>
                          </a:solidFill>
                          <a:effectLst/>
                          <a:latin typeface="Arial" panose="020B0604020202020204" pitchFamily="34" charset="0"/>
                          <a:ea typeface="Yu Mincho"/>
                          <a:cs typeface="Arial" panose="020B0604020202020204" pitchFamily="34" charset="0"/>
                        </a:rPr>
                        <a:t> from collection to transplant </a:t>
                      </a:r>
                      <a:endParaRPr lang="en-GB" sz="1600" b="1"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marL="0" marR="0" indent="0" algn="l" defTabSz="685800" rtl="0" eaLnBrk="1" fontAlgn="auto" latinLnBrk="0" hangingPunct="1">
                        <a:lnSpc>
                          <a:spcPct val="107000"/>
                        </a:lnSpc>
                        <a:spcBef>
                          <a:spcPts val="0"/>
                        </a:spcBef>
                        <a:spcAft>
                          <a:spcPts val="0"/>
                        </a:spcAft>
                        <a:buClrTx/>
                        <a:buSzTx/>
                        <a:buFontTx/>
                        <a:buNone/>
                        <a:tabLst/>
                        <a:defRPr/>
                      </a:pPr>
                      <a:r>
                        <a:rPr lang="en-GB" sz="1600" dirty="0">
                          <a:solidFill>
                            <a:schemeClr val="bg1"/>
                          </a:solidFill>
                          <a:effectLst/>
                          <a:latin typeface="Arial" panose="020B0604020202020204" pitchFamily="34" charset="0"/>
                          <a:ea typeface="Yu Mincho"/>
                          <a:cs typeface="Arial" panose="020B0604020202020204" pitchFamily="34" charset="0"/>
                        </a:rPr>
                        <a:t>Neutrophil recovery</a:t>
                      </a:r>
                    </a:p>
                  </a:txBody>
                  <a:tcPr marL="68580" marR="68580" marT="0" marB="0"/>
                </a:tc>
                <a:tc>
                  <a:txBody>
                    <a:bodyPr/>
                    <a:lstStyle/>
                    <a:p>
                      <a:pPr algn="ctr">
                        <a:lnSpc>
                          <a:spcPct val="107000"/>
                        </a:lnSpc>
                        <a:spcAft>
                          <a:spcPts val="0"/>
                        </a:spcAft>
                      </a:pPr>
                      <a:r>
                        <a:rPr lang="en-GB" sz="1600" b="0" cap="all" dirty="0">
                          <a:solidFill>
                            <a:schemeClr val="bg1"/>
                          </a:solidFill>
                          <a:effectLst/>
                          <a:latin typeface="Arial" panose="020B0604020202020204" pitchFamily="34" charset="0"/>
                          <a:ea typeface="Yu Mincho"/>
                          <a:cs typeface="Arial" panose="020B0604020202020204" pitchFamily="34" charset="0"/>
                        </a:rPr>
                        <a:t>0.998</a:t>
                      </a:r>
                      <a:endParaRPr lang="en-GB" sz="1600" b="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gn="ctr">
                        <a:lnSpc>
                          <a:spcPct val="107000"/>
                        </a:lnSpc>
                        <a:spcAft>
                          <a:spcPts val="0"/>
                        </a:spcAft>
                      </a:pPr>
                      <a:r>
                        <a:rPr lang="en-GB" sz="1600" b="0" cap="all" dirty="0">
                          <a:solidFill>
                            <a:schemeClr val="bg1"/>
                          </a:solidFill>
                          <a:effectLst/>
                          <a:latin typeface="Arial" panose="020B0604020202020204" pitchFamily="34" charset="0"/>
                          <a:ea typeface="Yu Mincho"/>
                          <a:cs typeface="Arial" panose="020B0604020202020204" pitchFamily="34" charset="0"/>
                        </a:rPr>
                        <a:t>0.704</a:t>
                      </a:r>
                      <a:endParaRPr lang="en-GB" sz="1600" b="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extLst>
                  <a:ext uri="{0D108BD9-81ED-4DB2-BD59-A6C34878D82A}">
                    <a16:rowId xmlns:a16="http://schemas.microsoft.com/office/drawing/2014/main" val="57083023"/>
                  </a:ext>
                </a:extLst>
              </a:tr>
              <a:tr h="235626">
                <a:tc>
                  <a:txBody>
                    <a:bodyPr/>
                    <a:lstStyle/>
                    <a:p>
                      <a:pPr>
                        <a:lnSpc>
                          <a:spcPct val="107000"/>
                        </a:lnSpc>
                        <a:spcAft>
                          <a:spcPts val="0"/>
                        </a:spcAft>
                      </a:pPr>
                      <a:r>
                        <a:rPr lang="en-GB" sz="1600" b="1" cap="all" dirty="0">
                          <a:solidFill>
                            <a:schemeClr val="bg1"/>
                          </a:solidFill>
                          <a:effectLst/>
                          <a:latin typeface="Arial" panose="020B0604020202020204" pitchFamily="34" charset="0"/>
                          <a:ea typeface="Yu Mincho"/>
                          <a:cs typeface="Arial" panose="020B0604020202020204" pitchFamily="34" charset="0"/>
                        </a:rPr>
                        <a:t> </a:t>
                      </a:r>
                      <a:endParaRPr lang="en-GB" sz="16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nSpc>
                          <a:spcPct val="107000"/>
                        </a:lnSpc>
                        <a:spcAft>
                          <a:spcPts val="0"/>
                        </a:spcAft>
                      </a:pPr>
                      <a:r>
                        <a:rPr lang="en-GB" sz="1600" dirty="0">
                          <a:solidFill>
                            <a:schemeClr val="bg1"/>
                          </a:solidFill>
                          <a:effectLst/>
                          <a:latin typeface="Arial" panose="020B0604020202020204" pitchFamily="34" charset="0"/>
                          <a:ea typeface="Yu Mincho"/>
                          <a:cs typeface="Arial" panose="020B0604020202020204" pitchFamily="34" charset="0"/>
                        </a:rPr>
                        <a:t>Platelet recovery to 20</a:t>
                      </a:r>
                    </a:p>
                  </a:txBody>
                  <a:tcPr marL="68580" marR="68580" marT="0" marB="0"/>
                </a:tc>
                <a:tc>
                  <a:txBody>
                    <a:bodyPr/>
                    <a:lstStyle/>
                    <a:p>
                      <a:pPr algn="ctr">
                        <a:lnSpc>
                          <a:spcPct val="107000"/>
                        </a:lnSpc>
                        <a:spcAft>
                          <a:spcPts val="0"/>
                        </a:spcAft>
                      </a:pPr>
                      <a:r>
                        <a:rPr lang="en-GB" sz="1600" dirty="0">
                          <a:solidFill>
                            <a:schemeClr val="bg1"/>
                          </a:solidFill>
                          <a:effectLst/>
                          <a:latin typeface="Arial" panose="020B0604020202020204" pitchFamily="34" charset="0"/>
                          <a:ea typeface="Yu Mincho"/>
                          <a:cs typeface="Arial" panose="020B0604020202020204" pitchFamily="34" charset="0"/>
                        </a:rPr>
                        <a:t>0.994</a:t>
                      </a:r>
                    </a:p>
                  </a:txBody>
                  <a:tcPr marL="68580" marR="68580" marT="0" marB="0"/>
                </a:tc>
                <a:tc>
                  <a:txBody>
                    <a:bodyPr/>
                    <a:lstStyle/>
                    <a:p>
                      <a:pPr algn="ctr">
                        <a:lnSpc>
                          <a:spcPct val="107000"/>
                        </a:lnSpc>
                        <a:spcAft>
                          <a:spcPts val="0"/>
                        </a:spcAft>
                      </a:pPr>
                      <a:r>
                        <a:rPr lang="en-GB" sz="1600" dirty="0">
                          <a:solidFill>
                            <a:schemeClr val="bg1"/>
                          </a:solidFill>
                          <a:effectLst/>
                          <a:latin typeface="Arial" panose="020B0604020202020204" pitchFamily="34" charset="0"/>
                          <a:ea typeface="Yu Mincho"/>
                          <a:cs typeface="Arial" panose="020B0604020202020204" pitchFamily="34" charset="0"/>
                        </a:rPr>
                        <a:t>0.181</a:t>
                      </a:r>
                    </a:p>
                  </a:txBody>
                  <a:tcPr marL="68580" marR="68580" marT="0" marB="0"/>
                </a:tc>
                <a:extLst>
                  <a:ext uri="{0D108BD9-81ED-4DB2-BD59-A6C34878D82A}">
                    <a16:rowId xmlns:a16="http://schemas.microsoft.com/office/drawing/2014/main" val="3367629684"/>
                  </a:ext>
                </a:extLst>
              </a:tr>
              <a:tr h="235626">
                <a:tc>
                  <a:txBody>
                    <a:bodyPr/>
                    <a:lstStyle/>
                    <a:p>
                      <a:pPr>
                        <a:lnSpc>
                          <a:spcPct val="107000"/>
                        </a:lnSpc>
                        <a:spcAft>
                          <a:spcPts val="0"/>
                        </a:spcAft>
                      </a:pPr>
                      <a:endParaRPr lang="en-GB" sz="1600" dirty="0">
                        <a:solidFill>
                          <a:schemeClr val="bg1"/>
                        </a:solidFill>
                        <a:effectLst/>
                        <a:latin typeface="Arial" panose="020B0604020202020204" pitchFamily="34" charset="0"/>
                        <a:ea typeface="Yu Mincho"/>
                        <a:cs typeface="Arial" panose="020B0604020202020204" pitchFamily="34" charset="0"/>
                      </a:endParaRPr>
                    </a:p>
                  </a:txBody>
                  <a:tcPr marL="68580" marR="68580" marT="0" marB="0"/>
                </a:tc>
                <a:tc>
                  <a:txBody>
                    <a:bodyPr/>
                    <a:lstStyle/>
                    <a:p>
                      <a:pPr>
                        <a:lnSpc>
                          <a:spcPct val="107000"/>
                        </a:lnSpc>
                        <a:spcAft>
                          <a:spcPts val="0"/>
                        </a:spcAft>
                      </a:pPr>
                      <a:r>
                        <a:rPr lang="en-GB" sz="1600" dirty="0">
                          <a:solidFill>
                            <a:schemeClr val="bg1"/>
                          </a:solidFill>
                          <a:effectLst/>
                          <a:latin typeface="Arial" panose="020B0604020202020204" pitchFamily="34" charset="0"/>
                          <a:ea typeface="Yu Mincho"/>
                          <a:cs typeface="Arial" panose="020B0604020202020204" pitchFamily="34" charset="0"/>
                        </a:rPr>
                        <a:t>OS</a:t>
                      </a:r>
                    </a:p>
                  </a:txBody>
                  <a:tcPr marL="68580" marR="68580" marT="0" marB="0"/>
                </a:tc>
                <a:tc>
                  <a:txBody>
                    <a:bodyPr/>
                    <a:lstStyle/>
                    <a:p>
                      <a:pPr algn="ctr">
                        <a:lnSpc>
                          <a:spcPct val="107000"/>
                        </a:lnSpc>
                        <a:spcAft>
                          <a:spcPts val="0"/>
                        </a:spcAft>
                      </a:pPr>
                      <a:r>
                        <a:rPr lang="en-GB" sz="1600" dirty="0">
                          <a:solidFill>
                            <a:schemeClr val="bg1"/>
                          </a:solidFill>
                          <a:effectLst/>
                          <a:latin typeface="Arial" panose="020B0604020202020204" pitchFamily="34" charset="0"/>
                          <a:ea typeface="Yu Mincho"/>
                          <a:cs typeface="Arial" panose="020B0604020202020204" pitchFamily="34" charset="0"/>
                        </a:rPr>
                        <a:t>0.962</a:t>
                      </a:r>
                    </a:p>
                  </a:txBody>
                  <a:tcPr marL="68580" marR="68580" marT="0" marB="0"/>
                </a:tc>
                <a:tc>
                  <a:txBody>
                    <a:bodyPr/>
                    <a:lstStyle/>
                    <a:p>
                      <a:pPr algn="ctr">
                        <a:lnSpc>
                          <a:spcPct val="107000"/>
                        </a:lnSpc>
                        <a:spcAft>
                          <a:spcPts val="0"/>
                        </a:spcAft>
                      </a:pPr>
                      <a:r>
                        <a:rPr lang="en-GB" sz="1600" dirty="0">
                          <a:solidFill>
                            <a:schemeClr val="bg1"/>
                          </a:solidFill>
                          <a:effectLst/>
                          <a:latin typeface="Arial" panose="020B0604020202020204" pitchFamily="34" charset="0"/>
                          <a:ea typeface="Yu Mincho"/>
                          <a:cs typeface="Arial" panose="020B0604020202020204" pitchFamily="34" charset="0"/>
                        </a:rPr>
                        <a:t>0.044</a:t>
                      </a:r>
                    </a:p>
                  </a:txBody>
                  <a:tcPr marL="68580" marR="68580" marT="0" marB="0"/>
                </a:tc>
                <a:extLst>
                  <a:ext uri="{0D108BD9-81ED-4DB2-BD59-A6C34878D82A}">
                    <a16:rowId xmlns:a16="http://schemas.microsoft.com/office/drawing/2014/main" val="3374285276"/>
                  </a:ext>
                </a:extLst>
              </a:tr>
            </a:tbl>
          </a:graphicData>
        </a:graphic>
      </p:graphicFrame>
    </p:spTree>
    <p:extLst>
      <p:ext uri="{BB962C8B-B14F-4D97-AF65-F5344CB8AC3E}">
        <p14:creationId xmlns:p14="http://schemas.microsoft.com/office/powerpoint/2010/main" val="1513648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62BBB34A-4FBD-BA45-A7A7-C06A3FC8136D}"/>
              </a:ext>
            </a:extLst>
          </p:cNvPr>
          <p:cNvSpPr>
            <a:spLocks noGrp="1"/>
          </p:cNvSpPr>
          <p:nvPr>
            <p:ph type="title"/>
          </p:nvPr>
        </p:nvSpPr>
        <p:spPr/>
        <p:txBody>
          <a:bodyPr/>
          <a:lstStyle/>
          <a:p>
            <a:r>
              <a:rPr lang="en-GB" dirty="0">
                <a:solidFill>
                  <a:schemeClr val="tx1"/>
                </a:solidFill>
              </a:rPr>
              <a:t>Conclusions &amp; next steps</a:t>
            </a:r>
          </a:p>
        </p:txBody>
      </p:sp>
      <p:sp>
        <p:nvSpPr>
          <p:cNvPr id="9" name="Marcador de contenido 8">
            <a:extLst>
              <a:ext uri="{FF2B5EF4-FFF2-40B4-BE49-F238E27FC236}">
                <a16:creationId xmlns:a16="http://schemas.microsoft.com/office/drawing/2014/main" id="{EE4CC784-2E62-E04B-957B-971174E46133}"/>
              </a:ext>
            </a:extLst>
          </p:cNvPr>
          <p:cNvSpPr>
            <a:spLocks noGrp="1"/>
          </p:cNvSpPr>
          <p:nvPr>
            <p:ph sz="half" idx="1"/>
          </p:nvPr>
        </p:nvSpPr>
        <p:spPr>
          <a:xfrm>
            <a:off x="392344" y="2226470"/>
            <a:ext cx="4000500" cy="3263504"/>
          </a:xfrm>
        </p:spPr>
        <p:txBody>
          <a:bodyPr>
            <a:normAutofit/>
          </a:bodyPr>
          <a:lstStyle/>
          <a:p>
            <a:pPr marL="285750" indent="-285750">
              <a:buFontTx/>
              <a:buChar char="-"/>
            </a:pPr>
            <a:r>
              <a:rPr lang="en-GB" sz="1700" dirty="0">
                <a:solidFill>
                  <a:schemeClr val="tx1"/>
                </a:solidFill>
              </a:rPr>
              <a:t>Our 12 month follow-up study DID NOT DETECT a difference in major outcomes of patients who received fresh vs. cryopreserved allogeneic HSC graft </a:t>
            </a:r>
          </a:p>
          <a:p>
            <a:pPr marL="285750" indent="-285750">
              <a:buFontTx/>
              <a:buChar char="-"/>
            </a:pPr>
            <a:r>
              <a:rPr lang="en-GB" sz="1700" dirty="0">
                <a:solidFill>
                  <a:schemeClr val="tx1"/>
                </a:solidFill>
              </a:rPr>
              <a:t>EXCEPT historic vs fresh/cryo median platelet engraftment time</a:t>
            </a:r>
          </a:p>
          <a:p>
            <a:pPr marL="285750" indent="-285750">
              <a:buFontTx/>
              <a:buChar char="-"/>
            </a:pPr>
            <a:endParaRPr lang="en-GB" sz="1700" dirty="0">
              <a:solidFill>
                <a:schemeClr val="tx1"/>
              </a:solidFill>
            </a:endParaRPr>
          </a:p>
          <a:p>
            <a:pPr marL="285750" indent="-285750">
              <a:buFontTx/>
              <a:buChar char="-"/>
            </a:pPr>
            <a:r>
              <a:rPr lang="en-GB" sz="1700" dirty="0">
                <a:solidFill>
                  <a:schemeClr val="tx1"/>
                </a:solidFill>
              </a:rPr>
              <a:t>Larger scale (&gt;1000 patients) study with longer follow up (up to 24 months) data is under way </a:t>
            </a:r>
          </a:p>
        </p:txBody>
      </p:sp>
      <p:sp>
        <p:nvSpPr>
          <p:cNvPr id="10" name="Marcador de contenido 9">
            <a:extLst>
              <a:ext uri="{FF2B5EF4-FFF2-40B4-BE49-F238E27FC236}">
                <a16:creationId xmlns:a16="http://schemas.microsoft.com/office/drawing/2014/main" id="{4796AE66-7D53-744E-AEF3-8841D6EE8F25}"/>
              </a:ext>
            </a:extLst>
          </p:cNvPr>
          <p:cNvSpPr>
            <a:spLocks noGrp="1"/>
          </p:cNvSpPr>
          <p:nvPr>
            <p:ph sz="half" idx="2"/>
          </p:nvPr>
        </p:nvSpPr>
        <p:spPr>
          <a:xfrm>
            <a:off x="4545031" y="2226470"/>
            <a:ext cx="4331841" cy="2941432"/>
          </a:xfrm>
        </p:spPr>
        <p:txBody>
          <a:bodyPr>
            <a:normAutofit/>
          </a:bodyPr>
          <a:lstStyle/>
          <a:p>
            <a:r>
              <a:rPr lang="en-GB" sz="1700" dirty="0">
                <a:solidFill>
                  <a:schemeClr val="tx1"/>
                </a:solidFill>
              </a:rPr>
              <a:t>-</a:t>
            </a:r>
            <a:r>
              <a:rPr lang="en-GB" sz="1700" dirty="0"/>
              <a:t> </a:t>
            </a:r>
            <a:r>
              <a:rPr lang="en-GB" sz="1700" dirty="0">
                <a:solidFill>
                  <a:schemeClr val="tx1"/>
                </a:solidFill>
              </a:rPr>
              <a:t>Sub-group analysis might be useful for:</a:t>
            </a:r>
          </a:p>
          <a:p>
            <a:pPr marL="800100" lvl="1">
              <a:buFontTx/>
              <a:buChar char="-"/>
            </a:pPr>
            <a:r>
              <a:rPr lang="en-GB" sz="1700" dirty="0">
                <a:solidFill>
                  <a:schemeClr val="tx1"/>
                </a:solidFill>
              </a:rPr>
              <a:t>BM failure syndromes</a:t>
            </a:r>
          </a:p>
          <a:p>
            <a:pPr marL="800100" lvl="1">
              <a:buFontTx/>
              <a:buChar char="-"/>
            </a:pPr>
            <a:r>
              <a:rPr lang="en-GB" sz="1700" dirty="0">
                <a:solidFill>
                  <a:schemeClr val="tx1"/>
                </a:solidFill>
              </a:rPr>
              <a:t>MF </a:t>
            </a:r>
          </a:p>
          <a:p>
            <a:pPr marL="800100" lvl="1">
              <a:buFontTx/>
              <a:buChar char="-"/>
            </a:pPr>
            <a:r>
              <a:rPr lang="en-GB" sz="1700" dirty="0" err="1">
                <a:solidFill>
                  <a:schemeClr val="tx1"/>
                </a:solidFill>
              </a:rPr>
              <a:t>PTCy</a:t>
            </a:r>
            <a:endParaRPr lang="en-GB" sz="1700" dirty="0">
              <a:solidFill>
                <a:schemeClr val="tx1"/>
              </a:solidFill>
            </a:endParaRPr>
          </a:p>
        </p:txBody>
      </p:sp>
    </p:spTree>
    <p:extLst>
      <p:ext uri="{BB962C8B-B14F-4D97-AF65-F5344CB8AC3E}">
        <p14:creationId xmlns:p14="http://schemas.microsoft.com/office/powerpoint/2010/main" val="3664892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6185"/>
            <a:ext cx="7886700" cy="654895"/>
          </a:xfrm>
        </p:spPr>
        <p:txBody>
          <a:bodyPr>
            <a:noAutofit/>
          </a:bodyPr>
          <a:lstStyle/>
          <a:p>
            <a:r>
              <a:rPr lang="en-AU" sz="3600" dirty="0" smtClean="0">
                <a:solidFill>
                  <a:srgbClr val="002060"/>
                </a:solidFill>
                <a:latin typeface="Arial" panose="020B0604020202020204" pitchFamily="34" charset="0"/>
                <a:cs typeface="Arial" panose="020B0604020202020204" pitchFamily="34" charset="0"/>
              </a:rPr>
              <a:t>Cryopreservation</a:t>
            </a:r>
            <a:r>
              <a:rPr lang="en-AU" sz="3200" dirty="0">
                <a:solidFill>
                  <a:srgbClr val="139DBC"/>
                </a:solidFill>
                <a:latin typeface="Arial" panose="020B0604020202020204" pitchFamily="34" charset="0"/>
                <a:cs typeface="Arial" panose="020B0604020202020204" pitchFamily="34" charset="0"/>
              </a:rPr>
              <a:t/>
            </a:r>
            <a:br>
              <a:rPr lang="en-AU" sz="3200" dirty="0">
                <a:solidFill>
                  <a:srgbClr val="139DBC"/>
                </a:solidFill>
                <a:latin typeface="Arial" panose="020B0604020202020204" pitchFamily="34" charset="0"/>
                <a:cs typeface="Arial" panose="020B0604020202020204" pitchFamily="34" charset="0"/>
              </a:rPr>
            </a:br>
            <a:r>
              <a:rPr lang="en-AU" sz="3200" dirty="0">
                <a:solidFill>
                  <a:srgbClr val="139DBC"/>
                </a:solidFill>
                <a:latin typeface="Arial" panose="020B0604020202020204" pitchFamily="34" charset="0"/>
                <a:cs typeface="Arial" panose="020B0604020202020204" pitchFamily="34" charset="0"/>
              </a:rPr>
              <a:t/>
            </a:r>
            <a:br>
              <a:rPr lang="en-AU" sz="3200" dirty="0">
                <a:solidFill>
                  <a:srgbClr val="139DBC"/>
                </a:solidFill>
                <a:latin typeface="Arial" panose="020B0604020202020204" pitchFamily="34" charset="0"/>
                <a:cs typeface="Arial" panose="020B0604020202020204" pitchFamily="34" charset="0"/>
              </a:rPr>
            </a:br>
            <a:endParaRPr lang="en-GB" sz="3200" dirty="0"/>
          </a:p>
        </p:txBody>
      </p:sp>
      <p:sp>
        <p:nvSpPr>
          <p:cNvPr id="3" name="Content Placeholder 2"/>
          <p:cNvSpPr>
            <a:spLocks noGrp="1"/>
          </p:cNvSpPr>
          <p:nvPr>
            <p:ph idx="1"/>
          </p:nvPr>
        </p:nvSpPr>
        <p:spPr>
          <a:xfrm>
            <a:off x="403019" y="2027156"/>
            <a:ext cx="7886700" cy="4329195"/>
          </a:xfrm>
        </p:spPr>
        <p:txBody>
          <a:bodyPr/>
          <a:lstStyle/>
          <a:p>
            <a:pPr marL="285750" indent="-285750">
              <a:buFont typeface="Arial" panose="020B0604020202020204" pitchFamily="34" charset="0"/>
              <a:buChar char="•"/>
            </a:pPr>
            <a:r>
              <a:rPr lang="en-GB" sz="2000" dirty="0" smtClean="0">
                <a:solidFill>
                  <a:srgbClr val="002060"/>
                </a:solidFill>
              </a:rPr>
              <a:t>Overall a</a:t>
            </a:r>
            <a:r>
              <a:rPr lang="en-GB" sz="2000" dirty="0" smtClean="0">
                <a:solidFill>
                  <a:srgbClr val="002060"/>
                </a:solidFill>
              </a:rPr>
              <a:t>ppears </a:t>
            </a:r>
            <a:r>
              <a:rPr lang="en-GB" sz="2000" dirty="0" smtClean="0">
                <a:solidFill>
                  <a:srgbClr val="002060"/>
                </a:solidFill>
              </a:rPr>
              <a:t>safe for </a:t>
            </a:r>
            <a:r>
              <a:rPr lang="en-GB" sz="2000" dirty="0" smtClean="0">
                <a:solidFill>
                  <a:srgbClr val="002060"/>
                </a:solidFill>
              </a:rPr>
              <a:t>patients	- </a:t>
            </a:r>
            <a:r>
              <a:rPr lang="en-GB" sz="2000" dirty="0" smtClean="0">
                <a:solidFill>
                  <a:srgbClr val="002060"/>
                </a:solidFill>
              </a:rPr>
              <a:t>except </a:t>
            </a:r>
          </a:p>
          <a:p>
            <a:r>
              <a:rPr lang="en-GB" sz="2000" dirty="0">
                <a:solidFill>
                  <a:srgbClr val="002060"/>
                </a:solidFill>
              </a:rPr>
              <a:t>	</a:t>
            </a:r>
            <a:r>
              <a:rPr lang="en-GB" sz="2000" dirty="0" smtClean="0">
                <a:solidFill>
                  <a:srgbClr val="002060"/>
                </a:solidFill>
              </a:rPr>
              <a:t>		SAA</a:t>
            </a:r>
          </a:p>
          <a:p>
            <a:r>
              <a:rPr lang="en-GB" sz="2000" dirty="0">
                <a:solidFill>
                  <a:srgbClr val="002060"/>
                </a:solidFill>
              </a:rPr>
              <a:t>	</a:t>
            </a:r>
            <a:r>
              <a:rPr lang="en-GB" sz="2000" dirty="0" smtClean="0">
                <a:solidFill>
                  <a:srgbClr val="002060"/>
                </a:solidFill>
              </a:rPr>
              <a:t>		? </a:t>
            </a:r>
            <a:r>
              <a:rPr lang="en-GB" sz="2000" dirty="0" err="1" smtClean="0">
                <a:solidFill>
                  <a:srgbClr val="002060"/>
                </a:solidFill>
              </a:rPr>
              <a:t>myelofibrosis</a:t>
            </a:r>
            <a:endParaRPr lang="en-GB" sz="2000" dirty="0" smtClean="0">
              <a:solidFill>
                <a:srgbClr val="002060"/>
              </a:solidFill>
            </a:endParaRPr>
          </a:p>
          <a:p>
            <a:r>
              <a:rPr lang="en-GB" sz="2000" dirty="0">
                <a:solidFill>
                  <a:srgbClr val="002060"/>
                </a:solidFill>
              </a:rPr>
              <a:t>	</a:t>
            </a:r>
            <a:r>
              <a:rPr lang="en-GB" sz="2000" dirty="0" smtClean="0">
                <a:solidFill>
                  <a:srgbClr val="002060"/>
                </a:solidFill>
              </a:rPr>
              <a:t>		? Post-</a:t>
            </a:r>
            <a:r>
              <a:rPr lang="en-GB" sz="2000" dirty="0" err="1" smtClean="0">
                <a:solidFill>
                  <a:srgbClr val="002060"/>
                </a:solidFill>
              </a:rPr>
              <a:t>Tx</a:t>
            </a:r>
            <a:r>
              <a:rPr lang="en-GB" sz="2000" dirty="0" smtClean="0">
                <a:solidFill>
                  <a:srgbClr val="002060"/>
                </a:solidFill>
              </a:rPr>
              <a:t> cyclophosphamide</a:t>
            </a:r>
          </a:p>
          <a:p>
            <a:endParaRPr lang="en-GB" sz="2000" dirty="0" smtClean="0">
              <a:solidFill>
                <a:srgbClr val="002060"/>
              </a:solidFill>
            </a:endParaRPr>
          </a:p>
          <a:p>
            <a:pPr marL="285750" indent="-285750">
              <a:buFont typeface="Arial" panose="020B0604020202020204" pitchFamily="34" charset="0"/>
              <a:buChar char="•"/>
            </a:pPr>
            <a:r>
              <a:rPr lang="en-GB" sz="2000" dirty="0" smtClean="0">
                <a:solidFill>
                  <a:srgbClr val="002060"/>
                </a:solidFill>
              </a:rPr>
              <a:t>Caution if  </a:t>
            </a:r>
            <a:r>
              <a:rPr lang="en-GB" sz="2000" dirty="0" smtClean="0">
                <a:solidFill>
                  <a:srgbClr val="00B050"/>
                </a:solidFill>
              </a:rPr>
              <a:t>&gt;48 hours </a:t>
            </a:r>
            <a:r>
              <a:rPr lang="en-GB" sz="2000" dirty="0" smtClean="0">
                <a:solidFill>
                  <a:srgbClr val="002060"/>
                </a:solidFill>
              </a:rPr>
              <a:t>from collection to </a:t>
            </a:r>
            <a:r>
              <a:rPr lang="en-GB" sz="2000" dirty="0" err="1" smtClean="0">
                <a:solidFill>
                  <a:srgbClr val="002060"/>
                </a:solidFill>
              </a:rPr>
              <a:t>cryo</a:t>
            </a:r>
            <a:endParaRPr lang="en-GB" sz="2000" dirty="0" smtClean="0">
              <a:solidFill>
                <a:srgbClr val="002060"/>
              </a:solidFill>
            </a:endParaRPr>
          </a:p>
          <a:p>
            <a:pPr marL="285750" indent="-285750">
              <a:buFont typeface="Arial" panose="020B0604020202020204" pitchFamily="34" charset="0"/>
              <a:buChar char="•"/>
            </a:pPr>
            <a:endParaRPr lang="en-GB" sz="2000" dirty="0">
              <a:solidFill>
                <a:srgbClr val="002060"/>
              </a:solidFill>
            </a:endParaRPr>
          </a:p>
          <a:p>
            <a:pPr marL="285750" indent="-285750">
              <a:buFont typeface="Arial" panose="020B0604020202020204" pitchFamily="34" charset="0"/>
              <a:buChar char="•"/>
            </a:pPr>
            <a:r>
              <a:rPr lang="en-GB" sz="2000" dirty="0" smtClean="0">
                <a:solidFill>
                  <a:srgbClr val="002060"/>
                </a:solidFill>
              </a:rPr>
              <a:t>More data needed including immune reconstitution</a:t>
            </a:r>
          </a:p>
          <a:p>
            <a:pPr marL="285750" indent="-285750">
              <a:buFont typeface="Arial" panose="020B0604020202020204" pitchFamily="34" charset="0"/>
              <a:buChar char="•"/>
            </a:pPr>
            <a:endParaRPr lang="en-GB" sz="2000" dirty="0">
              <a:solidFill>
                <a:srgbClr val="002060"/>
              </a:solidFill>
            </a:endParaRPr>
          </a:p>
          <a:p>
            <a:pPr marL="285750" indent="-285750">
              <a:buFont typeface="Arial" panose="020B0604020202020204" pitchFamily="34" charset="0"/>
              <a:buChar char="•"/>
            </a:pPr>
            <a:endParaRPr lang="en-GB" sz="2000" dirty="0" smtClean="0">
              <a:solidFill>
                <a:srgbClr val="002060"/>
              </a:solidFill>
            </a:endParaRPr>
          </a:p>
          <a:p>
            <a:pPr marL="285750" indent="-285750">
              <a:buFont typeface="Arial" panose="020B0604020202020204" pitchFamily="34" charset="0"/>
              <a:buChar char="•"/>
            </a:pPr>
            <a:r>
              <a:rPr lang="en-GB" sz="2000" dirty="0" smtClean="0">
                <a:solidFill>
                  <a:srgbClr val="00B050"/>
                </a:solidFill>
              </a:rPr>
              <a:t>But</a:t>
            </a:r>
            <a:r>
              <a:rPr lang="en-GB" sz="2000" dirty="0" smtClean="0">
                <a:solidFill>
                  <a:srgbClr val="002060"/>
                </a:solidFill>
              </a:rPr>
              <a:t>………………………</a:t>
            </a:r>
          </a:p>
          <a:p>
            <a:pPr marL="4171950" lvl="8"/>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12"/>
          </p:nvPr>
        </p:nvSpPr>
        <p:spPr/>
        <p:txBody>
          <a:bodyPr/>
          <a:lstStyle/>
          <a:p>
            <a:fld id="{0C3441AE-69CE-47D4-81E4-F6C76F053A53}" type="slidenum">
              <a:rPr lang="en-GB" smtClean="0"/>
              <a:t>33</a:t>
            </a:fld>
            <a:endParaRPr lang="en-GB"/>
          </a:p>
        </p:txBody>
      </p:sp>
      <p:pic>
        <p:nvPicPr>
          <p:cNvPr id="5" name="Picture 4"/>
          <p:cNvPicPr>
            <a:picLocks noChangeAspect="1"/>
          </p:cNvPicPr>
          <p:nvPr/>
        </p:nvPicPr>
        <p:blipFill>
          <a:blip r:embed="rId3"/>
          <a:stretch>
            <a:fillRect/>
          </a:stretch>
        </p:blipFill>
        <p:spPr>
          <a:xfrm>
            <a:off x="5773771" y="263842"/>
            <a:ext cx="2918965" cy="1268075"/>
          </a:xfrm>
          <a:prstGeom prst="rect">
            <a:avLst/>
          </a:prstGeom>
        </p:spPr>
      </p:pic>
    </p:spTree>
    <p:extLst>
      <p:ext uri="{BB962C8B-B14F-4D97-AF65-F5344CB8AC3E}">
        <p14:creationId xmlns:p14="http://schemas.microsoft.com/office/powerpoint/2010/main" val="636523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756169-0013-4BCA-8DE6-E6E50A581980}"/>
              </a:ext>
            </a:extLst>
          </p:cNvPr>
          <p:cNvSpPr>
            <a:spLocks noGrp="1"/>
          </p:cNvSpPr>
          <p:nvPr>
            <p:ph type="title"/>
          </p:nvPr>
        </p:nvSpPr>
        <p:spPr/>
        <p:txBody>
          <a:bodyPr>
            <a:normAutofit/>
          </a:bodyPr>
          <a:lstStyle/>
          <a:p>
            <a:r>
              <a:rPr kumimoji="0" lang="en-GB" sz="4900" b="1" i="0" u="none" strike="noStrike" kern="0" cap="none" spc="0" normalizeH="0" baseline="0" noProof="0" dirty="0">
                <a:ln>
                  <a:noFill/>
                </a:ln>
                <a:solidFill>
                  <a:srgbClr val="002060"/>
                </a:solidFill>
                <a:effectLst/>
                <a:uLnTx/>
                <a:uFillTx/>
                <a:ea typeface="+mj-ea"/>
                <a:cs typeface="+mj-cs"/>
              </a:rPr>
              <a:t>Impact on Donor – </a:t>
            </a:r>
            <a:r>
              <a:rPr kumimoji="0" lang="en-GB" sz="4900" b="1" i="0" u="none" strike="noStrike" kern="0" cap="none" spc="0" normalizeH="0" baseline="0" noProof="0" dirty="0">
                <a:ln>
                  <a:noFill/>
                </a:ln>
                <a:solidFill>
                  <a:prstClr val="black"/>
                </a:solidFill>
                <a:effectLst/>
                <a:uLnTx/>
                <a:uFillTx/>
                <a:ea typeface="+mj-ea"/>
                <a:cs typeface="+mj-cs"/>
              </a:rPr>
              <a:t/>
            </a:r>
            <a:br>
              <a:rPr kumimoji="0" lang="en-GB" sz="4900" b="1" i="0" u="none" strike="noStrike" kern="0" cap="none" spc="0" normalizeH="0" baseline="0" noProof="0" dirty="0">
                <a:ln>
                  <a:noFill/>
                </a:ln>
                <a:solidFill>
                  <a:prstClr val="black"/>
                </a:solidFill>
                <a:effectLst/>
                <a:uLnTx/>
                <a:uFillTx/>
                <a:ea typeface="+mj-ea"/>
                <a:cs typeface="+mj-cs"/>
              </a:rPr>
            </a:br>
            <a:r>
              <a:rPr kumimoji="0" lang="en-GB" sz="3100" b="1" i="0" u="none" strike="noStrike" kern="0" cap="none" spc="0" normalizeH="0" baseline="0" noProof="0" dirty="0">
                <a:ln>
                  <a:noFill/>
                </a:ln>
                <a:solidFill>
                  <a:srgbClr val="139DBC"/>
                </a:solidFill>
                <a:effectLst/>
                <a:uLnTx/>
                <a:uFillTx/>
                <a:ea typeface="+mj-ea"/>
                <a:cs typeface="+mj-cs"/>
              </a:rPr>
              <a:t>Product Cryopreservation</a:t>
            </a:r>
            <a:endParaRPr lang="en-GB" dirty="0"/>
          </a:p>
        </p:txBody>
      </p:sp>
      <p:sp>
        <p:nvSpPr>
          <p:cNvPr id="6" name="Content Placeholder 5">
            <a:extLst>
              <a:ext uri="{FF2B5EF4-FFF2-40B4-BE49-F238E27FC236}">
                <a16:creationId xmlns:a16="http://schemas.microsoft.com/office/drawing/2014/main" id="{85FE0196-5BDE-421F-A0C6-AA014DB7A826}"/>
              </a:ext>
            </a:extLst>
          </p:cNvPr>
          <p:cNvSpPr>
            <a:spLocks noGrp="1"/>
          </p:cNvSpPr>
          <p:nvPr>
            <p:ph idx="1"/>
          </p:nvPr>
        </p:nvSpPr>
        <p:spPr>
          <a:xfrm>
            <a:off x="628650" y="2241242"/>
            <a:ext cx="8408472" cy="3280783"/>
          </a:xfrm>
        </p:spPr>
        <p:txBody>
          <a:bodyPr>
            <a:normAutofit fontScale="92500"/>
          </a:bodyPr>
          <a:lstStyle/>
          <a:p>
            <a:pPr marL="342900" indent="-342900">
              <a:buFont typeface="Arial" panose="020B0604020202020204" pitchFamily="34" charset="0"/>
              <a:buChar char="•"/>
            </a:pPr>
            <a:r>
              <a:rPr lang="en-GB" sz="2000" dirty="0">
                <a:solidFill>
                  <a:srgbClr val="002060"/>
                </a:solidFill>
              </a:rPr>
              <a:t>Many reports to WMDA of products not being </a:t>
            </a:r>
            <a:r>
              <a:rPr lang="en-GB" sz="2000" dirty="0" smtClean="0">
                <a:solidFill>
                  <a:srgbClr val="002060"/>
                </a:solidFill>
              </a:rPr>
              <a:t>infused</a:t>
            </a:r>
          </a:p>
          <a:p>
            <a:endParaRPr lang="en-GB" sz="2000" dirty="0">
              <a:solidFill>
                <a:srgbClr val="002060"/>
              </a:solidFill>
            </a:endParaRPr>
          </a:p>
          <a:p>
            <a:pPr marL="285750" indent="-285750">
              <a:buFont typeface="Arial" panose="020B0604020202020204" pitchFamily="34" charset="0"/>
              <a:buChar char="•"/>
            </a:pPr>
            <a:r>
              <a:rPr lang="en-GB" sz="2000" dirty="0" smtClean="0">
                <a:solidFill>
                  <a:srgbClr val="00B050"/>
                </a:solidFill>
              </a:rPr>
              <a:t>NMDP</a:t>
            </a:r>
            <a:r>
              <a:rPr lang="en-GB" sz="2000" dirty="0" smtClean="0">
                <a:solidFill>
                  <a:srgbClr val="002060"/>
                </a:solidFill>
              </a:rPr>
              <a:t> </a:t>
            </a:r>
            <a:r>
              <a:rPr lang="en-GB" sz="2000" dirty="0">
                <a:solidFill>
                  <a:srgbClr val="002060"/>
                </a:solidFill>
              </a:rPr>
              <a:t>March 2020-June </a:t>
            </a:r>
            <a:r>
              <a:rPr lang="en-GB" sz="2000" dirty="0" smtClean="0">
                <a:solidFill>
                  <a:srgbClr val="002060"/>
                </a:solidFill>
              </a:rPr>
              <a:t>2021:   </a:t>
            </a:r>
            <a:r>
              <a:rPr lang="en-GB" sz="2000" dirty="0" smtClean="0">
                <a:solidFill>
                  <a:srgbClr val="002060"/>
                </a:solidFill>
              </a:rPr>
              <a:t>222 </a:t>
            </a:r>
            <a:r>
              <a:rPr lang="en-GB" sz="2000" dirty="0" smtClean="0">
                <a:solidFill>
                  <a:srgbClr val="002060"/>
                </a:solidFill>
              </a:rPr>
              <a:t>products </a:t>
            </a:r>
            <a:r>
              <a:rPr lang="en-GB" sz="2000" dirty="0" smtClean="0">
                <a:solidFill>
                  <a:srgbClr val="002060"/>
                </a:solidFill>
              </a:rPr>
              <a:t>0f 9294 </a:t>
            </a:r>
            <a:r>
              <a:rPr lang="en-GB" sz="2000" dirty="0" smtClean="0">
                <a:solidFill>
                  <a:srgbClr val="002060"/>
                </a:solidFill>
              </a:rPr>
              <a:t>donations unused</a:t>
            </a:r>
            <a:r>
              <a:rPr lang="en-GB" sz="2000" baseline="30000" dirty="0" smtClean="0">
                <a:solidFill>
                  <a:srgbClr val="002060"/>
                </a:solidFill>
              </a:rPr>
              <a:t>1</a:t>
            </a:r>
            <a:r>
              <a:rPr lang="en-GB" sz="2000" dirty="0" smtClean="0">
                <a:solidFill>
                  <a:srgbClr val="002060"/>
                </a:solidFill>
              </a:rPr>
              <a:t> </a:t>
            </a:r>
            <a:endParaRPr lang="en-GB" sz="2000" dirty="0" smtClean="0">
              <a:solidFill>
                <a:srgbClr val="002060"/>
              </a:solidFill>
            </a:endParaRPr>
          </a:p>
          <a:p>
            <a:pPr marL="285750" indent="-285750">
              <a:buFont typeface="Arial" panose="020B0604020202020204" pitchFamily="34" charset="0"/>
              <a:buChar char="•"/>
            </a:pPr>
            <a:endParaRPr lang="en-GB" sz="2000" dirty="0">
              <a:solidFill>
                <a:srgbClr val="002060"/>
              </a:solidFill>
            </a:endParaRPr>
          </a:p>
          <a:p>
            <a:pPr marL="285750" indent="-285750">
              <a:buFont typeface="Arial" panose="020B0604020202020204" pitchFamily="34" charset="0"/>
              <a:buChar char="•"/>
            </a:pPr>
            <a:r>
              <a:rPr lang="en-GB" sz="2000" dirty="0" smtClean="0">
                <a:solidFill>
                  <a:srgbClr val="00B050"/>
                </a:solidFill>
              </a:rPr>
              <a:t>DKMS</a:t>
            </a:r>
            <a:r>
              <a:rPr lang="en-GB" sz="2000" dirty="0" smtClean="0">
                <a:solidFill>
                  <a:srgbClr val="002060"/>
                </a:solidFill>
              </a:rPr>
              <a:t> March – November 2020 :   </a:t>
            </a:r>
            <a:r>
              <a:rPr lang="en-GB" sz="2000" dirty="0" smtClean="0">
                <a:solidFill>
                  <a:srgbClr val="002060"/>
                </a:solidFill>
              </a:rPr>
              <a:t>79 </a:t>
            </a:r>
            <a:r>
              <a:rPr lang="en-GB" sz="2000" dirty="0" smtClean="0">
                <a:solidFill>
                  <a:srgbClr val="002060"/>
                </a:solidFill>
              </a:rPr>
              <a:t>of 2396 definitely not </a:t>
            </a:r>
            <a:r>
              <a:rPr lang="en-GB" sz="2000" dirty="0" smtClean="0">
                <a:solidFill>
                  <a:srgbClr val="002060"/>
                </a:solidFill>
              </a:rPr>
              <a:t>used</a:t>
            </a:r>
            <a:r>
              <a:rPr lang="en-GB" sz="2000" baseline="30000" dirty="0">
                <a:solidFill>
                  <a:srgbClr val="002060"/>
                </a:solidFill>
              </a:rPr>
              <a:t>2</a:t>
            </a:r>
            <a:r>
              <a:rPr lang="en-GB" sz="2000" dirty="0" smtClean="0">
                <a:solidFill>
                  <a:srgbClr val="002060"/>
                </a:solidFill>
              </a:rPr>
              <a:t> </a:t>
            </a:r>
            <a:endParaRPr lang="en-GB" sz="2000" dirty="0" smtClean="0">
              <a:solidFill>
                <a:srgbClr val="002060"/>
              </a:solidFill>
            </a:endParaRPr>
          </a:p>
          <a:p>
            <a:r>
              <a:rPr lang="en-GB" sz="2000" dirty="0" smtClean="0">
                <a:solidFill>
                  <a:srgbClr val="002060"/>
                </a:solidFill>
              </a:rPr>
              <a:t>				      178 </a:t>
            </a:r>
            <a:r>
              <a:rPr lang="en-GB" sz="2000" dirty="0" smtClean="0">
                <a:solidFill>
                  <a:srgbClr val="002060"/>
                </a:solidFill>
              </a:rPr>
              <a:t>“late” </a:t>
            </a:r>
            <a:endParaRPr lang="en-GB" sz="2000" dirty="0" smtClean="0">
              <a:solidFill>
                <a:srgbClr val="002060"/>
              </a:solidFill>
            </a:endParaRPr>
          </a:p>
          <a:p>
            <a:endParaRPr lang="en-GB" sz="2000" dirty="0" smtClean="0">
              <a:solidFill>
                <a:srgbClr val="002060"/>
              </a:solidFill>
            </a:endParaRPr>
          </a:p>
          <a:p>
            <a:pPr marL="285750" indent="-285750">
              <a:buFont typeface="Arial" panose="020B0604020202020204" pitchFamily="34" charset="0"/>
              <a:buChar char="•"/>
            </a:pPr>
            <a:r>
              <a:rPr lang="en-GB" sz="2000" dirty="0" smtClean="0">
                <a:solidFill>
                  <a:srgbClr val="002060"/>
                </a:solidFill>
              </a:rPr>
              <a:t>5-8</a:t>
            </a:r>
            <a:r>
              <a:rPr lang="en-GB" sz="2000" dirty="0" smtClean="0">
                <a:solidFill>
                  <a:srgbClr val="002060"/>
                </a:solidFill>
              </a:rPr>
              <a:t>% products </a:t>
            </a:r>
            <a:r>
              <a:rPr lang="en-GB" sz="2000" dirty="0" smtClean="0">
                <a:solidFill>
                  <a:srgbClr val="002060"/>
                </a:solidFill>
              </a:rPr>
              <a:t>overall</a:t>
            </a:r>
          </a:p>
          <a:p>
            <a:pPr marL="3486150" lvl="7" indent="0">
              <a:buNone/>
            </a:pPr>
            <a:r>
              <a:rPr lang="en-GB" dirty="0" smtClean="0"/>
              <a:t>17117899</a:t>
            </a:r>
          </a:p>
        </p:txBody>
      </p:sp>
      <p:sp>
        <p:nvSpPr>
          <p:cNvPr id="4" name="Slide Number Placeholder 3"/>
          <p:cNvSpPr>
            <a:spLocks noGrp="1"/>
          </p:cNvSpPr>
          <p:nvPr>
            <p:ph type="sldNum" sz="quarter" idx="12"/>
          </p:nvPr>
        </p:nvSpPr>
        <p:spPr/>
        <p:txBody>
          <a:bodyPr/>
          <a:lstStyle/>
          <a:p>
            <a:fld id="{0C3441AE-69CE-47D4-81E4-F6C76F053A53}" type="slidenum">
              <a:rPr lang="en-GB" smtClean="0"/>
              <a:t>34</a:t>
            </a:fld>
            <a:endParaRPr lang="en-GB"/>
          </a:p>
        </p:txBody>
      </p:sp>
      <p:pic>
        <p:nvPicPr>
          <p:cNvPr id="2" name="Picture 1"/>
          <p:cNvPicPr>
            <a:picLocks noChangeAspect="1"/>
          </p:cNvPicPr>
          <p:nvPr/>
        </p:nvPicPr>
        <p:blipFill>
          <a:blip r:embed="rId3"/>
          <a:stretch>
            <a:fillRect/>
          </a:stretch>
        </p:blipFill>
        <p:spPr>
          <a:xfrm>
            <a:off x="7144678" y="5058889"/>
            <a:ext cx="1457325" cy="1514475"/>
          </a:xfrm>
          <a:prstGeom prst="rect">
            <a:avLst/>
          </a:prstGeom>
        </p:spPr>
      </p:pic>
      <p:sp>
        <p:nvSpPr>
          <p:cNvPr id="3" name="TextBox 2"/>
          <p:cNvSpPr txBox="1"/>
          <p:nvPr/>
        </p:nvSpPr>
        <p:spPr>
          <a:xfrm>
            <a:off x="356260" y="6208503"/>
            <a:ext cx="4975761" cy="307777"/>
          </a:xfrm>
          <a:prstGeom prst="rect">
            <a:avLst/>
          </a:prstGeom>
        </p:spPr>
        <p:txBody>
          <a:bodyPr vert="horz" wrap="square" lIns="91440" tIns="45720" rIns="91440" bIns="45720" rtlCol="0" anchor="ctr">
            <a:spAutoFit/>
          </a:bodyPr>
          <a:lstStyle/>
          <a:p>
            <a:r>
              <a:rPr lang="en-GB" sz="1400" dirty="0" smtClean="0">
                <a:solidFill>
                  <a:schemeClr val="bg1"/>
                </a:solidFill>
              </a:rPr>
              <a:t>1. </a:t>
            </a:r>
            <a:r>
              <a:rPr lang="en-GB" sz="1400" dirty="0" err="1" smtClean="0">
                <a:solidFill>
                  <a:schemeClr val="bg1"/>
                </a:solidFill>
              </a:rPr>
              <a:t>Stefanski</a:t>
            </a:r>
            <a:r>
              <a:rPr lang="en-GB" sz="1400" dirty="0" smtClean="0">
                <a:solidFill>
                  <a:schemeClr val="bg1"/>
                </a:solidFill>
              </a:rPr>
              <a:t> et al, Blood 2021, 2. Schmidt et al, </a:t>
            </a:r>
            <a:r>
              <a:rPr lang="en-GB" sz="1400" dirty="0" err="1" smtClean="0">
                <a:solidFill>
                  <a:schemeClr val="bg1"/>
                </a:solidFill>
              </a:rPr>
              <a:t>AmJH</a:t>
            </a:r>
            <a:r>
              <a:rPr lang="en-GB" sz="1400" dirty="0" smtClean="0">
                <a:solidFill>
                  <a:schemeClr val="bg1"/>
                </a:solidFill>
              </a:rPr>
              <a:t> 2021</a:t>
            </a:r>
            <a:endParaRPr lang="en-GB" sz="1400" dirty="0" smtClean="0">
              <a:solidFill>
                <a:schemeClr val="bg1"/>
              </a:solidFill>
            </a:endParaRPr>
          </a:p>
        </p:txBody>
      </p:sp>
    </p:spTree>
    <p:extLst>
      <p:ext uri="{BB962C8B-B14F-4D97-AF65-F5344CB8AC3E}">
        <p14:creationId xmlns:p14="http://schemas.microsoft.com/office/powerpoint/2010/main" val="2143890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3441AE-69CE-47D4-81E4-F6C76F053A53}" type="slidenum">
              <a:rPr lang="en-GB" smtClean="0"/>
              <a:t>35</a:t>
            </a:fld>
            <a:endParaRPr lang="en-GB"/>
          </a:p>
        </p:txBody>
      </p:sp>
      <p:sp>
        <p:nvSpPr>
          <p:cNvPr id="6" name="Content Placeholder 5">
            <a:extLst>
              <a:ext uri="{FF2B5EF4-FFF2-40B4-BE49-F238E27FC236}">
                <a16:creationId xmlns:a16="http://schemas.microsoft.com/office/drawing/2014/main" id="{85FE0196-5BDE-421F-A0C6-AA014DB7A826}"/>
              </a:ext>
            </a:extLst>
          </p:cNvPr>
          <p:cNvSpPr>
            <a:spLocks noGrp="1"/>
          </p:cNvSpPr>
          <p:nvPr>
            <p:ph idx="1"/>
          </p:nvPr>
        </p:nvSpPr>
        <p:spPr>
          <a:xfrm>
            <a:off x="256854" y="1613215"/>
            <a:ext cx="8653974" cy="5109319"/>
          </a:xfrm>
        </p:spPr>
        <p:txBody>
          <a:bodyPr>
            <a:normAutofit/>
          </a:bodyPr>
          <a:lstStyle/>
          <a:p>
            <a:endParaRPr lang="en-GB" sz="2200" dirty="0">
              <a:solidFill>
                <a:srgbClr val="002060"/>
              </a:solidFill>
            </a:endParaRPr>
          </a:p>
          <a:p>
            <a:pPr marL="457200" indent="-457200">
              <a:buFont typeface="Arial" panose="020B0604020202020204" pitchFamily="34" charset="0"/>
              <a:buChar char="•"/>
            </a:pPr>
            <a:r>
              <a:rPr lang="en-GB" sz="2200" dirty="0">
                <a:solidFill>
                  <a:srgbClr val="002060"/>
                </a:solidFill>
              </a:rPr>
              <a:t>Some due to </a:t>
            </a:r>
            <a:r>
              <a:rPr lang="en-GB" sz="2200" b="1" dirty="0">
                <a:solidFill>
                  <a:srgbClr val="139DBC"/>
                </a:solidFill>
              </a:rPr>
              <a:t>patient issues</a:t>
            </a:r>
            <a:r>
              <a:rPr lang="en-GB" sz="2200" b="1" dirty="0">
                <a:solidFill>
                  <a:srgbClr val="002060"/>
                </a:solidFill>
              </a:rPr>
              <a:t>: </a:t>
            </a:r>
          </a:p>
          <a:p>
            <a:pPr marL="457200" indent="-457200">
              <a:buFont typeface="Arial" panose="020B0604020202020204" pitchFamily="34" charset="0"/>
              <a:buChar char="•"/>
            </a:pPr>
            <a:r>
              <a:rPr lang="en-GB" sz="2200" dirty="0">
                <a:solidFill>
                  <a:srgbClr val="002060"/>
                </a:solidFill>
              </a:rPr>
              <a:t>patient deterioration in interval between donation and </a:t>
            </a:r>
            <a:r>
              <a:rPr lang="en-GB" sz="2200" dirty="0" smtClean="0">
                <a:solidFill>
                  <a:srgbClr val="002060"/>
                </a:solidFill>
              </a:rPr>
              <a:t>transplant</a:t>
            </a:r>
          </a:p>
          <a:p>
            <a:endParaRPr lang="en-GB" sz="2200" dirty="0">
              <a:solidFill>
                <a:srgbClr val="002060"/>
              </a:solidFill>
            </a:endParaRPr>
          </a:p>
          <a:p>
            <a:pPr marL="342900" indent="-342900">
              <a:buFont typeface="Arial" panose="020B0604020202020204" pitchFamily="34" charset="0"/>
              <a:buChar char="•"/>
            </a:pPr>
            <a:r>
              <a:rPr lang="en-GB" sz="2200" dirty="0" smtClean="0">
                <a:solidFill>
                  <a:srgbClr val="002060"/>
                </a:solidFill>
              </a:rPr>
              <a:t>BBMR donor donated BM 15.6.20</a:t>
            </a:r>
          </a:p>
          <a:p>
            <a:pPr marL="342900" indent="-342900">
              <a:buFont typeface="Arial" panose="020B0604020202020204" pitchFamily="34" charset="0"/>
              <a:buChar char="•"/>
            </a:pPr>
            <a:r>
              <a:rPr lang="en-GB" sz="2200" dirty="0" smtClean="0">
                <a:solidFill>
                  <a:srgbClr val="002060"/>
                </a:solidFill>
              </a:rPr>
              <a:t>Notification 16.6.20………….</a:t>
            </a:r>
            <a:endParaRPr lang="en-GB" sz="2200" dirty="0">
              <a:solidFill>
                <a:srgbClr val="002060"/>
              </a:solidFill>
            </a:endParaRPr>
          </a:p>
          <a:p>
            <a:pPr marL="457200" indent="-457200">
              <a:buFont typeface="Arial" panose="020B0604020202020204" pitchFamily="34" charset="0"/>
              <a:buChar char="•"/>
            </a:pPr>
            <a:r>
              <a:rPr lang="en-GB" sz="2200" dirty="0">
                <a:solidFill>
                  <a:srgbClr val="002060"/>
                </a:solidFill>
              </a:rPr>
              <a:t>delayed verification typing of patient (alert </a:t>
            </a:r>
            <a:r>
              <a:rPr lang="en-GB" sz="2200" dirty="0" smtClean="0">
                <a:solidFill>
                  <a:srgbClr val="002060"/>
                </a:solidFill>
              </a:rPr>
              <a:t>July 2020)</a:t>
            </a:r>
            <a:endParaRPr lang="en-GB" sz="2200" dirty="0">
              <a:solidFill>
                <a:srgbClr val="002060"/>
              </a:solidFill>
            </a:endParaRPr>
          </a:p>
          <a:p>
            <a:endParaRPr lang="en-GB" sz="800" dirty="0" smtClean="0">
              <a:solidFill>
                <a:srgbClr val="002060"/>
              </a:solidFill>
            </a:endParaRPr>
          </a:p>
          <a:p>
            <a:endParaRPr lang="en-GB" sz="800" dirty="0">
              <a:solidFill>
                <a:srgbClr val="002060"/>
              </a:solidFill>
            </a:endParaRPr>
          </a:p>
          <a:p>
            <a:endParaRPr lang="en-GB" sz="800" dirty="0">
              <a:solidFill>
                <a:srgbClr val="002060"/>
              </a:solidFill>
            </a:endParaRPr>
          </a:p>
          <a:p>
            <a:pPr marL="457200" indent="-457200">
              <a:buFont typeface="Arial" panose="020B0604020202020204" pitchFamily="34" charset="0"/>
              <a:buChar char="•"/>
            </a:pPr>
            <a:r>
              <a:rPr lang="en-GB" sz="2200" b="1" dirty="0" smtClean="0">
                <a:solidFill>
                  <a:srgbClr val="139DBC"/>
                </a:solidFill>
              </a:rPr>
              <a:t>Donor </a:t>
            </a:r>
            <a:r>
              <a:rPr lang="en-GB" sz="2200" b="1" dirty="0">
                <a:solidFill>
                  <a:srgbClr val="139DBC"/>
                </a:solidFill>
              </a:rPr>
              <a:t>harm - Unnecessary donor burden</a:t>
            </a:r>
            <a:endParaRPr lang="en-GB" sz="2200" dirty="0">
              <a:solidFill>
                <a:srgbClr val="002060"/>
              </a:solidFill>
            </a:endParaRPr>
          </a:p>
          <a:p>
            <a:endParaRPr lang="en-GB" dirty="0"/>
          </a:p>
        </p:txBody>
      </p:sp>
      <p:sp>
        <p:nvSpPr>
          <p:cNvPr id="8" name="Title 7">
            <a:extLst>
              <a:ext uri="{FF2B5EF4-FFF2-40B4-BE49-F238E27FC236}">
                <a16:creationId xmlns:a16="http://schemas.microsoft.com/office/drawing/2014/main" id="{CF756169-0013-4BCA-8DE6-E6E50A581980}"/>
              </a:ext>
            </a:extLst>
          </p:cNvPr>
          <p:cNvSpPr>
            <a:spLocks noGrp="1"/>
          </p:cNvSpPr>
          <p:nvPr>
            <p:ph type="title"/>
          </p:nvPr>
        </p:nvSpPr>
        <p:spPr>
          <a:xfrm>
            <a:off x="628650" y="366185"/>
            <a:ext cx="8282178" cy="1216035"/>
          </a:xfrm>
        </p:spPr>
        <p:txBody>
          <a:bodyPr>
            <a:normAutofit fontScale="90000"/>
          </a:bodyPr>
          <a:lstStyle/>
          <a:p>
            <a:r>
              <a:rPr kumimoji="0" lang="en-GB" sz="4900" b="1" i="0" u="none" strike="noStrike" kern="0" cap="none" spc="0" normalizeH="0" baseline="0" noProof="0" dirty="0" smtClean="0">
                <a:ln>
                  <a:noFill/>
                </a:ln>
                <a:solidFill>
                  <a:srgbClr val="002060"/>
                </a:solidFill>
                <a:effectLst/>
                <a:uLnTx/>
                <a:uFillTx/>
                <a:ea typeface="+mj-ea"/>
                <a:cs typeface="+mj-cs"/>
              </a:rPr>
              <a:t>Reasons for Unused Products</a:t>
            </a:r>
            <a:endParaRPr lang="en-GB" dirty="0"/>
          </a:p>
        </p:txBody>
      </p:sp>
      <p:pic>
        <p:nvPicPr>
          <p:cNvPr id="7" name="Picture 6"/>
          <p:cNvPicPr>
            <a:picLocks noChangeAspect="1"/>
          </p:cNvPicPr>
          <p:nvPr/>
        </p:nvPicPr>
        <p:blipFill>
          <a:blip r:embed="rId3"/>
          <a:stretch>
            <a:fillRect/>
          </a:stretch>
        </p:blipFill>
        <p:spPr>
          <a:xfrm>
            <a:off x="7144678" y="5058889"/>
            <a:ext cx="1457325" cy="1514475"/>
          </a:xfrm>
          <a:prstGeom prst="rect">
            <a:avLst/>
          </a:prstGeom>
        </p:spPr>
      </p:pic>
    </p:spTree>
    <p:extLst>
      <p:ext uri="{BB962C8B-B14F-4D97-AF65-F5344CB8AC3E}">
        <p14:creationId xmlns:p14="http://schemas.microsoft.com/office/powerpoint/2010/main" val="2614074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3441AE-69CE-47D4-81E4-F6C76F053A53}" type="slidenum">
              <a:rPr lang="en-GB" smtClean="0"/>
              <a:t>36</a:t>
            </a:fld>
            <a:endParaRPr lang="en-GB"/>
          </a:p>
        </p:txBody>
      </p:sp>
      <p:sp>
        <p:nvSpPr>
          <p:cNvPr id="6" name="Content Placeholder 5">
            <a:extLst>
              <a:ext uri="{FF2B5EF4-FFF2-40B4-BE49-F238E27FC236}">
                <a16:creationId xmlns:a16="http://schemas.microsoft.com/office/drawing/2014/main" id="{85FE0196-5BDE-421F-A0C6-AA014DB7A826}"/>
              </a:ext>
            </a:extLst>
          </p:cNvPr>
          <p:cNvSpPr>
            <a:spLocks noGrp="1"/>
          </p:cNvSpPr>
          <p:nvPr>
            <p:ph idx="1"/>
          </p:nvPr>
        </p:nvSpPr>
        <p:spPr>
          <a:xfrm>
            <a:off x="256854" y="1613215"/>
            <a:ext cx="8653974" cy="5109319"/>
          </a:xfrm>
        </p:spPr>
        <p:txBody>
          <a:bodyPr>
            <a:normAutofit/>
          </a:bodyPr>
          <a:lstStyle/>
          <a:p>
            <a:pPr marL="457200" indent="-457200">
              <a:buFont typeface="Arial" panose="020B0604020202020204" pitchFamily="34" charset="0"/>
              <a:buChar char="•"/>
            </a:pPr>
            <a:r>
              <a:rPr lang="en-GB" sz="2200" b="1" dirty="0" smtClean="0">
                <a:solidFill>
                  <a:srgbClr val="139DBC"/>
                </a:solidFill>
              </a:rPr>
              <a:t>cell </a:t>
            </a:r>
            <a:r>
              <a:rPr lang="en-GB" sz="2200" b="1" dirty="0">
                <a:solidFill>
                  <a:srgbClr val="139DBC"/>
                </a:solidFill>
              </a:rPr>
              <a:t>viability issues </a:t>
            </a:r>
            <a:r>
              <a:rPr lang="en-GB" sz="2200" dirty="0">
                <a:solidFill>
                  <a:srgbClr val="002060"/>
                </a:solidFill>
              </a:rPr>
              <a:t>post-cryopreservation (alert May</a:t>
            </a:r>
            <a:r>
              <a:rPr lang="en-GB" sz="2200" dirty="0" smtClean="0">
                <a:solidFill>
                  <a:srgbClr val="002060"/>
                </a:solidFill>
              </a:rPr>
              <a:t>)</a:t>
            </a:r>
          </a:p>
          <a:p>
            <a:pPr marL="457200" indent="-457200">
              <a:buFont typeface="Arial" panose="020B0604020202020204" pitchFamily="34" charset="0"/>
              <a:buChar char="•"/>
            </a:pPr>
            <a:r>
              <a:rPr lang="en-GB" sz="2200" dirty="0" smtClean="0">
                <a:solidFill>
                  <a:srgbClr val="002060"/>
                </a:solidFill>
              </a:rPr>
              <a:t>BBMR case:</a:t>
            </a:r>
          </a:p>
          <a:p>
            <a:pPr marL="457200" indent="-457200">
              <a:buFont typeface="Arial" panose="020B0604020202020204" pitchFamily="34" charset="0"/>
              <a:buChar char="•"/>
            </a:pPr>
            <a:endParaRPr lang="en-GB" sz="2200" dirty="0">
              <a:solidFill>
                <a:srgbClr val="002060"/>
              </a:solidFill>
            </a:endParaRPr>
          </a:p>
          <a:p>
            <a:pPr marL="457200" indent="-457200">
              <a:buFont typeface="Arial" panose="020B0604020202020204" pitchFamily="34" charset="0"/>
              <a:buChar char="•"/>
            </a:pPr>
            <a:endParaRPr lang="en-GB" sz="2200" dirty="0" smtClean="0">
              <a:solidFill>
                <a:srgbClr val="002060"/>
              </a:solidFill>
            </a:endParaRPr>
          </a:p>
          <a:p>
            <a:pPr marL="457200" indent="-457200">
              <a:buFont typeface="Arial" panose="020B0604020202020204" pitchFamily="34" charset="0"/>
              <a:buChar char="•"/>
            </a:pPr>
            <a:endParaRPr lang="en-GB" sz="2200" dirty="0">
              <a:solidFill>
                <a:srgbClr val="002060"/>
              </a:solidFill>
            </a:endParaRPr>
          </a:p>
          <a:p>
            <a:pPr marL="457200" indent="-457200">
              <a:buFont typeface="Arial" panose="020B0604020202020204" pitchFamily="34" charset="0"/>
              <a:buChar char="•"/>
            </a:pPr>
            <a:endParaRPr lang="en-GB" sz="2200" dirty="0" smtClean="0">
              <a:solidFill>
                <a:srgbClr val="002060"/>
              </a:solidFill>
            </a:endParaRPr>
          </a:p>
          <a:p>
            <a:pPr marL="457200" indent="-457200">
              <a:buFont typeface="Arial" panose="020B0604020202020204" pitchFamily="34" charset="0"/>
              <a:buChar char="•"/>
            </a:pPr>
            <a:endParaRPr lang="en-GB" sz="2200" dirty="0">
              <a:solidFill>
                <a:srgbClr val="002060"/>
              </a:solidFill>
            </a:endParaRPr>
          </a:p>
          <a:p>
            <a:pPr marL="457200" indent="-457200">
              <a:buFont typeface="Arial" panose="020B0604020202020204" pitchFamily="34" charset="0"/>
              <a:buChar char="•"/>
            </a:pPr>
            <a:endParaRPr lang="en-GB" sz="2200" dirty="0" smtClean="0">
              <a:solidFill>
                <a:srgbClr val="002060"/>
              </a:solidFill>
            </a:endParaRPr>
          </a:p>
          <a:p>
            <a:pPr marL="457200" indent="-457200">
              <a:buFont typeface="Arial" panose="020B0604020202020204" pitchFamily="34" charset="0"/>
              <a:buChar char="•"/>
            </a:pPr>
            <a:endParaRPr lang="en-GB" sz="2200" dirty="0">
              <a:solidFill>
                <a:srgbClr val="002060"/>
              </a:solidFill>
            </a:endParaRPr>
          </a:p>
          <a:p>
            <a:endParaRPr lang="en-GB" sz="2200" dirty="0" smtClean="0">
              <a:solidFill>
                <a:srgbClr val="002060"/>
              </a:solidFill>
            </a:endParaRPr>
          </a:p>
          <a:p>
            <a:pPr marL="457200" indent="-457200">
              <a:buFont typeface="Arial" panose="020B0604020202020204" pitchFamily="34" charset="0"/>
              <a:buChar char="•"/>
            </a:pPr>
            <a:r>
              <a:rPr lang="en-GB" sz="2200" dirty="0" smtClean="0">
                <a:solidFill>
                  <a:srgbClr val="002060"/>
                </a:solidFill>
              </a:rPr>
              <a:t>WMDA reports – unused doses of 7.5 and 7.8 x 10^6 CD34/kg</a:t>
            </a:r>
          </a:p>
          <a:p>
            <a:pPr marL="457200" indent="-457200">
              <a:buFont typeface="Arial" panose="020B0604020202020204" pitchFamily="34" charset="0"/>
              <a:buChar char="•"/>
            </a:pPr>
            <a:r>
              <a:rPr lang="en-GB" sz="2200" dirty="0" smtClean="0">
                <a:solidFill>
                  <a:srgbClr val="002060"/>
                </a:solidFill>
              </a:rPr>
              <a:t>Some TCs relying on </a:t>
            </a:r>
            <a:r>
              <a:rPr lang="en-GB" sz="2200" dirty="0" err="1" smtClean="0">
                <a:solidFill>
                  <a:srgbClr val="002060"/>
                </a:solidFill>
              </a:rPr>
              <a:t>Trypan</a:t>
            </a:r>
            <a:r>
              <a:rPr lang="en-GB" sz="2200" dirty="0" smtClean="0">
                <a:solidFill>
                  <a:srgbClr val="002060"/>
                </a:solidFill>
              </a:rPr>
              <a:t> blue</a:t>
            </a:r>
          </a:p>
          <a:p>
            <a:pPr marL="457200" indent="-457200">
              <a:buFont typeface="Arial" panose="020B0604020202020204" pitchFamily="34" charset="0"/>
              <a:buChar char="•"/>
            </a:pPr>
            <a:endParaRPr lang="en-GB" sz="2200" dirty="0">
              <a:solidFill>
                <a:srgbClr val="002060"/>
              </a:solidFill>
            </a:endParaRPr>
          </a:p>
          <a:p>
            <a:pPr marL="457200" indent="-457200">
              <a:buFont typeface="Arial" panose="020B0604020202020204" pitchFamily="34" charset="0"/>
              <a:buChar char="•"/>
            </a:pPr>
            <a:endParaRPr lang="en-GB" sz="2200" dirty="0" smtClean="0">
              <a:solidFill>
                <a:srgbClr val="002060"/>
              </a:solidFill>
            </a:endParaRPr>
          </a:p>
          <a:p>
            <a:endParaRPr lang="en-GB" sz="2200" dirty="0">
              <a:solidFill>
                <a:srgbClr val="002060"/>
              </a:solidFill>
            </a:endParaRPr>
          </a:p>
          <a:p>
            <a:pPr marL="457200" indent="-457200">
              <a:buFont typeface="Arial" panose="020B0604020202020204" pitchFamily="34" charset="0"/>
              <a:buChar char="•"/>
            </a:pPr>
            <a:endParaRPr lang="en-GB" sz="2200" dirty="0">
              <a:solidFill>
                <a:srgbClr val="002060"/>
              </a:solidFill>
            </a:endParaRPr>
          </a:p>
          <a:p>
            <a:endParaRPr lang="en-GB" dirty="0"/>
          </a:p>
        </p:txBody>
      </p:sp>
      <p:sp>
        <p:nvSpPr>
          <p:cNvPr id="8" name="Title 7">
            <a:extLst>
              <a:ext uri="{FF2B5EF4-FFF2-40B4-BE49-F238E27FC236}">
                <a16:creationId xmlns:a16="http://schemas.microsoft.com/office/drawing/2014/main" id="{CF756169-0013-4BCA-8DE6-E6E50A581980}"/>
              </a:ext>
            </a:extLst>
          </p:cNvPr>
          <p:cNvSpPr>
            <a:spLocks noGrp="1"/>
          </p:cNvSpPr>
          <p:nvPr>
            <p:ph type="title"/>
          </p:nvPr>
        </p:nvSpPr>
        <p:spPr>
          <a:xfrm>
            <a:off x="628650" y="366185"/>
            <a:ext cx="8282178" cy="1216035"/>
          </a:xfrm>
        </p:spPr>
        <p:txBody>
          <a:bodyPr>
            <a:normAutofit fontScale="90000"/>
          </a:bodyPr>
          <a:lstStyle/>
          <a:p>
            <a:r>
              <a:rPr kumimoji="0" lang="en-GB" sz="4900" b="1" i="0" u="none" strike="noStrike" kern="0" cap="none" spc="0" normalizeH="0" baseline="0" noProof="0" dirty="0" smtClean="0">
                <a:ln>
                  <a:noFill/>
                </a:ln>
                <a:solidFill>
                  <a:srgbClr val="002060"/>
                </a:solidFill>
                <a:effectLst/>
                <a:uLnTx/>
                <a:uFillTx/>
                <a:ea typeface="+mj-ea"/>
                <a:cs typeface="+mj-cs"/>
              </a:rPr>
              <a:t>Reasons for Unused Products</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8026350"/>
              </p:ext>
            </p:extLst>
          </p:nvPr>
        </p:nvGraphicFramePr>
        <p:xfrm>
          <a:off x="838201" y="2653823"/>
          <a:ext cx="5693228" cy="2392680"/>
        </p:xfrm>
        <a:graphic>
          <a:graphicData uri="http://schemas.openxmlformats.org/drawingml/2006/table">
            <a:tbl>
              <a:tblPr firstRow="1" bandRow="1">
                <a:tableStyleId>{5C22544A-7EE6-4342-B048-85BDC9FD1C3A}</a:tableStyleId>
              </a:tblPr>
              <a:tblGrid>
                <a:gridCol w="923267">
                  <a:extLst>
                    <a:ext uri="{9D8B030D-6E8A-4147-A177-3AD203B41FA5}">
                      <a16:colId xmlns:a16="http://schemas.microsoft.com/office/drawing/2014/main" val="2982740284"/>
                    </a:ext>
                  </a:extLst>
                </a:gridCol>
                <a:gridCol w="832784">
                  <a:extLst>
                    <a:ext uri="{9D8B030D-6E8A-4147-A177-3AD203B41FA5}">
                      <a16:colId xmlns:a16="http://schemas.microsoft.com/office/drawing/2014/main" val="4003237568"/>
                    </a:ext>
                  </a:extLst>
                </a:gridCol>
                <a:gridCol w="1354289">
                  <a:extLst>
                    <a:ext uri="{9D8B030D-6E8A-4147-A177-3AD203B41FA5}">
                      <a16:colId xmlns:a16="http://schemas.microsoft.com/office/drawing/2014/main" val="147096951"/>
                    </a:ext>
                  </a:extLst>
                </a:gridCol>
                <a:gridCol w="1179972">
                  <a:extLst>
                    <a:ext uri="{9D8B030D-6E8A-4147-A177-3AD203B41FA5}">
                      <a16:colId xmlns:a16="http://schemas.microsoft.com/office/drawing/2014/main" val="1988232379"/>
                    </a:ext>
                  </a:extLst>
                </a:gridCol>
                <a:gridCol w="1402916">
                  <a:extLst>
                    <a:ext uri="{9D8B030D-6E8A-4147-A177-3AD203B41FA5}">
                      <a16:colId xmlns:a16="http://schemas.microsoft.com/office/drawing/2014/main" val="1385665987"/>
                    </a:ext>
                  </a:extLst>
                </a:gridCol>
              </a:tblGrid>
              <a:tr h="370840">
                <a:tc>
                  <a:txBody>
                    <a:bodyPr/>
                    <a:lstStyle/>
                    <a:p>
                      <a:endParaRPr lang="en-GB" dirty="0"/>
                    </a:p>
                  </a:txBody>
                  <a:tcPr/>
                </a:tc>
                <a:tc>
                  <a:txBody>
                    <a:bodyPr/>
                    <a:lstStyle/>
                    <a:p>
                      <a:r>
                        <a:rPr lang="en-GB" dirty="0" smtClean="0"/>
                        <a:t>Lab</a:t>
                      </a:r>
                      <a:endParaRPr lang="en-GB" dirty="0"/>
                    </a:p>
                  </a:txBody>
                  <a:tcPr/>
                </a:tc>
                <a:tc>
                  <a:txBody>
                    <a:bodyPr/>
                    <a:lstStyle/>
                    <a:p>
                      <a:r>
                        <a:rPr lang="en-GB" dirty="0" smtClean="0"/>
                        <a:t>CD34/x 10^6/kg</a:t>
                      </a:r>
                      <a:endParaRPr lang="en-GB" dirty="0"/>
                    </a:p>
                  </a:txBody>
                  <a:tcPr/>
                </a:tc>
                <a:tc>
                  <a:txBody>
                    <a:bodyPr/>
                    <a:lstStyle/>
                    <a:p>
                      <a:r>
                        <a:rPr lang="en-GB" dirty="0" smtClean="0"/>
                        <a:t>P-T Viability</a:t>
                      </a:r>
                      <a:endParaRPr lang="en-GB" dirty="0"/>
                    </a:p>
                  </a:txBody>
                  <a:tcPr/>
                </a:tc>
                <a:tc>
                  <a:txBody>
                    <a:bodyPr/>
                    <a:lstStyle/>
                    <a:p>
                      <a:r>
                        <a:rPr lang="en-GB" dirty="0" smtClean="0"/>
                        <a:t>CFU/kg</a:t>
                      </a:r>
                      <a:endParaRPr lang="en-GB" dirty="0"/>
                    </a:p>
                  </a:txBody>
                  <a:tcPr/>
                </a:tc>
                <a:extLst>
                  <a:ext uri="{0D108BD9-81ED-4DB2-BD59-A6C34878D82A}">
                    <a16:rowId xmlns:a16="http://schemas.microsoft.com/office/drawing/2014/main" val="3407861272"/>
                  </a:ext>
                </a:extLst>
              </a:tr>
              <a:tr h="370840">
                <a:tc>
                  <a:txBody>
                    <a:bodyPr/>
                    <a:lstStyle/>
                    <a:p>
                      <a:r>
                        <a:rPr lang="en-GB" dirty="0" smtClean="0"/>
                        <a:t>Day 1</a:t>
                      </a:r>
                      <a:endParaRPr lang="en-GB" dirty="0"/>
                    </a:p>
                  </a:txBody>
                  <a:tcPr/>
                </a:tc>
                <a:tc>
                  <a:txBody>
                    <a:bodyPr/>
                    <a:lstStyle/>
                    <a:p>
                      <a:r>
                        <a:rPr lang="en-GB" dirty="0" smtClean="0"/>
                        <a:t>CC</a:t>
                      </a:r>
                      <a:endParaRPr lang="en-GB" dirty="0"/>
                    </a:p>
                  </a:txBody>
                  <a:tcPr/>
                </a:tc>
                <a:tc>
                  <a:txBody>
                    <a:bodyPr/>
                    <a:lstStyle/>
                    <a:p>
                      <a:r>
                        <a:rPr lang="en-GB" dirty="0" smtClean="0"/>
                        <a:t>2.3</a:t>
                      </a:r>
                      <a:endParaRPr lang="en-GB" dirty="0"/>
                    </a:p>
                  </a:txBody>
                  <a:tcPr/>
                </a:tc>
                <a:tc>
                  <a:txBody>
                    <a:bodyPr/>
                    <a:lstStyle/>
                    <a:p>
                      <a:r>
                        <a:rPr lang="en-GB" dirty="0" smtClean="0"/>
                        <a:t>97.5%</a:t>
                      </a:r>
                      <a:endParaRPr lang="en-GB" dirty="0"/>
                    </a:p>
                  </a:txBody>
                  <a:tcPr/>
                </a:tc>
                <a:tc>
                  <a:txBody>
                    <a:bodyPr/>
                    <a:lstStyle/>
                    <a:p>
                      <a:r>
                        <a:rPr lang="en-GB" dirty="0" smtClean="0"/>
                        <a:t>1.2 x</a:t>
                      </a:r>
                      <a:r>
                        <a:rPr lang="en-GB" baseline="0" dirty="0" smtClean="0"/>
                        <a:t> 10^5</a:t>
                      </a:r>
                      <a:endParaRPr lang="en-GB" dirty="0"/>
                    </a:p>
                  </a:txBody>
                  <a:tcPr/>
                </a:tc>
                <a:extLst>
                  <a:ext uri="{0D108BD9-81ED-4DB2-BD59-A6C34878D82A}">
                    <a16:rowId xmlns:a16="http://schemas.microsoft.com/office/drawing/2014/main" val="3404404237"/>
                  </a:ext>
                </a:extLst>
              </a:tr>
              <a:tr h="370840">
                <a:tc>
                  <a:txBody>
                    <a:bodyPr/>
                    <a:lstStyle/>
                    <a:p>
                      <a:endParaRPr lang="en-GB"/>
                    </a:p>
                  </a:txBody>
                  <a:tcPr/>
                </a:tc>
                <a:tc>
                  <a:txBody>
                    <a:bodyPr/>
                    <a:lstStyle/>
                    <a:p>
                      <a:r>
                        <a:rPr lang="en-GB" dirty="0" smtClean="0"/>
                        <a:t>TC</a:t>
                      </a:r>
                      <a:endParaRPr lang="en-GB" dirty="0"/>
                    </a:p>
                  </a:txBody>
                  <a:tcPr/>
                </a:tc>
                <a:tc>
                  <a:txBody>
                    <a:bodyPr/>
                    <a:lstStyle/>
                    <a:p>
                      <a:r>
                        <a:rPr lang="en-GB" dirty="0" smtClean="0"/>
                        <a:t>0.73 viable</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33%</a:t>
                      </a:r>
                    </a:p>
                    <a:p>
                      <a:endParaRPr lang="en-GB" dirty="0"/>
                    </a:p>
                  </a:txBody>
                  <a:tcPr/>
                </a:tc>
                <a:tc>
                  <a:txBody>
                    <a:bodyPr/>
                    <a:lstStyle/>
                    <a:p>
                      <a:r>
                        <a:rPr lang="en-GB" dirty="0" smtClean="0"/>
                        <a:t>1.1 x 10^4</a:t>
                      </a:r>
                    </a:p>
                  </a:txBody>
                  <a:tcPr/>
                </a:tc>
                <a:extLst>
                  <a:ext uri="{0D108BD9-81ED-4DB2-BD59-A6C34878D82A}">
                    <a16:rowId xmlns:a16="http://schemas.microsoft.com/office/drawing/2014/main" val="3783961981"/>
                  </a:ext>
                </a:extLst>
              </a:tr>
              <a:tr h="370840">
                <a:tc>
                  <a:txBody>
                    <a:bodyPr/>
                    <a:lstStyle/>
                    <a:p>
                      <a:r>
                        <a:rPr lang="en-GB" dirty="0" smtClean="0"/>
                        <a:t>Day 2</a:t>
                      </a:r>
                      <a:endParaRPr lang="en-GB" dirty="0"/>
                    </a:p>
                  </a:txBody>
                  <a:tcPr/>
                </a:tc>
                <a:tc>
                  <a:txBody>
                    <a:bodyPr/>
                    <a:lstStyle/>
                    <a:p>
                      <a:r>
                        <a:rPr lang="en-GB" dirty="0" smtClean="0"/>
                        <a:t>CC</a:t>
                      </a:r>
                      <a:endParaRPr lang="en-GB" dirty="0"/>
                    </a:p>
                  </a:txBody>
                  <a:tcPr/>
                </a:tc>
                <a:tc>
                  <a:txBody>
                    <a:bodyPr/>
                    <a:lstStyle/>
                    <a:p>
                      <a:r>
                        <a:rPr lang="en-GB" dirty="0" smtClean="0"/>
                        <a:t>3.9</a:t>
                      </a:r>
                      <a:endParaRPr lang="en-GB" dirty="0"/>
                    </a:p>
                  </a:txBody>
                  <a:tcPr/>
                </a:tc>
                <a:tc>
                  <a:txBody>
                    <a:bodyPr/>
                    <a:lstStyle/>
                    <a:p>
                      <a:r>
                        <a:rPr lang="en-GB" dirty="0" smtClean="0"/>
                        <a:t>97.4%</a:t>
                      </a:r>
                      <a:endParaRPr lang="en-GB" dirty="0"/>
                    </a:p>
                  </a:txBody>
                  <a:tcPr/>
                </a:tc>
                <a:tc>
                  <a:txBody>
                    <a:bodyPr/>
                    <a:lstStyle/>
                    <a:p>
                      <a:r>
                        <a:rPr lang="en-GB" dirty="0" smtClean="0"/>
                        <a:t>1.3 x 10^5</a:t>
                      </a:r>
                    </a:p>
                  </a:txBody>
                  <a:tcPr/>
                </a:tc>
                <a:extLst>
                  <a:ext uri="{0D108BD9-81ED-4DB2-BD59-A6C34878D82A}">
                    <a16:rowId xmlns:a16="http://schemas.microsoft.com/office/drawing/2014/main" val="1007685839"/>
                  </a:ext>
                </a:extLst>
              </a:tr>
              <a:tr h="370840">
                <a:tc>
                  <a:txBody>
                    <a:bodyPr/>
                    <a:lstStyle/>
                    <a:p>
                      <a:endParaRPr lang="en-GB" dirty="0"/>
                    </a:p>
                  </a:txBody>
                  <a:tcPr/>
                </a:tc>
                <a:tc>
                  <a:txBody>
                    <a:bodyPr/>
                    <a:lstStyle/>
                    <a:p>
                      <a:r>
                        <a:rPr lang="en-GB" dirty="0" smtClean="0"/>
                        <a:t>TC</a:t>
                      </a:r>
                      <a:endParaRPr lang="en-GB" dirty="0"/>
                    </a:p>
                  </a:txBody>
                  <a:tcPr/>
                </a:tc>
                <a:tc>
                  <a:txBody>
                    <a:bodyPr/>
                    <a:lstStyle/>
                    <a:p>
                      <a:r>
                        <a:rPr lang="en-GB" dirty="0" smtClean="0"/>
                        <a:t>2.55 viable</a:t>
                      </a:r>
                      <a:endParaRPr lang="en-GB" dirty="0"/>
                    </a:p>
                  </a:txBody>
                  <a:tcPr/>
                </a:tc>
                <a:tc>
                  <a:txBody>
                    <a:bodyPr/>
                    <a:lstStyle/>
                    <a:p>
                      <a:r>
                        <a:rPr lang="en-GB" dirty="0" smtClean="0"/>
                        <a:t>70%</a:t>
                      </a:r>
                      <a:endParaRPr lang="en-GB" dirty="0"/>
                    </a:p>
                  </a:txBody>
                  <a:tcPr/>
                </a:tc>
                <a:tc>
                  <a:txBody>
                    <a:bodyPr/>
                    <a:lstStyle/>
                    <a:p>
                      <a:r>
                        <a:rPr lang="en-GB" dirty="0" smtClean="0"/>
                        <a:t>zero</a:t>
                      </a:r>
                      <a:endParaRPr lang="en-GB" dirty="0"/>
                    </a:p>
                  </a:txBody>
                  <a:tcPr/>
                </a:tc>
                <a:extLst>
                  <a:ext uri="{0D108BD9-81ED-4DB2-BD59-A6C34878D82A}">
                    <a16:rowId xmlns:a16="http://schemas.microsoft.com/office/drawing/2014/main" val="2695949051"/>
                  </a:ext>
                </a:extLst>
              </a:tr>
            </a:tbl>
          </a:graphicData>
        </a:graphic>
      </p:graphicFrame>
    </p:spTree>
    <p:extLst>
      <p:ext uri="{BB962C8B-B14F-4D97-AF65-F5344CB8AC3E}">
        <p14:creationId xmlns:p14="http://schemas.microsoft.com/office/powerpoint/2010/main" val="4120037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39627"/>
            <a:ext cx="8225028" cy="970591"/>
          </a:xfrm>
        </p:spPr>
        <p:txBody>
          <a:bodyPr>
            <a:normAutofit fontScale="90000"/>
          </a:bodyPr>
          <a:lstStyle/>
          <a:p>
            <a:r>
              <a:rPr lang="en-GB" dirty="0" smtClean="0"/>
              <a:t>Rate of Cells Going Unused Falling</a:t>
            </a:r>
            <a:r>
              <a:rPr lang="en-GB" baseline="30000" dirty="0" smtClean="0"/>
              <a:t>1</a:t>
            </a:r>
            <a:r>
              <a:rPr lang="en-GB" dirty="0" smtClean="0"/>
              <a:t> </a:t>
            </a:r>
            <a:endParaRPr lang="en-GB" dirty="0"/>
          </a:p>
        </p:txBody>
      </p:sp>
      <p:sp>
        <p:nvSpPr>
          <p:cNvPr id="2" name="Slide Number Placeholder 1"/>
          <p:cNvSpPr>
            <a:spLocks noGrp="1"/>
          </p:cNvSpPr>
          <p:nvPr>
            <p:ph type="sldNum" sz="quarter" idx="4"/>
          </p:nvPr>
        </p:nvSpPr>
        <p:spPr/>
        <p:txBody>
          <a:bodyPr/>
          <a:lstStyle/>
          <a:p>
            <a:fld id="{0054C0CC-28D5-2D45-8A57-DFBB9A64E88B}" type="slidenum">
              <a:rPr lang="en-US" smtClean="0"/>
              <a:pPr/>
              <a:t>37</a:t>
            </a:fld>
            <a:endParaRPr lang="en-US" dirty="0"/>
          </a:p>
        </p:txBody>
      </p:sp>
      <p:sp>
        <p:nvSpPr>
          <p:cNvPr id="5" name="Content Placeholder 4"/>
          <p:cNvSpPr>
            <a:spLocks noGrp="1"/>
          </p:cNvSpPr>
          <p:nvPr>
            <p:ph idx="10"/>
          </p:nvPr>
        </p:nvSpPr>
        <p:spPr>
          <a:xfrm>
            <a:off x="685800" y="2902994"/>
            <a:ext cx="7772400" cy="2630908"/>
          </a:xfrm>
        </p:spPr>
        <p:txBody>
          <a:bodyPr/>
          <a:lstStyle/>
          <a:p>
            <a:endParaRPr lang="en-GB" dirty="0"/>
          </a:p>
        </p:txBody>
      </p:sp>
      <p:pic>
        <p:nvPicPr>
          <p:cNvPr id="3" name="Picture 2"/>
          <p:cNvPicPr>
            <a:picLocks noChangeAspect="1"/>
          </p:cNvPicPr>
          <p:nvPr/>
        </p:nvPicPr>
        <p:blipFill>
          <a:blip r:embed="rId3"/>
          <a:stretch>
            <a:fillRect/>
          </a:stretch>
        </p:blipFill>
        <p:spPr>
          <a:xfrm>
            <a:off x="431930" y="1676400"/>
            <a:ext cx="8712148" cy="3688080"/>
          </a:xfrm>
          <a:prstGeom prst="rect">
            <a:avLst/>
          </a:prstGeom>
        </p:spPr>
      </p:pic>
      <p:sp>
        <p:nvSpPr>
          <p:cNvPr id="6" name="TextBox 5"/>
          <p:cNvSpPr txBox="1"/>
          <p:nvPr/>
        </p:nvSpPr>
        <p:spPr>
          <a:xfrm>
            <a:off x="685799" y="6204259"/>
            <a:ext cx="3268683" cy="369332"/>
          </a:xfrm>
          <a:prstGeom prst="rect">
            <a:avLst/>
          </a:prstGeom>
        </p:spPr>
        <p:txBody>
          <a:bodyPr vert="horz" wrap="square" lIns="91440" tIns="45720" rIns="91440" bIns="45720" rtlCol="0" anchor="ctr">
            <a:spAutoFit/>
          </a:bodyPr>
          <a:lstStyle/>
          <a:p>
            <a:r>
              <a:rPr lang="en-GB" dirty="0" smtClean="0">
                <a:solidFill>
                  <a:schemeClr val="bg1"/>
                </a:solidFill>
              </a:rPr>
              <a:t>1. </a:t>
            </a:r>
            <a:r>
              <a:rPr lang="en-GB" dirty="0" err="1" smtClean="0">
                <a:solidFill>
                  <a:schemeClr val="bg1"/>
                </a:solidFill>
              </a:rPr>
              <a:t>Stefanski</a:t>
            </a:r>
            <a:r>
              <a:rPr lang="en-GB" dirty="0" smtClean="0">
                <a:solidFill>
                  <a:schemeClr val="bg1"/>
                </a:solidFill>
              </a:rPr>
              <a:t> et al, Bloo</a:t>
            </a:r>
            <a:r>
              <a:rPr lang="en-GB" dirty="0" smtClean="0">
                <a:solidFill>
                  <a:schemeClr val="bg1"/>
                </a:solidFill>
              </a:rPr>
              <a:t>d 2021</a:t>
            </a:r>
            <a:endParaRPr lang="en-GB" dirty="0" smtClean="0">
              <a:solidFill>
                <a:schemeClr val="bg1"/>
              </a:solidFill>
            </a:endParaRPr>
          </a:p>
        </p:txBody>
      </p:sp>
    </p:spTree>
    <p:extLst>
      <p:ext uri="{BB962C8B-B14F-4D97-AF65-F5344CB8AC3E}">
        <p14:creationId xmlns:p14="http://schemas.microsoft.com/office/powerpoint/2010/main" val="770479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rcRect/>
          <a:stretch>
            <a:fillRect/>
          </a:stretch>
        </p:blipFill>
        <p:spPr>
          <a:xfrm>
            <a:off x="88826" y="914400"/>
            <a:ext cx="901775" cy="381000"/>
          </a:xfrm>
          <a:prstGeom prst="rect">
            <a:avLst/>
          </a:prstGeom>
        </p:spPr>
      </p:pic>
      <p:sp>
        <p:nvSpPr>
          <p:cNvPr id="11" name="TextBox 10">
            <a:extLst>
              <a:ext uri="{FF2B5EF4-FFF2-40B4-BE49-F238E27FC236}">
                <a16:creationId xmlns:a16="http://schemas.microsoft.com/office/drawing/2014/main" id="{1EAF8B86-5AE3-4D55-AAA3-93BE8AD214D3}"/>
              </a:ext>
            </a:extLst>
          </p:cNvPr>
          <p:cNvSpPr txBox="1"/>
          <p:nvPr/>
        </p:nvSpPr>
        <p:spPr>
          <a:xfrm>
            <a:off x="1" y="857250"/>
            <a:ext cx="9144000" cy="744071"/>
          </a:xfrm>
          <a:prstGeom prst="rect">
            <a:avLst/>
          </a:prstGeom>
          <a:solidFill>
            <a:srgbClr val="00ACC8"/>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lIns="91440" tIns="91440" rIns="91440" bIns="91440" rtlCol="0" anchor="ctr">
            <a:noAutofit/>
          </a:bodyPr>
          <a:lstStyle/>
          <a:p>
            <a:pPr lvl="1">
              <a:defRPr sz="2400" b="1" i="0" u="none" strike="noStrike" kern="1200" baseline="0">
                <a:solidFill>
                  <a:sysClr val="windowText" lastClr="000000">
                    <a:lumMod val="75000"/>
                    <a:lumOff val="25000"/>
                  </a:sysClr>
                </a:solidFill>
                <a:latin typeface="+mn-lt"/>
                <a:ea typeface="+mn-ea"/>
                <a:cs typeface="+mn-cs"/>
              </a:defRPr>
            </a:pPr>
            <a:r>
              <a:rPr lang="en-US" sz="1600" dirty="0">
                <a:solidFill>
                  <a:schemeClr val="bg1"/>
                </a:solidFill>
                <a:latin typeface="Merriweather Sans" pitchFamily="2" charset="77"/>
              </a:rPr>
              <a:t>Unrelated HPC marrow, HPC apheresis and HPC cords</a:t>
            </a:r>
          </a:p>
          <a:p>
            <a:pPr lvl="1">
              <a:defRPr sz="2400" b="1" i="0" u="none" strike="noStrike" kern="1200" baseline="0">
                <a:solidFill>
                  <a:sysClr val="windowText" lastClr="000000">
                    <a:lumMod val="75000"/>
                    <a:lumOff val="25000"/>
                  </a:sysClr>
                </a:solidFill>
                <a:latin typeface="+mn-lt"/>
                <a:ea typeface="+mn-ea"/>
                <a:cs typeface="+mn-cs"/>
              </a:defRPr>
            </a:pPr>
            <a:r>
              <a:rPr lang="en-US" sz="1600" dirty="0">
                <a:solidFill>
                  <a:schemeClr val="bg1"/>
                </a:solidFill>
                <a:latin typeface="Merriweather Sans" pitchFamily="2" charset="77"/>
              </a:rPr>
              <a:t>shipped worldwide 1997-2021</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970135"/>
            <a:ext cx="1226745" cy="518300"/>
          </a:xfrm>
          <a:prstGeom prst="rect">
            <a:avLst/>
          </a:prstGeom>
        </p:spPr>
      </p:pic>
      <p:pic>
        <p:nvPicPr>
          <p:cNvPr id="2" name="Picture 1">
            <a:extLst>
              <a:ext uri="{FF2B5EF4-FFF2-40B4-BE49-F238E27FC236}">
                <a16:creationId xmlns:a16="http://schemas.microsoft.com/office/drawing/2014/main" id="{564CB1FF-4CCD-9F42-9B7E-F359176E3589}"/>
              </a:ext>
            </a:extLst>
          </p:cNvPr>
          <p:cNvPicPr>
            <a:picLocks noChangeAspect="1"/>
          </p:cNvPicPr>
          <p:nvPr/>
        </p:nvPicPr>
        <p:blipFill>
          <a:blip r:embed="rId5"/>
          <a:stretch>
            <a:fillRect/>
          </a:stretch>
        </p:blipFill>
        <p:spPr>
          <a:xfrm>
            <a:off x="0" y="857250"/>
            <a:ext cx="9144000" cy="5143500"/>
          </a:xfrm>
          <a:prstGeom prst="rect">
            <a:avLst/>
          </a:prstGeom>
        </p:spPr>
      </p:pic>
      <p:pic>
        <p:nvPicPr>
          <p:cNvPr id="6" name="Picture 5">
            <a:extLst>
              <a:ext uri="{FF2B5EF4-FFF2-40B4-BE49-F238E27FC236}">
                <a16:creationId xmlns:a16="http://schemas.microsoft.com/office/drawing/2014/main" id="{D4A052E7-AF4B-534E-9198-AD447C5CAE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 y="1600200"/>
            <a:ext cx="9565445" cy="4400550"/>
          </a:xfrm>
          <a:prstGeom prst="rect">
            <a:avLst/>
          </a:prstGeom>
        </p:spPr>
      </p:pic>
    </p:spTree>
    <p:extLst>
      <p:ext uri="{BB962C8B-B14F-4D97-AF65-F5344CB8AC3E}">
        <p14:creationId xmlns:p14="http://schemas.microsoft.com/office/powerpoint/2010/main" val="476421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rcRect/>
          <a:stretch>
            <a:fillRect/>
          </a:stretch>
        </p:blipFill>
        <p:spPr>
          <a:xfrm>
            <a:off x="88826" y="914400"/>
            <a:ext cx="901775" cy="381000"/>
          </a:xfrm>
          <a:prstGeom prst="rect">
            <a:avLst/>
          </a:prstGeom>
        </p:spPr>
      </p:pic>
      <p:pic>
        <p:nvPicPr>
          <p:cNvPr id="5" name="Picture 4">
            <a:extLst>
              <a:ext uri="{FF2B5EF4-FFF2-40B4-BE49-F238E27FC236}">
                <a16:creationId xmlns:a16="http://schemas.microsoft.com/office/drawing/2014/main" id="{D6B8BDD1-36D6-8C4C-9EC8-F93E5CC2B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221879"/>
            <a:ext cx="9221762" cy="4836022"/>
          </a:xfrm>
          <a:prstGeom prst="rect">
            <a:avLst/>
          </a:prstGeom>
        </p:spPr>
      </p:pic>
      <p:sp>
        <p:nvSpPr>
          <p:cNvPr id="11" name="TextBox 10">
            <a:extLst>
              <a:ext uri="{FF2B5EF4-FFF2-40B4-BE49-F238E27FC236}">
                <a16:creationId xmlns:a16="http://schemas.microsoft.com/office/drawing/2014/main" id="{1EAF8B86-5AE3-4D55-AAA3-93BE8AD214D3}"/>
              </a:ext>
            </a:extLst>
          </p:cNvPr>
          <p:cNvSpPr txBox="1"/>
          <p:nvPr/>
        </p:nvSpPr>
        <p:spPr>
          <a:xfrm>
            <a:off x="1" y="857250"/>
            <a:ext cx="9144000" cy="744071"/>
          </a:xfrm>
          <a:prstGeom prst="rect">
            <a:avLst/>
          </a:prstGeom>
          <a:solidFill>
            <a:srgbClr val="00ACC8"/>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lIns="91440" tIns="91440" rIns="91440" bIns="91440" rtlCol="0" anchor="ctr">
            <a:noAutofit/>
          </a:bodyPr>
          <a:lstStyle/>
          <a:p>
            <a:pPr lvl="1">
              <a:defRPr sz="2000" b="1" i="0" u="none" strike="noStrike" kern="1200" baseline="0">
                <a:solidFill>
                  <a:sysClr val="windowText" lastClr="000000">
                    <a:lumMod val="75000"/>
                    <a:lumOff val="25000"/>
                  </a:sysClr>
                </a:solidFill>
                <a:latin typeface="+mn-lt"/>
                <a:ea typeface="+mn-ea"/>
                <a:cs typeface="+mn-cs"/>
              </a:defRPr>
            </a:pPr>
            <a:r>
              <a:rPr lang="en-US" sz="1600" dirty="0">
                <a:solidFill>
                  <a:schemeClr val="bg1"/>
                </a:solidFill>
                <a:latin typeface="Merriweather Sans" pitchFamily="2" charset="77"/>
              </a:rPr>
              <a:t>Percentage of HPC products (marrow/apheresis) provided worldwide </a:t>
            </a:r>
            <a:br>
              <a:rPr lang="en-US" sz="1600" dirty="0">
                <a:solidFill>
                  <a:schemeClr val="bg1"/>
                </a:solidFill>
                <a:latin typeface="Merriweather Sans" pitchFamily="2" charset="77"/>
              </a:rPr>
            </a:br>
            <a:r>
              <a:rPr lang="en-US" sz="1600" dirty="0">
                <a:solidFill>
                  <a:schemeClr val="bg1"/>
                </a:solidFill>
                <a:latin typeface="Merriweather Sans" pitchFamily="2" charset="77"/>
              </a:rPr>
              <a:t>for national and international patients 1997-2021</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970135"/>
            <a:ext cx="1226745" cy="518300"/>
          </a:xfrm>
          <a:prstGeom prst="rect">
            <a:avLst/>
          </a:prstGeom>
        </p:spPr>
      </p:pic>
    </p:spTree>
    <p:extLst>
      <p:ext uri="{BB962C8B-B14F-4D97-AF65-F5344CB8AC3E}">
        <p14:creationId xmlns:p14="http://schemas.microsoft.com/office/powerpoint/2010/main" val="3020094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62725" y="6356350"/>
            <a:ext cx="2581275" cy="366713"/>
          </a:xfrm>
        </p:spPr>
        <p:txBody>
          <a:bodyPr/>
          <a:lstStyle/>
          <a:p>
            <a:fld id="{0C3441AE-69CE-47D4-81E4-F6C76F053A53}" type="slidenum">
              <a:rPr lang="en-GB" smtClean="0"/>
              <a:t>4</a:t>
            </a:fld>
            <a:endParaRPr lang="en-GB"/>
          </a:p>
        </p:txBody>
      </p:sp>
      <p:sp>
        <p:nvSpPr>
          <p:cNvPr id="7" name="Title 2">
            <a:extLst>
              <a:ext uri="{FF2B5EF4-FFF2-40B4-BE49-F238E27FC236}">
                <a16:creationId xmlns:a16="http://schemas.microsoft.com/office/drawing/2014/main" id="{0D63F3C5-0BCB-48B6-9A86-6AC18B94516B}"/>
              </a:ext>
            </a:extLst>
          </p:cNvPr>
          <p:cNvSpPr txBox="1">
            <a:spLocks/>
          </p:cNvSpPr>
          <p:nvPr/>
        </p:nvSpPr>
        <p:spPr>
          <a:xfrm>
            <a:off x="496241" y="733320"/>
            <a:ext cx="6726491" cy="1436993"/>
          </a:xfrm>
          <a:prstGeom prst="rect">
            <a:avLst/>
          </a:prstGeom>
        </p:spPr>
        <p:txBody>
          <a:bodyPr vert="horz" lIns="91440" tIns="45720" rIns="91440" bIns="45720" rtlCol="0" anchor="t">
            <a:normAutofit fontScale="97500"/>
          </a:bodyPr>
          <a:lstStyle>
            <a:lvl1pPr marL="0" algn="l" defTabSz="457200" rtl="0" eaLnBrk="1" latinLnBrk="0" hangingPunct="1">
              <a:lnSpc>
                <a:spcPts val="4000"/>
              </a:lnSpc>
              <a:spcBef>
                <a:spcPts val="0"/>
              </a:spcBef>
              <a:spcAft>
                <a:spcPts val="0"/>
              </a:spcAft>
              <a:buNone/>
              <a:defRPr sz="4400" kern="1200">
                <a:solidFill>
                  <a:schemeClr val="tx1"/>
                </a:solidFill>
                <a:latin typeface="+mj-lt"/>
                <a:ea typeface="+mj-ea"/>
                <a:cs typeface="+mj-cs"/>
              </a:defRPr>
            </a:lvl1pPr>
          </a:lstStyle>
          <a:p>
            <a:endParaRPr lang="en-AU" b="1" dirty="0">
              <a:solidFill>
                <a:srgbClr val="00206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574568"/>
            <a:ext cx="9100428" cy="5231872"/>
          </a:xfrm>
          <a:prstGeom prst="rect">
            <a:avLst/>
          </a:prstGeom>
        </p:spPr>
      </p:pic>
    </p:spTree>
    <p:extLst>
      <p:ext uri="{BB962C8B-B14F-4D97-AF65-F5344CB8AC3E}">
        <p14:creationId xmlns:p14="http://schemas.microsoft.com/office/powerpoint/2010/main" val="1970951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rcRect/>
          <a:stretch>
            <a:fillRect/>
          </a:stretch>
        </p:blipFill>
        <p:spPr>
          <a:xfrm>
            <a:off x="88826" y="914400"/>
            <a:ext cx="901775" cy="381000"/>
          </a:xfrm>
          <a:prstGeom prst="rect">
            <a:avLst/>
          </a:prstGeom>
        </p:spPr>
      </p:pic>
      <p:sp>
        <p:nvSpPr>
          <p:cNvPr id="11" name="TextBox 10">
            <a:extLst>
              <a:ext uri="{FF2B5EF4-FFF2-40B4-BE49-F238E27FC236}">
                <a16:creationId xmlns:a16="http://schemas.microsoft.com/office/drawing/2014/main" id="{1EAF8B86-5AE3-4D55-AAA3-93BE8AD214D3}"/>
              </a:ext>
            </a:extLst>
          </p:cNvPr>
          <p:cNvSpPr txBox="1"/>
          <p:nvPr/>
        </p:nvSpPr>
        <p:spPr>
          <a:xfrm>
            <a:off x="1" y="857250"/>
            <a:ext cx="9144000" cy="744071"/>
          </a:xfrm>
          <a:prstGeom prst="rect">
            <a:avLst/>
          </a:prstGeom>
          <a:solidFill>
            <a:srgbClr val="00ACC8"/>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lIns="91440" tIns="91440" rIns="91440" bIns="91440" rtlCol="0" anchor="ctr">
            <a:noAutofit/>
          </a:bodyPr>
          <a:lstStyle/>
          <a:p>
            <a:pPr lvl="1">
              <a:lnSpc>
                <a:spcPct val="90000"/>
              </a:lnSpc>
              <a:spcBef>
                <a:spcPct val="0"/>
              </a:spcBef>
              <a:spcAft>
                <a:spcPts val="300"/>
              </a:spcAft>
            </a:pPr>
            <a:r>
              <a:rPr lang="en-US" sz="1600" b="1" dirty="0">
                <a:solidFill>
                  <a:schemeClr val="bg1"/>
                </a:solidFill>
                <a:latin typeface="Merriweather Sans" pitchFamily="2" charset="77"/>
              </a:rPr>
              <a:t>Global exchange of HPC products</a:t>
            </a:r>
          </a:p>
          <a:p>
            <a:pPr lvl="1">
              <a:lnSpc>
                <a:spcPct val="90000"/>
              </a:lnSpc>
              <a:spcBef>
                <a:spcPct val="0"/>
              </a:spcBef>
              <a:spcAft>
                <a:spcPts val="300"/>
              </a:spcAft>
            </a:pPr>
            <a:r>
              <a:rPr lang="en-US" sz="1600" b="1" dirty="0">
                <a:solidFill>
                  <a:schemeClr val="bg1"/>
                </a:solidFill>
                <a:latin typeface="Merriweather Sans" pitchFamily="2" charset="77"/>
              </a:rPr>
              <a:t>(marrow/apheresis) 2021</a:t>
            </a:r>
            <a:endParaRPr lang="en-US" sz="1600" b="1" cap="all" spc="100" dirty="0">
              <a:solidFill>
                <a:schemeClr val="bg1"/>
              </a:solidFill>
              <a:latin typeface="Merriweather Sans" pitchFamily="2" charset="77"/>
              <a:cs typeface="Arial" panose="020B0604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970135"/>
            <a:ext cx="1226745" cy="518300"/>
          </a:xfrm>
          <a:prstGeom prst="rect">
            <a:avLst/>
          </a:prstGeom>
        </p:spPr>
      </p:pic>
      <p:pic>
        <p:nvPicPr>
          <p:cNvPr id="5" name="Picture 4">
            <a:extLst>
              <a:ext uri="{FF2B5EF4-FFF2-40B4-BE49-F238E27FC236}">
                <a16:creationId xmlns:a16="http://schemas.microsoft.com/office/drawing/2014/main" id="{EE361611-1157-A64B-BA55-14D46B26D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1" y="1607344"/>
            <a:ext cx="7810500" cy="4393407"/>
          </a:xfrm>
          <a:prstGeom prst="rect">
            <a:avLst/>
          </a:prstGeom>
        </p:spPr>
      </p:pic>
    </p:spTree>
    <p:extLst>
      <p:ext uri="{BB962C8B-B14F-4D97-AF65-F5344CB8AC3E}">
        <p14:creationId xmlns:p14="http://schemas.microsoft.com/office/powerpoint/2010/main" val="3704577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550" y="108967"/>
            <a:ext cx="7772400" cy="912312"/>
          </a:xfrm>
        </p:spPr>
        <p:txBody>
          <a:bodyPr/>
          <a:lstStyle/>
          <a:p>
            <a:r>
              <a:rPr lang="en-GB" dirty="0" smtClean="0"/>
              <a:t>Thank You</a:t>
            </a:r>
            <a:endParaRPr lang="en-GB" dirty="0"/>
          </a:p>
        </p:txBody>
      </p:sp>
      <p:sp>
        <p:nvSpPr>
          <p:cNvPr id="3" name="Slide Number Placeholder 2"/>
          <p:cNvSpPr>
            <a:spLocks noGrp="1"/>
          </p:cNvSpPr>
          <p:nvPr>
            <p:ph type="sldNum" sz="quarter" idx="4"/>
          </p:nvPr>
        </p:nvSpPr>
        <p:spPr/>
        <p:txBody>
          <a:bodyPr/>
          <a:lstStyle/>
          <a:p>
            <a:fld id="{0054C0CC-28D5-2D45-8A57-DFBB9A64E88B}" type="slidenum">
              <a:rPr lang="en-US" smtClean="0"/>
              <a:pPr/>
              <a:t>41</a:t>
            </a:fld>
            <a:endParaRPr lang="en-US" dirty="0"/>
          </a:p>
        </p:txBody>
      </p:sp>
      <p:sp>
        <p:nvSpPr>
          <p:cNvPr id="4" name="Content Placeholder 3"/>
          <p:cNvSpPr>
            <a:spLocks noGrp="1"/>
          </p:cNvSpPr>
          <p:nvPr>
            <p:ph idx="10"/>
          </p:nvPr>
        </p:nvSpPr>
        <p:spPr>
          <a:xfrm>
            <a:off x="685800" y="1857693"/>
            <a:ext cx="8137566" cy="4864842"/>
          </a:xfrm>
        </p:spPr>
        <p:txBody>
          <a:bodyPr>
            <a:normAutofit lnSpcReduction="10000"/>
          </a:bodyPr>
          <a:lstStyle/>
          <a:p>
            <a:r>
              <a:rPr lang="en-GB" sz="2000" dirty="0" smtClean="0">
                <a:solidFill>
                  <a:srgbClr val="00B050"/>
                </a:solidFill>
              </a:rPr>
              <a:t>  	</a:t>
            </a:r>
            <a:r>
              <a:rPr lang="en-GB" sz="2000" dirty="0">
                <a:solidFill>
                  <a:srgbClr val="00B050"/>
                </a:solidFill>
              </a:rPr>
              <a:t> </a:t>
            </a:r>
            <a:r>
              <a:rPr lang="en-GB" sz="2000" dirty="0" smtClean="0">
                <a:solidFill>
                  <a:srgbClr val="00B050"/>
                </a:solidFill>
              </a:rPr>
              <a:t>          </a:t>
            </a:r>
            <a:r>
              <a:rPr lang="en-GB" sz="2000" b="1" dirty="0" smtClean="0">
                <a:solidFill>
                  <a:srgbClr val="0070C0"/>
                </a:solidFill>
              </a:rPr>
              <a:t>BBMR</a:t>
            </a:r>
          </a:p>
          <a:p>
            <a:r>
              <a:rPr lang="en-GB" sz="2000" dirty="0" smtClean="0">
                <a:solidFill>
                  <a:srgbClr val="002060"/>
                </a:solidFill>
              </a:rPr>
              <a:t>David Winstone			Thilo Mengling</a:t>
            </a:r>
          </a:p>
          <a:p>
            <a:r>
              <a:rPr lang="en-GB" sz="2000" dirty="0" smtClean="0">
                <a:solidFill>
                  <a:srgbClr val="002060"/>
                </a:solidFill>
              </a:rPr>
              <a:t>Kieran Herrity			Eefke van Eerden</a:t>
            </a:r>
          </a:p>
          <a:p>
            <a:r>
              <a:rPr lang="en-GB" sz="2000" dirty="0" smtClean="0">
                <a:solidFill>
                  <a:srgbClr val="002060"/>
                </a:solidFill>
              </a:rPr>
              <a:t>Ying Li				Monique </a:t>
            </a:r>
            <a:r>
              <a:rPr lang="en-GB" sz="2000" dirty="0" err="1" smtClean="0">
                <a:solidFill>
                  <a:srgbClr val="002060"/>
                </a:solidFill>
              </a:rPr>
              <a:t>Joris</a:t>
            </a:r>
            <a:r>
              <a:rPr lang="en-GB" sz="2000" dirty="0" smtClean="0">
                <a:solidFill>
                  <a:srgbClr val="002060"/>
                </a:solidFill>
              </a:rPr>
              <a:t> (global trends report)</a:t>
            </a:r>
          </a:p>
          <a:p>
            <a:endParaRPr lang="en-GB" sz="2000" dirty="0">
              <a:solidFill>
                <a:srgbClr val="002060"/>
              </a:solidFill>
            </a:endParaRPr>
          </a:p>
          <a:p>
            <a:endParaRPr lang="en-GB" sz="2000" dirty="0" smtClean="0">
              <a:solidFill>
                <a:srgbClr val="002060"/>
              </a:solidFill>
            </a:endParaRPr>
          </a:p>
          <a:p>
            <a:r>
              <a:rPr lang="en-GB" sz="2000" dirty="0" smtClean="0">
                <a:solidFill>
                  <a:srgbClr val="002060"/>
                </a:solidFill>
              </a:rPr>
              <a:t>Ann O’Leary			Julia Lee</a:t>
            </a:r>
          </a:p>
          <a:p>
            <a:r>
              <a:rPr lang="en-GB" sz="2000" dirty="0" smtClean="0">
                <a:solidFill>
                  <a:srgbClr val="002060"/>
                </a:solidFill>
              </a:rPr>
              <a:t>Rob Danby			Rachel Pearce</a:t>
            </a:r>
          </a:p>
          <a:p>
            <a:r>
              <a:rPr lang="en-GB" sz="2000" dirty="0" smtClean="0">
                <a:solidFill>
                  <a:srgbClr val="002060"/>
                </a:solidFill>
              </a:rPr>
              <a:t>Angharad Price			Marie Wilson</a:t>
            </a:r>
          </a:p>
          <a:p>
            <a:r>
              <a:rPr lang="en-GB" sz="2000" dirty="0" smtClean="0">
                <a:solidFill>
                  <a:srgbClr val="002060"/>
                </a:solidFill>
              </a:rPr>
              <a:t>Ruta Maniusyte</a:t>
            </a:r>
          </a:p>
          <a:p>
            <a:endParaRPr lang="en-GB" sz="2000" dirty="0" smtClean="0">
              <a:solidFill>
                <a:srgbClr val="002060"/>
              </a:solidFill>
            </a:endParaRPr>
          </a:p>
          <a:p>
            <a:endParaRPr lang="en-GB" sz="2000" dirty="0">
              <a:solidFill>
                <a:srgbClr val="002060"/>
              </a:solidFill>
            </a:endParaRPr>
          </a:p>
        </p:txBody>
      </p:sp>
      <p:sp>
        <p:nvSpPr>
          <p:cNvPr id="6" name="TextBox 5"/>
          <p:cNvSpPr txBox="1"/>
          <p:nvPr/>
        </p:nvSpPr>
        <p:spPr>
          <a:xfrm>
            <a:off x="2898507" y="872505"/>
            <a:ext cx="5248894" cy="584775"/>
          </a:xfrm>
          <a:prstGeom prst="rect">
            <a:avLst/>
          </a:prstGeom>
        </p:spPr>
        <p:txBody>
          <a:bodyPr vert="horz" wrap="square" lIns="91440" tIns="45720" rIns="91440" bIns="45720" rtlCol="0" anchor="ctr">
            <a:spAutoFit/>
          </a:bodyPr>
          <a:lstStyle/>
          <a:p>
            <a:r>
              <a:rPr lang="en-GB" sz="3200" b="1" dirty="0">
                <a:solidFill>
                  <a:srgbClr val="FF0000"/>
                </a:solidFill>
              </a:rPr>
              <a:t>O</a:t>
            </a:r>
            <a:r>
              <a:rPr lang="en-GB" sz="3200" b="1" dirty="0" smtClean="0">
                <a:solidFill>
                  <a:srgbClr val="FF0000"/>
                </a:solidFill>
              </a:rPr>
              <a:t>ur donors</a:t>
            </a:r>
            <a:endParaRPr lang="en-GB" sz="3200" b="1" dirty="0" smtClean="0">
              <a:solidFill>
                <a:srgbClr val="FF0000"/>
              </a:solidFill>
            </a:endParaRPr>
          </a:p>
        </p:txBody>
      </p:sp>
      <p:pic>
        <p:nvPicPr>
          <p:cNvPr id="7" name="Picture 6"/>
          <p:cNvPicPr>
            <a:picLocks noChangeAspect="1"/>
          </p:cNvPicPr>
          <p:nvPr/>
        </p:nvPicPr>
        <p:blipFill>
          <a:blip r:embed="rId3"/>
          <a:stretch>
            <a:fillRect/>
          </a:stretch>
        </p:blipFill>
        <p:spPr>
          <a:xfrm>
            <a:off x="685800" y="3681035"/>
            <a:ext cx="1933575" cy="790575"/>
          </a:xfrm>
          <a:prstGeom prst="rect">
            <a:avLst/>
          </a:prstGeom>
        </p:spPr>
      </p:pic>
      <p:pic>
        <p:nvPicPr>
          <p:cNvPr id="8" name="Picture 7"/>
          <p:cNvPicPr>
            <a:picLocks noChangeAspect="1"/>
          </p:cNvPicPr>
          <p:nvPr/>
        </p:nvPicPr>
        <p:blipFill>
          <a:blip r:embed="rId4"/>
          <a:stretch>
            <a:fillRect/>
          </a:stretch>
        </p:blipFill>
        <p:spPr>
          <a:xfrm>
            <a:off x="843811" y="1353787"/>
            <a:ext cx="1617551" cy="866899"/>
          </a:xfrm>
          <a:prstGeom prst="rect">
            <a:avLst/>
          </a:prstGeom>
        </p:spPr>
      </p:pic>
      <p:pic>
        <p:nvPicPr>
          <p:cNvPr id="9" name="Content Placeholder 5"/>
          <p:cNvPicPr>
            <a:picLocks noGrp="1" noChangeAspect="1"/>
          </p:cNvPicPr>
          <p:nvPr>
            <p:ph idx="11"/>
          </p:nvPr>
        </p:nvPicPr>
        <p:blipFill>
          <a:blip r:embed="rId5"/>
          <a:stretch>
            <a:fillRect/>
          </a:stretch>
        </p:blipFill>
        <p:spPr>
          <a:xfrm>
            <a:off x="4723822" y="3565916"/>
            <a:ext cx="2308269" cy="1053585"/>
          </a:xfrm>
          <a:prstGeom prst="rect">
            <a:avLst/>
          </a:prstGeom>
        </p:spPr>
      </p:pic>
      <p:pic>
        <p:nvPicPr>
          <p:cNvPr id="10" name="Picture 2" descr="Image may contain: text that says &quot;WMDA matching donors serving patients&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3822" y="1465585"/>
            <a:ext cx="1180594" cy="88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72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23EC13-F44E-47FD-82AC-986E2CA5AA28}"/>
              </a:ext>
            </a:extLst>
          </p:cNvPr>
          <p:cNvSpPr>
            <a:spLocks noGrp="1"/>
          </p:cNvSpPr>
          <p:nvPr>
            <p:ph type="sldNum" sz="quarter" idx="4"/>
          </p:nvPr>
        </p:nvSpPr>
        <p:spPr/>
        <p:txBody>
          <a:bodyPr/>
          <a:lstStyle/>
          <a:p>
            <a:pPr defTabSz="914400"/>
            <a:fld id="{0054C0CC-28D5-2D45-8A57-DFBB9A64E88B}" type="slidenum">
              <a:rPr lang="en-US"/>
              <a:pPr defTabSz="914400"/>
              <a:t>5</a:t>
            </a:fld>
            <a:endParaRPr lang="en-US" dirty="0"/>
          </a:p>
        </p:txBody>
      </p:sp>
      <p:sp>
        <p:nvSpPr>
          <p:cNvPr id="7" name="Title 2">
            <a:extLst>
              <a:ext uri="{FF2B5EF4-FFF2-40B4-BE49-F238E27FC236}">
                <a16:creationId xmlns:a16="http://schemas.microsoft.com/office/drawing/2014/main" id="{F6833134-6024-481C-9AA9-82BC47BD29B4}"/>
              </a:ext>
            </a:extLst>
          </p:cNvPr>
          <p:cNvSpPr>
            <a:spLocks noGrp="1"/>
          </p:cNvSpPr>
          <p:nvPr>
            <p:ph type="ctrTitle"/>
          </p:nvPr>
        </p:nvSpPr>
        <p:spPr>
          <a:xfrm>
            <a:off x="113016" y="509018"/>
            <a:ext cx="9030984" cy="832102"/>
          </a:xfrm>
        </p:spPr>
        <p:txBody>
          <a:bodyPr>
            <a:normAutofit/>
          </a:bodyPr>
          <a:lstStyle/>
          <a:p>
            <a:r>
              <a:rPr lang="en-AU" b="1" dirty="0" smtClean="0">
                <a:solidFill>
                  <a:srgbClr val="002060"/>
                </a:solidFill>
                <a:latin typeface="Arial" panose="020B0604020202020204" pitchFamily="34" charset="0"/>
                <a:cs typeface="Arial" panose="020B0604020202020204" pitchFamily="34" charset="0"/>
              </a:rPr>
              <a:t>What if I Get It?</a:t>
            </a:r>
            <a:endParaRPr lang="en-AU" sz="3900" b="1" dirty="0">
              <a:solidFill>
                <a:srgbClr val="139DBC"/>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85E8562-D05D-4344-9BD7-28880323ED4A}"/>
              </a:ext>
            </a:extLst>
          </p:cNvPr>
          <p:cNvSpPr/>
          <p:nvPr/>
        </p:nvSpPr>
        <p:spPr>
          <a:xfrm>
            <a:off x="-391669" y="1341120"/>
            <a:ext cx="8352803" cy="4524315"/>
          </a:xfrm>
          <a:prstGeom prst="rect">
            <a:avLst/>
          </a:prstGeom>
        </p:spPr>
        <p:txBody>
          <a:bodyPr wrap="square">
            <a:spAutoFit/>
          </a:bodyPr>
          <a:lstStyle/>
          <a:p>
            <a:pPr marL="857250" lvl="1" indent="-457200">
              <a:buFont typeface="Arial" panose="020B0604020202020204" pitchFamily="34" charset="0"/>
              <a:buChar char="•"/>
            </a:pPr>
            <a:r>
              <a:rPr lang="en-AU" sz="2400" dirty="0">
                <a:solidFill>
                  <a:srgbClr val="002060"/>
                </a:solidFill>
                <a:latin typeface="Arial" panose="020B0604020202020204" pitchFamily="34" charset="0"/>
                <a:cs typeface="Arial" panose="020B0604020202020204" pitchFamily="34" charset="0"/>
              </a:rPr>
              <a:t>High morbidity rate – 20% ITU</a:t>
            </a:r>
          </a:p>
          <a:p>
            <a:pPr marL="857250" lvl="1" indent="-457200">
              <a:buFont typeface="Arial" panose="020B0604020202020204" pitchFamily="34" charset="0"/>
              <a:buChar char="•"/>
            </a:pPr>
            <a:r>
              <a:rPr lang="en-AU" sz="2400" dirty="0">
                <a:solidFill>
                  <a:srgbClr val="002060"/>
                </a:solidFill>
                <a:latin typeface="Arial" panose="020B0604020202020204" pitchFamily="34" charset="0"/>
                <a:cs typeface="Arial" panose="020B0604020202020204" pitchFamily="34" charset="0"/>
              </a:rPr>
              <a:t>High mortality rate - 14-23</a:t>
            </a:r>
            <a:r>
              <a:rPr lang="en-AU" sz="2400" dirty="0" smtClean="0">
                <a:solidFill>
                  <a:srgbClr val="002060"/>
                </a:solidFill>
                <a:latin typeface="Arial" panose="020B0604020202020204" pitchFamily="34" charset="0"/>
                <a:cs typeface="Arial" panose="020B0604020202020204" pitchFamily="34" charset="0"/>
              </a:rPr>
              <a:t>%</a:t>
            </a:r>
          </a:p>
          <a:p>
            <a:pPr marL="742950" lvl="1" indent="-342900">
              <a:buFont typeface="Arial" panose="020B0604020202020204" pitchFamily="34" charset="0"/>
              <a:buChar char="•"/>
            </a:pPr>
            <a:endParaRPr lang="en-AU" sz="2400" dirty="0">
              <a:solidFill>
                <a:srgbClr val="002060"/>
              </a:solidFill>
              <a:latin typeface="Arial" panose="020B0604020202020204" pitchFamily="34" charset="0"/>
              <a:cs typeface="Arial" panose="020B0604020202020204" pitchFamily="34" charset="0"/>
            </a:endParaRPr>
          </a:p>
          <a:p>
            <a:pPr marL="857250" lvl="1" indent="-457200">
              <a:buFont typeface="Arial" panose="020B0604020202020204" pitchFamily="34" charset="0"/>
              <a:buChar char="•"/>
            </a:pPr>
            <a:r>
              <a:rPr lang="en-AU" sz="2400" dirty="0">
                <a:solidFill>
                  <a:srgbClr val="002060"/>
                </a:solidFill>
                <a:latin typeface="Arial" panose="020B0604020202020204" pitchFamily="34" charset="0"/>
                <a:cs typeface="Arial" panose="020B0604020202020204" pitchFamily="34" charset="0"/>
              </a:rPr>
              <a:t>Similar for auto and </a:t>
            </a:r>
            <a:r>
              <a:rPr lang="en-AU" sz="2400" dirty="0" err="1">
                <a:solidFill>
                  <a:srgbClr val="002060"/>
                </a:solidFill>
                <a:latin typeface="Arial" panose="020B0604020202020204" pitchFamily="34" charset="0"/>
                <a:cs typeface="Arial" panose="020B0604020202020204" pitchFamily="34" charset="0"/>
              </a:rPr>
              <a:t>allo</a:t>
            </a:r>
            <a:r>
              <a:rPr lang="en-AU" sz="2400" dirty="0">
                <a:solidFill>
                  <a:srgbClr val="002060"/>
                </a:solidFill>
                <a:latin typeface="Arial" panose="020B0604020202020204" pitchFamily="34" charset="0"/>
                <a:cs typeface="Arial" panose="020B0604020202020204" pitchFamily="34" charset="0"/>
              </a:rPr>
              <a:t> patients</a:t>
            </a:r>
          </a:p>
          <a:p>
            <a:pPr marL="857250" lvl="1" indent="-457200">
              <a:buFont typeface="Arial" panose="020B0604020202020204" pitchFamily="34" charset="0"/>
              <a:buChar char="•"/>
            </a:pPr>
            <a:r>
              <a:rPr lang="en-AU" sz="2400" dirty="0">
                <a:solidFill>
                  <a:srgbClr val="002060"/>
                </a:solidFill>
                <a:latin typeface="Arial" panose="020B0604020202020204" pitchFamily="34" charset="0"/>
                <a:cs typeface="Arial" panose="020B0604020202020204" pitchFamily="34" charset="0"/>
              </a:rPr>
              <a:t>Worse prognosis if:	 &lt;12 </a:t>
            </a:r>
            <a:r>
              <a:rPr lang="en-AU" sz="2400" dirty="0" err="1">
                <a:solidFill>
                  <a:srgbClr val="002060"/>
                </a:solidFill>
                <a:latin typeface="Arial" panose="020B0604020202020204" pitchFamily="34" charset="0"/>
                <a:cs typeface="Arial" panose="020B0604020202020204" pitchFamily="34" charset="0"/>
              </a:rPr>
              <a:t>mths</a:t>
            </a:r>
            <a:r>
              <a:rPr lang="en-AU" sz="2400" dirty="0">
                <a:solidFill>
                  <a:srgbClr val="002060"/>
                </a:solidFill>
                <a:latin typeface="Arial" panose="020B0604020202020204" pitchFamily="34" charset="0"/>
                <a:cs typeface="Arial" panose="020B0604020202020204" pitchFamily="34" charset="0"/>
              </a:rPr>
              <a:t> post-SCT</a:t>
            </a:r>
          </a:p>
          <a:p>
            <a:pPr marL="742950" lvl="1" indent="-342900">
              <a:buFont typeface="Arial" panose="020B0604020202020204" pitchFamily="34" charset="0"/>
              <a:buChar char="•"/>
            </a:pPr>
            <a:r>
              <a:rPr lang="en-AU" sz="2400" dirty="0">
                <a:solidFill>
                  <a:srgbClr val="002060"/>
                </a:solidFill>
                <a:latin typeface="Arial" panose="020B0604020202020204" pitchFamily="34" charset="0"/>
                <a:cs typeface="Arial" panose="020B0604020202020204" pitchFamily="34" charset="0"/>
              </a:rPr>
              <a:t>						 	on immunosuppression</a:t>
            </a:r>
          </a:p>
          <a:p>
            <a:pPr marL="742950" lvl="1" indent="-342900">
              <a:buFont typeface="Arial" panose="020B0604020202020204" pitchFamily="34" charset="0"/>
              <a:buChar char="•"/>
            </a:pPr>
            <a:r>
              <a:rPr lang="en-AU" sz="2400" dirty="0">
                <a:solidFill>
                  <a:srgbClr val="002060"/>
                </a:solidFill>
                <a:latin typeface="Arial" panose="020B0604020202020204" pitchFamily="34" charset="0"/>
                <a:cs typeface="Arial" panose="020B0604020202020204" pitchFamily="34" charset="0"/>
              </a:rPr>
              <a:t>						 	B-cell depleting </a:t>
            </a:r>
            <a:r>
              <a:rPr lang="en-AU" sz="2400" dirty="0" smtClean="0">
                <a:solidFill>
                  <a:srgbClr val="002060"/>
                </a:solidFill>
                <a:latin typeface="Arial" panose="020B0604020202020204" pitchFamily="34" charset="0"/>
                <a:cs typeface="Arial" panose="020B0604020202020204" pitchFamily="34" charset="0"/>
              </a:rPr>
              <a:t>treatments</a:t>
            </a:r>
          </a:p>
          <a:p>
            <a:pPr marL="400050" lvl="1"/>
            <a:endParaRPr lang="en-AU" sz="2400" dirty="0">
              <a:solidFill>
                <a:srgbClr val="002060"/>
              </a:solidFill>
              <a:latin typeface="Arial" panose="020B0604020202020204" pitchFamily="34" charset="0"/>
              <a:cs typeface="Arial" panose="020B0604020202020204" pitchFamily="34" charset="0"/>
            </a:endParaRPr>
          </a:p>
          <a:p>
            <a:pPr marL="742950" lvl="1" indent="-342900">
              <a:buFont typeface="Arial" panose="020B0604020202020204" pitchFamily="34" charset="0"/>
              <a:buChar char="•"/>
            </a:pPr>
            <a:r>
              <a:rPr lang="en-AU" sz="2400" dirty="0">
                <a:solidFill>
                  <a:srgbClr val="002060"/>
                </a:solidFill>
                <a:latin typeface="Arial" panose="020B0604020202020204" pitchFamily="34" charset="0"/>
                <a:cs typeface="Arial" panose="020B0604020202020204" pitchFamily="34" charset="0"/>
              </a:rPr>
              <a:t>Median time of onset post-SCT  - </a:t>
            </a:r>
            <a:r>
              <a:rPr lang="en-AU" sz="2400" dirty="0" err="1">
                <a:solidFill>
                  <a:srgbClr val="002060"/>
                </a:solidFill>
                <a:latin typeface="Arial" panose="020B0604020202020204" pitchFamily="34" charset="0"/>
                <a:cs typeface="Arial" panose="020B0604020202020204" pitchFamily="34" charset="0"/>
              </a:rPr>
              <a:t>allo</a:t>
            </a:r>
            <a:r>
              <a:rPr lang="en-AU" sz="2400" dirty="0">
                <a:solidFill>
                  <a:srgbClr val="002060"/>
                </a:solidFill>
                <a:latin typeface="Arial" panose="020B0604020202020204" pitchFamily="34" charset="0"/>
                <a:cs typeface="Arial" panose="020B0604020202020204" pitchFamily="34" charset="0"/>
              </a:rPr>
              <a:t> 16 </a:t>
            </a:r>
            <a:r>
              <a:rPr lang="en-AU" sz="2400" dirty="0" err="1">
                <a:solidFill>
                  <a:srgbClr val="002060"/>
                </a:solidFill>
                <a:latin typeface="Arial" panose="020B0604020202020204" pitchFamily="34" charset="0"/>
                <a:cs typeface="Arial" panose="020B0604020202020204" pitchFamily="34" charset="0"/>
              </a:rPr>
              <a:t>mths</a:t>
            </a:r>
            <a:r>
              <a:rPr lang="en-AU" sz="2400" dirty="0">
                <a:solidFill>
                  <a:srgbClr val="002060"/>
                </a:solidFill>
                <a:latin typeface="Arial" panose="020B0604020202020204" pitchFamily="34" charset="0"/>
                <a:cs typeface="Arial" panose="020B0604020202020204" pitchFamily="34" charset="0"/>
              </a:rPr>
              <a:t>		auto 23 </a:t>
            </a:r>
            <a:r>
              <a:rPr lang="en-AU" sz="2400" dirty="0" err="1">
                <a:solidFill>
                  <a:srgbClr val="002060"/>
                </a:solidFill>
                <a:latin typeface="Arial" panose="020B0604020202020204" pitchFamily="34" charset="0"/>
                <a:cs typeface="Arial" panose="020B0604020202020204" pitchFamily="34" charset="0"/>
              </a:rPr>
              <a:t>mths</a:t>
            </a:r>
            <a:endParaRPr lang="en-AU" sz="2400" dirty="0">
              <a:solidFill>
                <a:srgbClr val="002060"/>
              </a:solidFill>
              <a:latin typeface="Arial" panose="020B0604020202020204" pitchFamily="34" charset="0"/>
              <a:cs typeface="Arial" panose="020B0604020202020204" pitchFamily="34" charset="0"/>
            </a:endParaRPr>
          </a:p>
          <a:p>
            <a:pPr marL="742950" lvl="1" indent="-342900">
              <a:buFont typeface="Arial" panose="020B0604020202020204" pitchFamily="34" charset="0"/>
              <a:buChar char="•"/>
            </a:pPr>
            <a:endParaRPr lang="en-AU" sz="2400" dirty="0">
              <a:solidFill>
                <a:srgbClr val="002060"/>
              </a:solidFill>
              <a:latin typeface="Arial" panose="020B0604020202020204" pitchFamily="34" charset="0"/>
              <a:cs typeface="Arial" panose="020B0604020202020204" pitchFamily="34" charset="0"/>
            </a:endParaRPr>
          </a:p>
          <a:p>
            <a:pPr marL="742950" lvl="1" indent="-342900">
              <a:buFont typeface="Arial" panose="020B0604020202020204" pitchFamily="34" charset="0"/>
              <a:buChar char="•"/>
            </a:pPr>
            <a:r>
              <a:rPr lang="en-AU" sz="2400" dirty="0">
                <a:solidFill>
                  <a:srgbClr val="002060"/>
                </a:solidFill>
                <a:latin typeface="Arial" panose="020B0604020202020204" pitchFamily="34" charset="0"/>
                <a:cs typeface="Arial" panose="020B0604020202020204" pitchFamily="34" charset="0"/>
              </a:rPr>
              <a:t>Above March-August </a:t>
            </a:r>
            <a:r>
              <a:rPr lang="en-AU" sz="2400" dirty="0" smtClean="0">
                <a:solidFill>
                  <a:srgbClr val="002060"/>
                </a:solidFill>
                <a:latin typeface="Arial" panose="020B0604020202020204" pitchFamily="34" charset="0"/>
                <a:cs typeface="Arial" panose="020B0604020202020204" pitchFamily="34" charset="0"/>
              </a:rPr>
              <a:t>2020</a:t>
            </a:r>
            <a:endParaRPr lang="en-AU" sz="2400" dirty="0">
              <a:solidFill>
                <a:srgbClr val="002060"/>
              </a:solidFill>
              <a:latin typeface="Arial" panose="020B0604020202020204" pitchFamily="34" charset="0"/>
              <a:cs typeface="Arial" panose="020B0604020202020204" pitchFamily="34" charset="0"/>
            </a:endParaRPr>
          </a:p>
        </p:txBody>
      </p:sp>
      <p:sp>
        <p:nvSpPr>
          <p:cNvPr id="4" name="TextBox 3"/>
          <p:cNvSpPr txBox="1"/>
          <p:nvPr/>
        </p:nvSpPr>
        <p:spPr>
          <a:xfrm>
            <a:off x="701040" y="5907999"/>
            <a:ext cx="7040880" cy="923330"/>
          </a:xfrm>
          <a:prstGeom prst="rect">
            <a:avLst/>
          </a:prstGeom>
        </p:spPr>
        <p:txBody>
          <a:bodyPr vert="horz" wrap="square" lIns="91440" tIns="45720" rIns="91440" bIns="45720" rtlCol="0" anchor="ctr">
            <a:spAutoFit/>
          </a:bodyPr>
          <a:lstStyle/>
          <a:p>
            <a:r>
              <a:rPr lang="en-GB" dirty="0">
                <a:solidFill>
                  <a:srgbClr val="0070C0"/>
                </a:solidFill>
              </a:rPr>
              <a:t>CIBMTR 318 patients, Sharma et </a:t>
            </a:r>
            <a:r>
              <a:rPr lang="en-GB" dirty="0" err="1">
                <a:solidFill>
                  <a:srgbClr val="0070C0"/>
                </a:solidFill>
              </a:rPr>
              <a:t>a,l</a:t>
            </a:r>
            <a:r>
              <a:rPr lang="en-GB" dirty="0">
                <a:solidFill>
                  <a:srgbClr val="0070C0"/>
                </a:solidFill>
              </a:rPr>
              <a:t> 2021, Lancet Haematology</a:t>
            </a:r>
          </a:p>
          <a:p>
            <a:r>
              <a:rPr lang="en-GB" dirty="0">
                <a:solidFill>
                  <a:srgbClr val="0070C0"/>
                </a:solidFill>
              </a:rPr>
              <a:t>EBMT 382 patients, </a:t>
            </a:r>
            <a:r>
              <a:rPr lang="en-GB" dirty="0" err="1">
                <a:solidFill>
                  <a:srgbClr val="0070C0"/>
                </a:solidFill>
              </a:rPr>
              <a:t>Ljungman</a:t>
            </a:r>
            <a:r>
              <a:rPr lang="en-GB" dirty="0">
                <a:solidFill>
                  <a:srgbClr val="0070C0"/>
                </a:solidFill>
              </a:rPr>
              <a:t> et al, 2021, </a:t>
            </a:r>
            <a:r>
              <a:rPr lang="en-GB" dirty="0" err="1">
                <a:solidFill>
                  <a:srgbClr val="0070C0"/>
                </a:solidFill>
              </a:rPr>
              <a:t>Leukemia</a:t>
            </a:r>
            <a:endParaRPr lang="en-GB" dirty="0">
              <a:solidFill>
                <a:srgbClr val="0070C0"/>
              </a:solidFill>
            </a:endParaRPr>
          </a:p>
          <a:p>
            <a:r>
              <a:rPr lang="en-GB" dirty="0">
                <a:solidFill>
                  <a:srgbClr val="0070C0"/>
                </a:solidFill>
              </a:rPr>
              <a:t>Review 2031 patients, </a:t>
            </a:r>
            <a:r>
              <a:rPr lang="en-GB" dirty="0" err="1">
                <a:solidFill>
                  <a:srgbClr val="0070C0"/>
                </a:solidFill>
              </a:rPr>
              <a:t>Shahzad</a:t>
            </a:r>
            <a:r>
              <a:rPr lang="en-GB" dirty="0">
                <a:solidFill>
                  <a:srgbClr val="0070C0"/>
                </a:solidFill>
              </a:rPr>
              <a:t> et al, 2022, Trans Infect Dis</a:t>
            </a:r>
          </a:p>
        </p:txBody>
      </p:sp>
      <p:pic>
        <p:nvPicPr>
          <p:cNvPr id="2" name="Picture 1"/>
          <p:cNvPicPr>
            <a:picLocks noChangeAspect="1"/>
          </p:cNvPicPr>
          <p:nvPr/>
        </p:nvPicPr>
        <p:blipFill>
          <a:blip r:embed="rId3"/>
          <a:stretch>
            <a:fillRect/>
          </a:stretch>
        </p:blipFill>
        <p:spPr>
          <a:xfrm>
            <a:off x="5312394" y="125731"/>
            <a:ext cx="3423213" cy="1931670"/>
          </a:xfrm>
          <a:prstGeom prst="rect">
            <a:avLst/>
          </a:prstGeom>
        </p:spPr>
      </p:pic>
    </p:spTree>
    <p:extLst>
      <p:ext uri="{BB962C8B-B14F-4D97-AF65-F5344CB8AC3E}">
        <p14:creationId xmlns:p14="http://schemas.microsoft.com/office/powerpoint/2010/main" val="2143942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495794" y="500852"/>
            <a:ext cx="7772400" cy="639179"/>
          </a:xfrm>
        </p:spPr>
        <p:txBody>
          <a:bodyPr>
            <a:normAutofit fontScale="90000"/>
          </a:bodyPr>
          <a:lstStyle/>
          <a:p>
            <a:r>
              <a:rPr lang="en-GB" dirty="0" smtClean="0"/>
              <a:t>In Oxford………..</a:t>
            </a:r>
            <a:endParaRPr lang="en-GB" dirty="0"/>
          </a:p>
        </p:txBody>
      </p:sp>
      <p:sp>
        <p:nvSpPr>
          <p:cNvPr id="3" name="Slide Number Placeholder 2"/>
          <p:cNvSpPr>
            <a:spLocks noGrp="1"/>
          </p:cNvSpPr>
          <p:nvPr>
            <p:ph type="sldNum" sz="quarter" idx="4"/>
          </p:nvPr>
        </p:nvSpPr>
        <p:spPr/>
        <p:txBody>
          <a:bodyPr/>
          <a:lstStyle/>
          <a:p>
            <a:fld id="{0054C0CC-28D5-2D45-8A57-DFBB9A64E88B}" type="slidenum">
              <a:rPr lang="en-US" smtClean="0"/>
              <a:pPr/>
              <a:t>6</a:t>
            </a:fld>
            <a:endParaRPr lang="en-US" dirty="0"/>
          </a:p>
        </p:txBody>
      </p:sp>
      <p:pic>
        <p:nvPicPr>
          <p:cNvPr id="11" name="Content Placeholder 10"/>
          <p:cNvPicPr>
            <a:picLocks noGrp="1" noChangeAspect="1"/>
          </p:cNvPicPr>
          <p:nvPr>
            <p:ph idx="10"/>
          </p:nvPr>
        </p:nvPicPr>
        <p:blipFill>
          <a:blip r:embed="rId3"/>
          <a:stretch>
            <a:fillRect/>
          </a:stretch>
        </p:blipFill>
        <p:spPr>
          <a:xfrm>
            <a:off x="403761" y="1979837"/>
            <a:ext cx="3657599" cy="2615911"/>
          </a:xfrm>
          <a:prstGeom prst="rect">
            <a:avLst/>
          </a:prstGeom>
        </p:spPr>
      </p:pic>
      <p:pic>
        <p:nvPicPr>
          <p:cNvPr id="12" name="Picture 11"/>
          <p:cNvPicPr>
            <a:picLocks noChangeAspect="1"/>
          </p:cNvPicPr>
          <p:nvPr/>
        </p:nvPicPr>
        <p:blipFill>
          <a:blip r:embed="rId4"/>
          <a:stretch>
            <a:fillRect/>
          </a:stretch>
        </p:blipFill>
        <p:spPr>
          <a:xfrm>
            <a:off x="4797403" y="1979838"/>
            <a:ext cx="4113425" cy="2615911"/>
          </a:xfrm>
          <a:prstGeom prst="rect">
            <a:avLst/>
          </a:prstGeom>
        </p:spPr>
      </p:pic>
    </p:spTree>
    <p:extLst>
      <p:ext uri="{BB962C8B-B14F-4D97-AF65-F5344CB8AC3E}">
        <p14:creationId xmlns:p14="http://schemas.microsoft.com/office/powerpoint/2010/main" val="3605705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23EC13-F44E-47FD-82AC-986E2CA5AA28}"/>
              </a:ext>
            </a:extLst>
          </p:cNvPr>
          <p:cNvSpPr>
            <a:spLocks noGrp="1"/>
          </p:cNvSpPr>
          <p:nvPr>
            <p:ph type="sldNum" sz="quarter" idx="4"/>
          </p:nvPr>
        </p:nvSpPr>
        <p:spPr/>
        <p:txBody>
          <a:bodyPr/>
          <a:lstStyle/>
          <a:p>
            <a:pPr defTabSz="914400"/>
            <a:fld id="{0054C0CC-28D5-2D45-8A57-DFBB9A64E88B}" type="slidenum">
              <a:rPr lang="en-US"/>
              <a:pPr defTabSz="914400"/>
              <a:t>7</a:t>
            </a:fld>
            <a:endParaRPr lang="en-US" dirty="0"/>
          </a:p>
        </p:txBody>
      </p:sp>
      <p:sp>
        <p:nvSpPr>
          <p:cNvPr id="7" name="Title 2">
            <a:extLst>
              <a:ext uri="{FF2B5EF4-FFF2-40B4-BE49-F238E27FC236}">
                <a16:creationId xmlns:a16="http://schemas.microsoft.com/office/drawing/2014/main" id="{F6833134-6024-481C-9AA9-82BC47BD29B4}"/>
              </a:ext>
            </a:extLst>
          </p:cNvPr>
          <p:cNvSpPr>
            <a:spLocks noGrp="1"/>
          </p:cNvSpPr>
          <p:nvPr>
            <p:ph type="ctrTitle"/>
          </p:nvPr>
        </p:nvSpPr>
        <p:spPr>
          <a:xfrm>
            <a:off x="113016" y="509018"/>
            <a:ext cx="9030984" cy="832102"/>
          </a:xfrm>
        </p:spPr>
        <p:txBody>
          <a:bodyPr>
            <a:normAutofit/>
          </a:bodyPr>
          <a:lstStyle/>
          <a:p>
            <a:r>
              <a:rPr lang="en-AU" b="1" dirty="0" smtClean="0">
                <a:solidFill>
                  <a:srgbClr val="002060"/>
                </a:solidFill>
                <a:latin typeface="Arial" panose="020B0604020202020204" pitchFamily="34" charset="0"/>
                <a:cs typeface="Arial" panose="020B0604020202020204" pitchFamily="34" charset="0"/>
              </a:rPr>
              <a:t>What if I Get It?</a:t>
            </a:r>
            <a:endParaRPr lang="en-AU" sz="3900" b="1" dirty="0">
              <a:solidFill>
                <a:srgbClr val="139DBC"/>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85E8562-D05D-4344-9BD7-28880323ED4A}"/>
              </a:ext>
            </a:extLst>
          </p:cNvPr>
          <p:cNvSpPr/>
          <p:nvPr/>
        </p:nvSpPr>
        <p:spPr>
          <a:xfrm>
            <a:off x="-269749" y="1410355"/>
            <a:ext cx="9413749" cy="5447645"/>
          </a:xfrm>
          <a:prstGeom prst="rect">
            <a:avLst/>
          </a:prstGeom>
        </p:spPr>
        <p:txBody>
          <a:bodyPr wrap="square">
            <a:spAutoFit/>
          </a:bodyPr>
          <a:lstStyle/>
          <a:p>
            <a:pPr marL="742950" lvl="1" indent="-342900">
              <a:buFont typeface="Arial" panose="020B0604020202020204" pitchFamily="34" charset="0"/>
              <a:buChar char="•"/>
            </a:pPr>
            <a:r>
              <a:rPr lang="en-AU" sz="2400" dirty="0" smtClean="0">
                <a:solidFill>
                  <a:srgbClr val="002060"/>
                </a:solidFill>
                <a:latin typeface="Arial" panose="020B0604020202020204" pitchFamily="34" charset="0"/>
                <a:cs typeface="Arial" panose="020B0604020202020204" pitchFamily="34" charset="0"/>
              </a:rPr>
              <a:t>Impact </a:t>
            </a:r>
            <a:r>
              <a:rPr lang="en-AU" sz="2400" dirty="0">
                <a:solidFill>
                  <a:srgbClr val="002060"/>
                </a:solidFill>
                <a:latin typeface="Arial" panose="020B0604020202020204" pitchFamily="34" charset="0"/>
                <a:cs typeface="Arial" panose="020B0604020202020204" pitchFamily="34" charset="0"/>
              </a:rPr>
              <a:t>of vaccination not clear </a:t>
            </a:r>
            <a:r>
              <a:rPr lang="en-AU" sz="2400" dirty="0" smtClean="0">
                <a:solidFill>
                  <a:srgbClr val="002060"/>
                </a:solidFill>
                <a:latin typeface="Arial" panose="020B0604020202020204" pitchFamily="34" charset="0"/>
                <a:cs typeface="Arial" panose="020B0604020202020204" pitchFamily="34" charset="0"/>
              </a:rPr>
              <a:t>yet</a:t>
            </a:r>
          </a:p>
          <a:p>
            <a:pPr marL="742950" lvl="1" indent="-342900">
              <a:buFont typeface="Arial" panose="020B0604020202020204" pitchFamily="34" charset="0"/>
              <a:buChar char="•"/>
            </a:pPr>
            <a:endParaRPr lang="en-AU" sz="2400" dirty="0">
              <a:solidFill>
                <a:srgbClr val="002060"/>
              </a:solidFill>
              <a:latin typeface="Arial" panose="020B0604020202020204" pitchFamily="34" charset="0"/>
              <a:cs typeface="Arial" panose="020B0604020202020204" pitchFamily="34" charset="0"/>
            </a:endParaRPr>
          </a:p>
          <a:p>
            <a:pPr marL="742950" lvl="1" indent="-342900">
              <a:buFont typeface="Arial" panose="020B0604020202020204" pitchFamily="34" charset="0"/>
              <a:buChar char="•"/>
            </a:pPr>
            <a:r>
              <a:rPr lang="en-AU" sz="2400" dirty="0" smtClean="0">
                <a:solidFill>
                  <a:srgbClr val="002060"/>
                </a:solidFill>
                <a:latin typeface="Arial" panose="020B0604020202020204" pitchFamily="34" charset="0"/>
                <a:cs typeface="Arial" panose="020B0604020202020204" pitchFamily="34" charset="0"/>
              </a:rPr>
              <a:t>Covid-19 Medicine Delivery Units – 16th December 2021</a:t>
            </a:r>
          </a:p>
          <a:p>
            <a:pPr marL="400050" lvl="1"/>
            <a:endParaRPr lang="en-AU" sz="2400" dirty="0" smtClean="0">
              <a:solidFill>
                <a:srgbClr val="002060"/>
              </a:solidFill>
              <a:latin typeface="Arial" panose="020B0604020202020204" pitchFamily="34" charset="0"/>
              <a:cs typeface="Arial" panose="020B0604020202020204" pitchFamily="34" charset="0"/>
            </a:endParaRPr>
          </a:p>
          <a:p>
            <a:pPr marL="742950" lvl="1" indent="-342900">
              <a:buFont typeface="Arial" panose="020B0604020202020204" pitchFamily="34" charset="0"/>
              <a:buChar char="•"/>
            </a:pPr>
            <a:r>
              <a:rPr lang="en-AU" sz="2400" dirty="0" smtClean="0">
                <a:solidFill>
                  <a:srgbClr val="002060"/>
                </a:solidFill>
                <a:latin typeface="Arial" panose="020B0604020202020204" pitchFamily="34" charset="0"/>
                <a:cs typeface="Arial" panose="020B0604020202020204" pitchFamily="34" charset="0"/>
              </a:rPr>
              <a:t>Identify patients eligible for treatments</a:t>
            </a:r>
          </a:p>
          <a:p>
            <a:pPr marL="742950" lvl="1" indent="-342900">
              <a:buFont typeface="Arial" panose="020B0604020202020204" pitchFamily="34" charset="0"/>
              <a:buChar char="•"/>
            </a:pPr>
            <a:r>
              <a:rPr lang="en-AU" sz="2400" dirty="0" smtClean="0">
                <a:solidFill>
                  <a:srgbClr val="002060"/>
                </a:solidFill>
                <a:latin typeface="Arial" panose="020B0604020202020204" pitchFamily="34" charset="0"/>
                <a:cs typeface="Arial" panose="020B0604020202020204" pitchFamily="34" charset="0"/>
              </a:rPr>
              <a:t>Triage assessment with clinician</a:t>
            </a:r>
          </a:p>
          <a:p>
            <a:pPr marL="400050" lvl="1"/>
            <a:endParaRPr lang="en-AU" sz="2400" dirty="0" smtClean="0">
              <a:solidFill>
                <a:srgbClr val="002060"/>
              </a:solidFill>
              <a:latin typeface="Arial" panose="020B0604020202020204" pitchFamily="34" charset="0"/>
              <a:cs typeface="Arial" panose="020B0604020202020204" pitchFamily="34" charset="0"/>
            </a:endParaRPr>
          </a:p>
          <a:p>
            <a:pPr marL="742950" lvl="1" indent="-342900">
              <a:buFont typeface="Arial" panose="020B0604020202020204" pitchFamily="34" charset="0"/>
              <a:buChar char="•"/>
            </a:pPr>
            <a:r>
              <a:rPr lang="en-AU" sz="2400" dirty="0" smtClean="0">
                <a:solidFill>
                  <a:srgbClr val="002060"/>
                </a:solidFill>
                <a:latin typeface="Arial" panose="020B0604020202020204" pitchFamily="34" charset="0"/>
                <a:cs typeface="Arial" panose="020B0604020202020204" pitchFamily="34" charset="0"/>
              </a:rPr>
              <a:t>Neutralising </a:t>
            </a:r>
            <a:r>
              <a:rPr lang="en-AU" sz="2400" dirty="0" err="1" smtClean="0">
                <a:solidFill>
                  <a:srgbClr val="002060"/>
                </a:solidFill>
                <a:latin typeface="Arial" panose="020B0604020202020204" pitchFamily="34" charset="0"/>
                <a:cs typeface="Arial" panose="020B0604020202020204" pitchFamily="34" charset="0"/>
              </a:rPr>
              <a:t>mAbs</a:t>
            </a:r>
            <a:r>
              <a:rPr lang="en-AU" sz="2400" dirty="0" smtClean="0">
                <a:solidFill>
                  <a:srgbClr val="002060"/>
                </a:solidFill>
                <a:latin typeface="Arial" panose="020B0604020202020204" pitchFamily="34" charset="0"/>
                <a:cs typeface="Arial" panose="020B0604020202020204" pitchFamily="34" charset="0"/>
              </a:rPr>
              <a:t> and antivirals</a:t>
            </a:r>
          </a:p>
          <a:p>
            <a:pPr marL="1200150" lvl="2" indent="-342900">
              <a:buFont typeface="Arial" panose="020B0604020202020204" pitchFamily="34" charset="0"/>
              <a:buChar char="•"/>
            </a:pPr>
            <a:r>
              <a:rPr lang="en-AU" sz="2400" dirty="0" err="1" smtClean="0">
                <a:solidFill>
                  <a:srgbClr val="002060"/>
                </a:solidFill>
                <a:latin typeface="Arial" panose="020B0604020202020204" pitchFamily="34" charset="0"/>
                <a:cs typeface="Arial" panose="020B0604020202020204" pitchFamily="34" charset="0"/>
              </a:rPr>
              <a:t>Paxlovid</a:t>
            </a:r>
            <a:r>
              <a:rPr lang="en-AU" sz="2400" dirty="0" smtClean="0">
                <a:solidFill>
                  <a:srgbClr val="002060"/>
                </a:solidFill>
                <a:latin typeface="Arial" panose="020B0604020202020204" pitchFamily="34" charset="0"/>
                <a:cs typeface="Arial" panose="020B0604020202020204" pitchFamily="34" charset="0"/>
              </a:rPr>
              <a:t> (oral – </a:t>
            </a:r>
            <a:r>
              <a:rPr lang="en-AU" sz="2400" dirty="0" err="1" smtClean="0">
                <a:solidFill>
                  <a:srgbClr val="002060"/>
                </a:solidFill>
                <a:latin typeface="Arial" panose="020B0604020202020204" pitchFamily="34" charset="0"/>
                <a:cs typeface="Arial" panose="020B0604020202020204" pitchFamily="34" charset="0"/>
              </a:rPr>
              <a:t>nirmatrelvir</a:t>
            </a:r>
            <a:r>
              <a:rPr lang="en-AU" sz="2400" dirty="0" smtClean="0">
                <a:solidFill>
                  <a:srgbClr val="002060"/>
                </a:solidFill>
                <a:latin typeface="Arial" panose="020B0604020202020204" pitchFamily="34" charset="0"/>
                <a:cs typeface="Arial" panose="020B0604020202020204" pitchFamily="34" charset="0"/>
              </a:rPr>
              <a:t>/ritonavir)</a:t>
            </a:r>
          </a:p>
          <a:p>
            <a:pPr marL="1200150" lvl="2" indent="-342900">
              <a:buFont typeface="Arial" panose="020B0604020202020204" pitchFamily="34" charset="0"/>
              <a:buChar char="•"/>
            </a:pPr>
            <a:r>
              <a:rPr lang="en-AU" sz="2400" dirty="0" err="1" smtClean="0">
                <a:solidFill>
                  <a:srgbClr val="002060"/>
                </a:solidFill>
                <a:latin typeface="Arial" panose="020B0604020202020204" pitchFamily="34" charset="0"/>
                <a:cs typeface="Arial" panose="020B0604020202020204" pitchFamily="34" charset="0"/>
              </a:rPr>
              <a:t>Sotrovimab</a:t>
            </a:r>
            <a:r>
              <a:rPr lang="en-AU" sz="2400" dirty="0" smtClean="0">
                <a:solidFill>
                  <a:srgbClr val="002060"/>
                </a:solidFill>
                <a:latin typeface="Arial" panose="020B0604020202020204" pitchFamily="34" charset="0"/>
                <a:cs typeface="Arial" panose="020B0604020202020204" pitchFamily="34" charset="0"/>
              </a:rPr>
              <a:t> (</a:t>
            </a:r>
            <a:r>
              <a:rPr lang="en-AU" sz="2400" dirty="0" err="1" smtClean="0">
                <a:solidFill>
                  <a:srgbClr val="002060"/>
                </a:solidFill>
                <a:latin typeface="Arial" panose="020B0604020202020204" pitchFamily="34" charset="0"/>
                <a:cs typeface="Arial" panose="020B0604020202020204" pitchFamily="34" charset="0"/>
              </a:rPr>
              <a:t>i.v.</a:t>
            </a:r>
            <a:r>
              <a:rPr lang="en-AU" sz="2400" dirty="0" smtClean="0">
                <a:solidFill>
                  <a:srgbClr val="002060"/>
                </a:solidFill>
                <a:latin typeface="Arial" panose="020B0604020202020204" pitchFamily="34" charset="0"/>
                <a:cs typeface="Arial" panose="020B0604020202020204" pitchFamily="34" charset="0"/>
              </a:rPr>
              <a:t>)</a:t>
            </a:r>
          </a:p>
          <a:p>
            <a:pPr marL="1200150" lvl="2" indent="-342900">
              <a:buFont typeface="Arial" panose="020B0604020202020204" pitchFamily="34" charset="0"/>
              <a:buChar char="•"/>
            </a:pPr>
            <a:r>
              <a:rPr lang="en-AU" sz="2400" dirty="0" err="1" smtClean="0">
                <a:solidFill>
                  <a:srgbClr val="002060"/>
                </a:solidFill>
                <a:latin typeface="Arial" panose="020B0604020202020204" pitchFamily="34" charset="0"/>
                <a:cs typeface="Arial" panose="020B0604020202020204" pitchFamily="34" charset="0"/>
              </a:rPr>
              <a:t>Remdesivir</a:t>
            </a:r>
            <a:r>
              <a:rPr lang="en-AU" sz="2400" dirty="0" smtClean="0">
                <a:solidFill>
                  <a:srgbClr val="002060"/>
                </a:solidFill>
                <a:latin typeface="Arial" panose="020B0604020202020204" pitchFamily="34" charset="0"/>
                <a:cs typeface="Arial" panose="020B0604020202020204" pitchFamily="34" charset="0"/>
              </a:rPr>
              <a:t> (</a:t>
            </a:r>
            <a:r>
              <a:rPr lang="en-AU" sz="2400" dirty="0" err="1" smtClean="0">
                <a:solidFill>
                  <a:srgbClr val="002060"/>
                </a:solidFill>
                <a:latin typeface="Arial" panose="020B0604020202020204" pitchFamily="34" charset="0"/>
                <a:cs typeface="Arial" panose="020B0604020202020204" pitchFamily="34" charset="0"/>
              </a:rPr>
              <a:t>i.v.</a:t>
            </a:r>
            <a:r>
              <a:rPr lang="en-AU" sz="2400" dirty="0" smtClean="0">
                <a:solidFill>
                  <a:srgbClr val="002060"/>
                </a:solidFill>
                <a:latin typeface="Arial" panose="020B0604020202020204" pitchFamily="34" charset="0"/>
                <a:cs typeface="Arial" panose="020B0604020202020204" pitchFamily="34" charset="0"/>
              </a:rPr>
              <a:t>)</a:t>
            </a:r>
          </a:p>
          <a:p>
            <a:pPr marL="1200150" lvl="2" indent="-342900">
              <a:buFont typeface="Arial" panose="020B0604020202020204" pitchFamily="34" charset="0"/>
              <a:buChar char="•"/>
            </a:pPr>
            <a:r>
              <a:rPr lang="en-AU" sz="2400" dirty="0" err="1" smtClean="0">
                <a:solidFill>
                  <a:srgbClr val="002060"/>
                </a:solidFill>
                <a:latin typeface="Arial" panose="020B0604020202020204" pitchFamily="34" charset="0"/>
                <a:cs typeface="Arial" panose="020B0604020202020204" pitchFamily="34" charset="0"/>
              </a:rPr>
              <a:t>Molnupiravir</a:t>
            </a:r>
            <a:r>
              <a:rPr lang="en-AU" sz="2400" dirty="0" smtClean="0">
                <a:solidFill>
                  <a:srgbClr val="002060"/>
                </a:solidFill>
                <a:latin typeface="Arial" panose="020B0604020202020204" pitchFamily="34" charset="0"/>
                <a:cs typeface="Arial" panose="020B0604020202020204" pitchFamily="34" charset="0"/>
              </a:rPr>
              <a:t> (</a:t>
            </a:r>
            <a:r>
              <a:rPr lang="en-AU" sz="2400" dirty="0" err="1" smtClean="0">
                <a:solidFill>
                  <a:srgbClr val="002060"/>
                </a:solidFill>
                <a:latin typeface="Arial" panose="020B0604020202020204" pitchFamily="34" charset="0"/>
                <a:cs typeface="Arial" panose="020B0604020202020204" pitchFamily="34" charset="0"/>
              </a:rPr>
              <a:t>i.v.</a:t>
            </a:r>
            <a:r>
              <a:rPr lang="en-AU" sz="2400" dirty="0" smtClean="0">
                <a:solidFill>
                  <a:srgbClr val="002060"/>
                </a:solidFill>
                <a:latin typeface="Arial" panose="020B0604020202020204" pitchFamily="34" charset="0"/>
                <a:cs typeface="Arial" panose="020B0604020202020204" pitchFamily="34" charset="0"/>
              </a:rPr>
              <a:t>)</a:t>
            </a:r>
          </a:p>
          <a:p>
            <a:pPr marL="1200150" lvl="2" indent="-342900">
              <a:buFont typeface="Arial" panose="020B0604020202020204" pitchFamily="34" charset="0"/>
              <a:buChar char="•"/>
            </a:pPr>
            <a:endParaRPr lang="en-AU" sz="2000" dirty="0" smtClean="0">
              <a:solidFill>
                <a:schemeClr val="bg1"/>
              </a:solidFill>
              <a:latin typeface="Arial" panose="020B0604020202020204" pitchFamily="34" charset="0"/>
              <a:cs typeface="Arial" panose="020B0604020202020204" pitchFamily="34" charset="0"/>
            </a:endParaRPr>
          </a:p>
          <a:p>
            <a:pPr marL="1200150" lvl="2" indent="-342900">
              <a:buFont typeface="Arial" panose="020B0604020202020204" pitchFamily="34" charset="0"/>
              <a:buChar char="•"/>
            </a:pPr>
            <a:endParaRPr lang="en-AU" sz="2000" dirty="0" smtClean="0">
              <a:solidFill>
                <a:schemeClr val="bg1"/>
              </a:solidFill>
              <a:latin typeface="Arial" panose="020B0604020202020204" pitchFamily="34" charset="0"/>
              <a:cs typeface="Arial" panose="020B0604020202020204" pitchFamily="34" charset="0"/>
            </a:endParaRPr>
          </a:p>
          <a:p>
            <a:pPr marL="742950" lvl="1" indent="-342900">
              <a:buFont typeface="Arial" panose="020B0604020202020204" pitchFamily="34" charset="0"/>
              <a:buChar char="•"/>
            </a:pPr>
            <a:endParaRPr lang="en-AU" sz="20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004560" y="4798037"/>
            <a:ext cx="3139440" cy="2059963"/>
          </a:xfrm>
          <a:prstGeom prst="rect">
            <a:avLst/>
          </a:prstGeom>
        </p:spPr>
      </p:pic>
      <p:pic>
        <p:nvPicPr>
          <p:cNvPr id="4" name="Picture 3"/>
          <p:cNvPicPr>
            <a:picLocks noChangeAspect="1"/>
          </p:cNvPicPr>
          <p:nvPr/>
        </p:nvPicPr>
        <p:blipFill>
          <a:blip r:embed="rId4"/>
          <a:stretch>
            <a:fillRect/>
          </a:stretch>
        </p:blipFill>
        <p:spPr>
          <a:xfrm>
            <a:off x="5893396" y="137351"/>
            <a:ext cx="3017432" cy="1575435"/>
          </a:xfrm>
          <a:prstGeom prst="rect">
            <a:avLst/>
          </a:prstGeom>
        </p:spPr>
      </p:pic>
    </p:spTree>
    <p:extLst>
      <p:ext uri="{BB962C8B-B14F-4D97-AF65-F5344CB8AC3E}">
        <p14:creationId xmlns:p14="http://schemas.microsoft.com/office/powerpoint/2010/main" val="2287610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523921"/>
            <a:ext cx="9311640" cy="820080"/>
          </a:xfrm>
        </p:spPr>
        <p:txBody>
          <a:bodyPr>
            <a:normAutofit fontScale="90000"/>
          </a:bodyPr>
          <a:lstStyle/>
          <a:p>
            <a:r>
              <a:rPr lang="en-GB" dirty="0" smtClean="0"/>
              <a:t>Will My Haematology Service Stay Open?</a:t>
            </a:r>
            <a:endParaRPr lang="en-GB" dirty="0"/>
          </a:p>
        </p:txBody>
      </p:sp>
      <p:sp>
        <p:nvSpPr>
          <p:cNvPr id="3" name="Slide Number Placeholder 2"/>
          <p:cNvSpPr>
            <a:spLocks noGrp="1"/>
          </p:cNvSpPr>
          <p:nvPr>
            <p:ph type="sldNum" sz="quarter" idx="4"/>
          </p:nvPr>
        </p:nvSpPr>
        <p:spPr/>
        <p:txBody>
          <a:bodyPr/>
          <a:lstStyle/>
          <a:p>
            <a:fld id="{0054C0CC-28D5-2D45-8A57-DFBB9A64E88B}" type="slidenum">
              <a:rPr lang="en-US" smtClean="0"/>
              <a:pPr/>
              <a:t>8</a:t>
            </a:fld>
            <a:endParaRPr lang="en-US" dirty="0"/>
          </a:p>
        </p:txBody>
      </p:sp>
      <p:sp>
        <p:nvSpPr>
          <p:cNvPr id="8" name="Content Placeholder 7"/>
          <p:cNvSpPr>
            <a:spLocks noGrp="1"/>
          </p:cNvSpPr>
          <p:nvPr>
            <p:ph idx="10"/>
          </p:nvPr>
        </p:nvSpPr>
        <p:spPr>
          <a:xfrm>
            <a:off x="350520" y="1344001"/>
            <a:ext cx="8560308" cy="5148239"/>
          </a:xfrm>
        </p:spPr>
        <p:txBody>
          <a:bodyPr>
            <a:normAutofit fontScale="40000" lnSpcReduction="20000"/>
          </a:bodyPr>
          <a:lstStyle/>
          <a:p>
            <a:r>
              <a:rPr lang="en-GB" sz="4800" b="1" dirty="0" smtClean="0">
                <a:solidFill>
                  <a:srgbClr val="00B050"/>
                </a:solidFill>
              </a:rPr>
              <a:t>Outpatients</a:t>
            </a:r>
            <a:r>
              <a:rPr lang="en-GB" sz="4800" b="1" dirty="0" smtClean="0"/>
              <a:t> </a:t>
            </a:r>
            <a:r>
              <a:rPr lang="en-GB" sz="4800" b="1" dirty="0"/>
              <a:t>– </a:t>
            </a:r>
            <a:r>
              <a:rPr lang="en-GB" sz="4800" b="1" dirty="0">
                <a:solidFill>
                  <a:srgbClr val="002060"/>
                </a:solidFill>
              </a:rPr>
              <a:t>virtual clinics</a:t>
            </a:r>
          </a:p>
          <a:p>
            <a:pPr marL="285750" indent="-285750">
              <a:buFont typeface="Arial" panose="020B0604020202020204" pitchFamily="34" charset="0"/>
              <a:buChar char="•"/>
            </a:pPr>
            <a:r>
              <a:rPr lang="en-GB" sz="4800" b="1" dirty="0">
                <a:solidFill>
                  <a:srgbClr val="002060"/>
                </a:solidFill>
              </a:rPr>
              <a:t>Screening on arrival at hospital/pre-testing</a:t>
            </a:r>
          </a:p>
          <a:p>
            <a:pPr marL="285750" indent="-285750">
              <a:buFont typeface="Arial" panose="020B0604020202020204" pitchFamily="34" charset="0"/>
              <a:buChar char="•"/>
            </a:pPr>
            <a:r>
              <a:rPr lang="en-GB" sz="4800" b="1" dirty="0">
                <a:solidFill>
                  <a:srgbClr val="002060"/>
                </a:solidFill>
              </a:rPr>
              <a:t>Drive-through blood testing</a:t>
            </a:r>
          </a:p>
          <a:p>
            <a:pPr marL="285750" indent="-285750">
              <a:buFont typeface="Arial" panose="020B0604020202020204" pitchFamily="34" charset="0"/>
              <a:buChar char="•"/>
            </a:pPr>
            <a:r>
              <a:rPr lang="en-GB" sz="4800" b="1" dirty="0">
                <a:solidFill>
                  <a:srgbClr val="002060"/>
                </a:solidFill>
              </a:rPr>
              <a:t>Pharmacy courier services</a:t>
            </a:r>
          </a:p>
          <a:p>
            <a:r>
              <a:rPr lang="en-GB" sz="4800" b="1" dirty="0">
                <a:solidFill>
                  <a:srgbClr val="00B050"/>
                </a:solidFill>
              </a:rPr>
              <a:t>Staff</a:t>
            </a:r>
            <a:r>
              <a:rPr lang="en-GB" sz="4800" b="1" dirty="0"/>
              <a:t> </a:t>
            </a:r>
            <a:r>
              <a:rPr lang="en-GB" sz="4800" b="1" dirty="0">
                <a:solidFill>
                  <a:srgbClr val="002060"/>
                </a:solidFill>
              </a:rPr>
              <a:t>– minimal F2F staff </a:t>
            </a:r>
            <a:r>
              <a:rPr lang="en-GB" sz="4800" b="1" dirty="0" smtClean="0">
                <a:solidFill>
                  <a:srgbClr val="002060"/>
                </a:solidFill>
              </a:rPr>
              <a:t>meeting, splits</a:t>
            </a:r>
            <a:endParaRPr lang="en-GB" sz="4800" b="1" dirty="0">
              <a:solidFill>
                <a:srgbClr val="002060"/>
              </a:solidFill>
            </a:endParaRPr>
          </a:p>
          <a:p>
            <a:pPr marL="285750" indent="-285750">
              <a:buFont typeface="Arial" panose="020B0604020202020204" pitchFamily="34" charset="0"/>
              <a:buChar char="•"/>
            </a:pPr>
            <a:r>
              <a:rPr lang="en-GB" sz="4800" b="1" dirty="0">
                <a:solidFill>
                  <a:srgbClr val="002060"/>
                </a:solidFill>
              </a:rPr>
              <a:t>PPE</a:t>
            </a:r>
          </a:p>
          <a:p>
            <a:pPr marL="285750" indent="-285750">
              <a:buFont typeface="Arial" panose="020B0604020202020204" pitchFamily="34" charset="0"/>
              <a:buChar char="•"/>
            </a:pPr>
            <a:r>
              <a:rPr lang="en-GB" sz="4800" b="1" dirty="0">
                <a:solidFill>
                  <a:srgbClr val="002060"/>
                </a:solidFill>
              </a:rPr>
              <a:t>Testing/early access to vaccination</a:t>
            </a:r>
          </a:p>
          <a:p>
            <a:pPr marL="285750" indent="-285750">
              <a:buFont typeface="Arial" panose="020B0604020202020204" pitchFamily="34" charset="0"/>
              <a:buChar char="•"/>
            </a:pPr>
            <a:r>
              <a:rPr lang="en-GB" sz="4800" b="1" dirty="0">
                <a:solidFill>
                  <a:srgbClr val="002060"/>
                </a:solidFill>
              </a:rPr>
              <a:t>More stringent return-to-work </a:t>
            </a:r>
            <a:r>
              <a:rPr lang="en-GB" sz="4800" b="1" dirty="0" smtClean="0">
                <a:solidFill>
                  <a:srgbClr val="002060"/>
                </a:solidFill>
              </a:rPr>
              <a:t>criteria</a:t>
            </a:r>
          </a:p>
          <a:p>
            <a:r>
              <a:rPr lang="en-GB" sz="4800" b="1" dirty="0">
                <a:solidFill>
                  <a:srgbClr val="00B050"/>
                </a:solidFill>
              </a:rPr>
              <a:t>Inpatients</a:t>
            </a:r>
            <a:r>
              <a:rPr lang="en-GB" sz="4800" b="1" dirty="0"/>
              <a:t> </a:t>
            </a:r>
            <a:r>
              <a:rPr lang="en-GB" sz="4800" b="1" dirty="0">
                <a:solidFill>
                  <a:srgbClr val="002060"/>
                </a:solidFill>
              </a:rPr>
              <a:t>– postpone all non-urgent transplants (BSBMTCT, EBMT)</a:t>
            </a:r>
          </a:p>
          <a:p>
            <a:pPr marL="285750" indent="-285750">
              <a:buFont typeface="Arial" panose="020B0604020202020204" pitchFamily="34" charset="0"/>
              <a:buChar char="•"/>
            </a:pPr>
            <a:r>
              <a:rPr lang="en-GB" sz="4800" b="1" dirty="0">
                <a:solidFill>
                  <a:srgbClr val="002060"/>
                </a:solidFill>
              </a:rPr>
              <a:t>T</a:t>
            </a:r>
            <a:r>
              <a:rPr lang="en-GB" sz="4800" b="1" dirty="0" smtClean="0">
                <a:solidFill>
                  <a:srgbClr val="002060"/>
                </a:solidFill>
              </a:rPr>
              <a:t>esting</a:t>
            </a:r>
            <a:endParaRPr lang="en-GB" sz="4800" b="1" dirty="0">
              <a:solidFill>
                <a:srgbClr val="002060"/>
              </a:solidFill>
            </a:endParaRPr>
          </a:p>
          <a:p>
            <a:pPr marL="285750" indent="-285750">
              <a:buFont typeface="Arial" panose="020B0604020202020204" pitchFamily="34" charset="0"/>
              <a:buChar char="•"/>
            </a:pPr>
            <a:r>
              <a:rPr lang="en-GB" sz="4800" b="1" dirty="0">
                <a:solidFill>
                  <a:srgbClr val="002060"/>
                </a:solidFill>
              </a:rPr>
              <a:t>No visitors</a:t>
            </a:r>
          </a:p>
          <a:p>
            <a:pPr marL="285750" indent="-285750">
              <a:buFont typeface="Arial" panose="020B0604020202020204" pitchFamily="34" charset="0"/>
              <a:buChar char="•"/>
            </a:pPr>
            <a:r>
              <a:rPr lang="en-GB" sz="4800" b="1" dirty="0">
                <a:solidFill>
                  <a:srgbClr val="002060"/>
                </a:solidFill>
              </a:rPr>
              <a:t>Cessation of ambulatory care</a:t>
            </a:r>
          </a:p>
          <a:p>
            <a:endParaRPr lang="en-GB" dirty="0"/>
          </a:p>
        </p:txBody>
      </p:sp>
      <p:pic>
        <p:nvPicPr>
          <p:cNvPr id="2" name="Picture 1"/>
          <p:cNvPicPr>
            <a:picLocks noChangeAspect="1"/>
          </p:cNvPicPr>
          <p:nvPr/>
        </p:nvPicPr>
        <p:blipFill>
          <a:blip r:embed="rId3"/>
          <a:stretch>
            <a:fillRect/>
          </a:stretch>
        </p:blipFill>
        <p:spPr>
          <a:xfrm>
            <a:off x="6088380" y="2164081"/>
            <a:ext cx="2667000" cy="2190750"/>
          </a:xfrm>
          <a:prstGeom prst="rect">
            <a:avLst/>
          </a:prstGeom>
        </p:spPr>
      </p:pic>
    </p:spTree>
    <p:extLst>
      <p:ext uri="{BB962C8B-B14F-4D97-AF65-F5344CB8AC3E}">
        <p14:creationId xmlns:p14="http://schemas.microsoft.com/office/powerpoint/2010/main" val="3047740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600" dirty="0" smtClean="0">
                <a:solidFill>
                  <a:srgbClr val="002060"/>
                </a:solidFill>
                <a:latin typeface="Arial" panose="020B0604020202020204" pitchFamily="34" charset="0"/>
                <a:cs typeface="Arial" panose="020B0604020202020204" pitchFamily="34" charset="0"/>
              </a:rPr>
              <a:t>Will My Donor Be Able to Donate</a:t>
            </a:r>
            <a:r>
              <a:rPr lang="en-AU" sz="3200" dirty="0" smtClean="0">
                <a:solidFill>
                  <a:srgbClr val="002060"/>
                </a:solidFill>
                <a:latin typeface="Arial" panose="020B0604020202020204" pitchFamily="34" charset="0"/>
                <a:cs typeface="Arial" panose="020B0604020202020204" pitchFamily="34" charset="0"/>
              </a:rPr>
              <a:t>?</a:t>
            </a:r>
            <a:endParaRPr lang="en-GB" sz="3200" dirty="0">
              <a:solidFill>
                <a:srgbClr val="002060"/>
              </a:solidFill>
            </a:endParaRPr>
          </a:p>
        </p:txBody>
      </p:sp>
      <p:sp>
        <p:nvSpPr>
          <p:cNvPr id="3" name="Content Placeholder 2"/>
          <p:cNvSpPr>
            <a:spLocks noGrp="1"/>
          </p:cNvSpPr>
          <p:nvPr>
            <p:ph idx="1"/>
          </p:nvPr>
        </p:nvSpPr>
        <p:spPr>
          <a:xfrm>
            <a:off x="238506" y="1287781"/>
            <a:ext cx="8666988" cy="4617205"/>
          </a:xfrm>
        </p:spPr>
        <p:txBody>
          <a:bodyPr>
            <a:noAutofit/>
          </a:bodyPr>
          <a:lstStyle/>
          <a:p>
            <a:pPr marL="285750" indent="-285750">
              <a:buFont typeface="Arial" panose="020B0604020202020204" pitchFamily="34" charset="0"/>
              <a:buChar char="•"/>
            </a:pPr>
            <a:r>
              <a:rPr lang="en-GB" sz="2400" dirty="0" smtClean="0">
                <a:solidFill>
                  <a:srgbClr val="002060"/>
                </a:solidFill>
              </a:rPr>
              <a:t>Collection facilities maintained – but BM difficult</a:t>
            </a:r>
          </a:p>
          <a:p>
            <a:pPr marL="285750" indent="-285750">
              <a:buFont typeface="Arial" panose="020B0604020202020204" pitchFamily="34" charset="0"/>
              <a:buChar char="•"/>
            </a:pPr>
            <a:r>
              <a:rPr lang="en-GB" sz="2400" dirty="0">
                <a:solidFill>
                  <a:srgbClr val="002060"/>
                </a:solidFill>
              </a:rPr>
              <a:t>Lockdowns, only essential </a:t>
            </a:r>
            <a:r>
              <a:rPr lang="en-GB" sz="2400" dirty="0" smtClean="0">
                <a:solidFill>
                  <a:srgbClr val="002060"/>
                </a:solidFill>
              </a:rPr>
              <a:t>travel</a:t>
            </a:r>
          </a:p>
          <a:p>
            <a:pPr marL="285750" indent="-285750">
              <a:buFont typeface="Arial" panose="020B0604020202020204" pitchFamily="34" charset="0"/>
              <a:buChar char="•"/>
            </a:pPr>
            <a:r>
              <a:rPr lang="en-GB" sz="2400" dirty="0" smtClean="0">
                <a:solidFill>
                  <a:srgbClr val="002060"/>
                </a:solidFill>
              </a:rPr>
              <a:t>Avoidance </a:t>
            </a:r>
            <a:r>
              <a:rPr lang="en-GB" sz="2400" dirty="0">
                <a:solidFill>
                  <a:srgbClr val="002060"/>
                </a:solidFill>
              </a:rPr>
              <a:t>of big </a:t>
            </a:r>
            <a:r>
              <a:rPr lang="en-GB" sz="2400" dirty="0" smtClean="0">
                <a:solidFill>
                  <a:srgbClr val="002060"/>
                </a:solidFill>
              </a:rPr>
              <a:t>cities</a:t>
            </a:r>
          </a:p>
          <a:p>
            <a:endParaRPr lang="en-GB" sz="2400" dirty="0">
              <a:solidFill>
                <a:srgbClr val="002060"/>
              </a:solidFill>
            </a:endParaRPr>
          </a:p>
          <a:p>
            <a:pPr marL="285750" indent="-285750">
              <a:buFont typeface="Arial" panose="020B0604020202020204" pitchFamily="34" charset="0"/>
              <a:buChar char="•"/>
            </a:pPr>
            <a:r>
              <a:rPr lang="en-GB" sz="2400" dirty="0" smtClean="0">
                <a:solidFill>
                  <a:srgbClr val="002060"/>
                </a:solidFill>
              </a:rPr>
              <a:t>Cancellations </a:t>
            </a:r>
            <a:r>
              <a:rPr lang="en-GB" sz="2400" dirty="0">
                <a:solidFill>
                  <a:srgbClr val="002060"/>
                </a:solidFill>
              </a:rPr>
              <a:t>due to donor reluctance very </a:t>
            </a:r>
            <a:r>
              <a:rPr lang="en-GB" sz="2400" dirty="0" smtClean="0">
                <a:solidFill>
                  <a:srgbClr val="002060"/>
                </a:solidFill>
              </a:rPr>
              <a:t>unusual</a:t>
            </a:r>
          </a:p>
          <a:p>
            <a:pPr lvl="0"/>
            <a:endParaRPr lang="en-GB" sz="2400" dirty="0">
              <a:solidFill>
                <a:srgbClr val="002060"/>
              </a:solidFill>
              <a:cs typeface="Arial" panose="020B0604020202020204" pitchFamily="34" charset="0"/>
            </a:endParaRPr>
          </a:p>
          <a:p>
            <a:pPr marL="285750" indent="-285750">
              <a:buFont typeface="Arial" panose="020B0604020202020204" pitchFamily="34" charset="0"/>
              <a:buChar char="•"/>
            </a:pPr>
            <a:r>
              <a:rPr lang="en-GB" sz="2400" dirty="0" smtClean="0">
                <a:solidFill>
                  <a:srgbClr val="002060"/>
                </a:solidFill>
                <a:cs typeface="Arial" panose="020B0604020202020204" pitchFamily="34" charset="0"/>
              </a:rPr>
              <a:t>BBMR </a:t>
            </a:r>
            <a:r>
              <a:rPr lang="en-GB" sz="2400" dirty="0">
                <a:solidFill>
                  <a:srgbClr val="4F81BD"/>
                </a:solidFill>
              </a:rPr>
              <a:t>March – mid-June </a:t>
            </a:r>
            <a:r>
              <a:rPr lang="en-GB" sz="2400" dirty="0" smtClean="0">
                <a:solidFill>
                  <a:srgbClr val="4F81BD"/>
                </a:solidFill>
              </a:rPr>
              <a:t>2020</a:t>
            </a:r>
            <a:endParaRPr lang="en-GB" sz="2400" dirty="0">
              <a:solidFill>
                <a:srgbClr val="4F81BD"/>
              </a:solidFill>
              <a:cs typeface="Arial" panose="020B0604020202020204" pitchFamily="34" charset="0"/>
            </a:endParaRPr>
          </a:p>
          <a:p>
            <a:pPr marL="285750" indent="-285750">
              <a:buFont typeface="Arial" panose="020B0604020202020204" pitchFamily="34" charset="0"/>
              <a:buChar char="•"/>
            </a:pPr>
            <a:r>
              <a:rPr lang="en-GB" sz="2400" dirty="0">
                <a:solidFill>
                  <a:srgbClr val="00B050"/>
                </a:solidFill>
              </a:rPr>
              <a:t>23% </a:t>
            </a:r>
            <a:r>
              <a:rPr lang="en-GB" sz="2400" dirty="0">
                <a:solidFill>
                  <a:srgbClr val="002060"/>
                </a:solidFill>
              </a:rPr>
              <a:t>work-up requests were cancelled </a:t>
            </a:r>
            <a:r>
              <a:rPr lang="en-GB" sz="2400" dirty="0" smtClean="0">
                <a:solidFill>
                  <a:srgbClr val="002060"/>
                </a:solidFill>
              </a:rPr>
              <a:t> (</a:t>
            </a:r>
            <a:r>
              <a:rPr lang="en-GB" sz="2400" dirty="0">
                <a:solidFill>
                  <a:srgbClr val="002060"/>
                </a:solidFill>
              </a:rPr>
              <a:t>vs </a:t>
            </a:r>
            <a:r>
              <a:rPr lang="en-GB" sz="2400" dirty="0">
                <a:solidFill>
                  <a:srgbClr val="00B050"/>
                </a:solidFill>
              </a:rPr>
              <a:t>20% </a:t>
            </a:r>
            <a:r>
              <a:rPr lang="en-GB" sz="2400" dirty="0">
                <a:solidFill>
                  <a:srgbClr val="002060"/>
                </a:solidFill>
              </a:rPr>
              <a:t>historical</a:t>
            </a:r>
            <a:r>
              <a:rPr lang="en-GB" sz="2400" dirty="0" smtClean="0">
                <a:solidFill>
                  <a:srgbClr val="002060"/>
                </a:solidFill>
              </a:rPr>
              <a:t>*)</a:t>
            </a:r>
          </a:p>
          <a:p>
            <a:pPr marL="285750" lvl="0" indent="-285750">
              <a:buFont typeface="Arial" panose="020B0604020202020204" pitchFamily="34" charset="0"/>
              <a:buChar char="•"/>
            </a:pPr>
            <a:r>
              <a:rPr lang="en-GB" sz="2400" dirty="0">
                <a:solidFill>
                  <a:srgbClr val="002060"/>
                </a:solidFill>
              </a:rPr>
              <a:t>55% of these were cancelled for donor reasons  (vs 47% historical</a:t>
            </a:r>
            <a:r>
              <a:rPr lang="en-GB" sz="2400" dirty="0" smtClean="0">
                <a:solidFill>
                  <a:srgbClr val="002060"/>
                </a:solidFill>
              </a:rPr>
              <a:t>*)</a:t>
            </a:r>
          </a:p>
          <a:p>
            <a:pPr marL="285750" lvl="0" indent="-285750">
              <a:buFont typeface="Arial" panose="020B0604020202020204" pitchFamily="34" charset="0"/>
              <a:buChar char="•"/>
            </a:pPr>
            <a:r>
              <a:rPr lang="en-GB" sz="2400" dirty="0" smtClean="0">
                <a:solidFill>
                  <a:srgbClr val="002060"/>
                </a:solidFill>
              </a:rPr>
              <a:t>DKMS </a:t>
            </a:r>
            <a:r>
              <a:rPr lang="en-GB" sz="2400" dirty="0" smtClean="0">
                <a:solidFill>
                  <a:srgbClr val="4F81BD"/>
                </a:solidFill>
              </a:rPr>
              <a:t>March - November 2020</a:t>
            </a:r>
          </a:p>
          <a:p>
            <a:pPr marL="285750" lvl="0" indent="-285750">
              <a:buFont typeface="Arial" panose="020B0604020202020204" pitchFamily="34" charset="0"/>
              <a:buChar char="•"/>
            </a:pPr>
            <a:r>
              <a:rPr lang="en-GB" sz="2400" dirty="0" smtClean="0">
                <a:solidFill>
                  <a:srgbClr val="00B050"/>
                </a:solidFill>
              </a:rPr>
              <a:t>19.4% </a:t>
            </a:r>
            <a:r>
              <a:rPr lang="en-GB" sz="2400" dirty="0" smtClean="0">
                <a:solidFill>
                  <a:srgbClr val="002060"/>
                </a:solidFill>
              </a:rPr>
              <a:t>non-availability at work-up vs </a:t>
            </a:r>
            <a:r>
              <a:rPr lang="en-GB" sz="2400" dirty="0" smtClean="0">
                <a:solidFill>
                  <a:srgbClr val="00B050"/>
                </a:solidFill>
              </a:rPr>
              <a:t>19.3% </a:t>
            </a:r>
            <a:r>
              <a:rPr lang="en-GB" sz="2400" dirty="0" smtClean="0">
                <a:solidFill>
                  <a:srgbClr val="002060"/>
                </a:solidFill>
              </a:rPr>
              <a:t>in 2019</a:t>
            </a:r>
            <a:endParaRPr lang="en-GB" sz="2400" dirty="0">
              <a:solidFill>
                <a:srgbClr val="002060"/>
              </a:solidFill>
            </a:endParaRPr>
          </a:p>
          <a:p>
            <a:pPr lvl="0"/>
            <a:endParaRPr lang="en-GB" sz="2400" dirty="0">
              <a:solidFill>
                <a:srgbClr val="002060"/>
              </a:solidFill>
            </a:endParaRPr>
          </a:p>
          <a:p>
            <a:endParaRPr lang="en-GB" sz="2400" dirty="0">
              <a:solidFill>
                <a:srgbClr val="002060"/>
              </a:solidFill>
            </a:endParaRPr>
          </a:p>
          <a:p>
            <a:pPr marL="285750" lvl="0" indent="-285750">
              <a:buFont typeface="Arial" panose="020B0604020202020204" pitchFamily="34" charset="0"/>
              <a:buChar char="•"/>
            </a:pPr>
            <a:endParaRPr lang="en-AU" sz="2400" dirty="0">
              <a:solidFill>
                <a:srgbClr val="002060"/>
              </a:solidFill>
              <a:cs typeface="Arial" panose="020B0604020202020204" pitchFamily="34" charset="0"/>
            </a:endParaRPr>
          </a:p>
          <a:p>
            <a:pPr marL="285750" indent="-285750">
              <a:buFont typeface="Arial" panose="020B0604020202020204" pitchFamily="34" charset="0"/>
              <a:buChar char="•"/>
            </a:pPr>
            <a:endParaRPr lang="en-GB" sz="2400" dirty="0"/>
          </a:p>
        </p:txBody>
      </p:sp>
      <p:sp>
        <p:nvSpPr>
          <p:cNvPr id="4" name="Slide Number Placeholder 3"/>
          <p:cNvSpPr>
            <a:spLocks noGrp="1"/>
          </p:cNvSpPr>
          <p:nvPr>
            <p:ph type="sldNum" sz="quarter" idx="12"/>
          </p:nvPr>
        </p:nvSpPr>
        <p:spPr/>
        <p:txBody>
          <a:bodyPr/>
          <a:lstStyle/>
          <a:p>
            <a:fld id="{0C3441AE-69CE-47D4-81E4-F6C76F053A53}" type="slidenum">
              <a:rPr lang="en-GB" smtClean="0"/>
              <a:t>9</a:t>
            </a:fld>
            <a:endParaRPr lang="en-GB"/>
          </a:p>
        </p:txBody>
      </p:sp>
      <p:pic>
        <p:nvPicPr>
          <p:cNvPr id="5" name="Grafik 7" descr="U:\Projekte\Donor Safety Report\flagge-grossbritannien-flagge-rechteckig-50x75.gif">
            <a:extLst>
              <a:ext uri="{FF2B5EF4-FFF2-40B4-BE49-F238E27FC236}">
                <a16:creationId xmlns:a16="http://schemas.microsoft.com/office/drawing/2014/main" id="{0DE2267C-80E8-43D6-A98C-2A49774F0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8092" y="3804182"/>
            <a:ext cx="714375" cy="476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7819088" y="5612509"/>
            <a:ext cx="893379" cy="518160"/>
          </a:xfrm>
          <a:prstGeom prst="rect">
            <a:avLst/>
          </a:prstGeom>
        </p:spPr>
      </p:pic>
    </p:spTree>
    <p:extLst>
      <p:ext uri="{BB962C8B-B14F-4D97-AF65-F5344CB8AC3E}">
        <p14:creationId xmlns:p14="http://schemas.microsoft.com/office/powerpoint/2010/main" val="259709235"/>
      </p:ext>
    </p:extLst>
  </p:cSld>
  <p:clrMapOvr>
    <a:masterClrMapping/>
  </p:clrMapOvr>
</p:sld>
</file>

<file path=ppt/theme/theme1.xml><?xml version="1.0" encoding="utf-8"?>
<a:theme xmlns:a="http://schemas.openxmlformats.org/drawingml/2006/main" name="Titl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lstStyle>
        <a:defPPr>
          <a:defRPr sz="2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ndard-white-1">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tandard-white-2">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efault Theme">
  <a:themeElements>
    <a:clrScheme name="EBMT 2">
      <a:dk1>
        <a:srgbClr val="000000"/>
      </a:dk1>
      <a:lt1>
        <a:srgbClr val="FFFFFF"/>
      </a:lt1>
      <a:dk2>
        <a:srgbClr val="666666"/>
      </a:dk2>
      <a:lt2>
        <a:srgbClr val="CCCCCC"/>
      </a:lt2>
      <a:accent1>
        <a:srgbClr val="3A4F92"/>
      </a:accent1>
      <a:accent2>
        <a:srgbClr val="2899B6"/>
      </a:accent2>
      <a:accent3>
        <a:srgbClr val="8BAB42"/>
      </a:accent3>
      <a:accent4>
        <a:srgbClr val="17BCD3"/>
      </a:accent4>
      <a:accent5>
        <a:srgbClr val="C800E6"/>
      </a:accent5>
      <a:accent6>
        <a:srgbClr val="ED006F"/>
      </a:accent6>
      <a:hlink>
        <a:srgbClr val="F6A30B"/>
      </a:hlink>
      <a:folHlink>
        <a:srgbClr val="5800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lstStyle>
        <a:defPPr>
          <a:defRPr smtClean="0"/>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6677</TotalTime>
  <Words>3376</Words>
  <Application>Microsoft Office PowerPoint</Application>
  <PresentationFormat>On-screen Show (4:3)</PresentationFormat>
  <Paragraphs>858</Paragraphs>
  <Slides>41</Slides>
  <Notes>41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41</vt:i4>
      </vt:variant>
    </vt:vector>
  </HeadingPairs>
  <TitlesOfParts>
    <vt:vector size="55" baseType="lpstr">
      <vt:lpstr>Aharoni</vt:lpstr>
      <vt:lpstr>Arial</vt:lpstr>
      <vt:lpstr>Calibri</vt:lpstr>
      <vt:lpstr>Courier New</vt:lpstr>
      <vt:lpstr>Merriweather Sans</vt:lpstr>
      <vt:lpstr>Montserrat</vt:lpstr>
      <vt:lpstr>Times New Roman</vt:lpstr>
      <vt:lpstr>Wingdings</vt:lpstr>
      <vt:lpstr>Yu Mincho</vt:lpstr>
      <vt:lpstr>Title-1</vt:lpstr>
      <vt:lpstr>Title-2</vt:lpstr>
      <vt:lpstr>Standard-white-1</vt:lpstr>
      <vt:lpstr>Standard-white-2</vt:lpstr>
      <vt:lpstr>Default Theme</vt:lpstr>
      <vt:lpstr>Impact of COVID-19 on Stem Cell Transplantation Stem Cell User Group, Nottingham June 2022</vt:lpstr>
      <vt:lpstr>What Happened in UK? </vt:lpstr>
      <vt:lpstr>PowerPoint Presentation</vt:lpstr>
      <vt:lpstr>PowerPoint Presentation</vt:lpstr>
      <vt:lpstr>What if I Get It?</vt:lpstr>
      <vt:lpstr>In Oxford………..</vt:lpstr>
      <vt:lpstr>What if I Get It?</vt:lpstr>
      <vt:lpstr>Will My Haematology Service Stay Open?</vt:lpstr>
      <vt:lpstr>Will My Donor Be Able to Donate?</vt:lpstr>
      <vt:lpstr>What If My Donor Gets COVID-19?</vt:lpstr>
      <vt:lpstr>Recipient Safety - Risk of COVID-19 Transmission from Donors?</vt:lpstr>
      <vt:lpstr>No Evidence of Transmission from Stem Cells</vt:lpstr>
      <vt:lpstr>PowerPoint Presentation</vt:lpstr>
      <vt:lpstr>PowerPoint Presentation</vt:lpstr>
      <vt:lpstr>PowerPoint Presentation</vt:lpstr>
      <vt:lpstr>PowerPoint Presentation</vt:lpstr>
      <vt:lpstr>One Case of Failed Transport </vt:lpstr>
      <vt:lpstr>Will My Donation Work? Cryopreservation  </vt:lpstr>
      <vt:lpstr>Pre-Pandemic Experience</vt:lpstr>
      <vt:lpstr>CIBMTR Retrospective * 2013-18</vt:lpstr>
      <vt:lpstr>Studies During Pandemic</vt:lpstr>
      <vt:lpstr>Does Graft Cryopreservation Affect the Outcomes of Allogeneic Haematopoietic Cell Transplants? A UK Multicentre Study During COVID-19 Pandemic  </vt:lpstr>
      <vt:lpstr>Hello!</vt:lpstr>
      <vt:lpstr>STUDY design I</vt:lpstr>
      <vt:lpstr>STUDY design II</vt:lpstr>
      <vt:lpstr> Diagnoses</vt:lpstr>
      <vt:lpstr>Donors and stem cell source </vt:lpstr>
      <vt:lpstr>Time to cryopreservation and   transplantation </vt:lpstr>
      <vt:lpstr>Outcomes I</vt:lpstr>
      <vt:lpstr>Outcomes II</vt:lpstr>
      <vt:lpstr>Outcomes III</vt:lpstr>
      <vt:lpstr>Conclusions &amp; next steps</vt:lpstr>
      <vt:lpstr>Cryopreservation  </vt:lpstr>
      <vt:lpstr>Impact on Donor –  Product Cryopreservation</vt:lpstr>
      <vt:lpstr>Reasons for Unused Products</vt:lpstr>
      <vt:lpstr>Reasons for Unused Products</vt:lpstr>
      <vt:lpstr>Rate of Cells Going Unused Falling1 </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Saskia Flipsen</dc:creator>
  <cp:lastModifiedBy>Rachel Pawson</cp:lastModifiedBy>
  <cp:revision>171</cp:revision>
  <cp:lastPrinted>2022-06-15T16:27:58Z</cp:lastPrinted>
  <dcterms:created xsi:type="dcterms:W3CDTF">2014-09-26T07:30:44Z</dcterms:created>
  <dcterms:modified xsi:type="dcterms:W3CDTF">2022-06-15T16:29:39Z</dcterms:modified>
</cp:coreProperties>
</file>