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4" r:id="rId2"/>
    <p:sldId id="273" r:id="rId3"/>
    <p:sldId id="281" r:id="rId4"/>
    <p:sldId id="279" r:id="rId5"/>
    <p:sldId id="272" r:id="rId6"/>
    <p:sldId id="289" r:id="rId7"/>
    <p:sldId id="290" r:id="rId8"/>
    <p:sldId id="291" r:id="rId9"/>
    <p:sldId id="277" r:id="rId10"/>
    <p:sldId id="280" r:id="rId11"/>
    <p:sldId id="285" r:id="rId12"/>
    <p:sldId id="286" r:id="rId13"/>
    <p:sldId id="283" r:id="rId14"/>
    <p:sldId id="284" r:id="rId15"/>
    <p:sldId id="276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6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Pie chart title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0.04466</cdr:x>
      <cdr:y>0.10667</cdr:y>
    </cdr:from>
    <cdr:to>
      <cdr:x>0.04995</cdr:x>
      <cdr:y>0.11688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445" y="47752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1.11982E-7</cdr:x>
      <cdr:y>0</cdr:y>
    </cdr:from>
    <cdr:to>
      <cdr:x>1</cdr:x>
      <cdr:y>0.20426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" y="0"/>
          <a:ext cx="893000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/>
            <a:t>	</a:t>
          </a:r>
        </a:p>
      </cdr:txBody>
    </cdr:sp>
  </cdr:relSizeAnchor>
  <cdr:relSizeAnchor xmlns:cdr="http://schemas.openxmlformats.org/drawingml/2006/chartDrawing">
    <cdr:from>
      <cdr:x>0.13048</cdr:x>
      <cdr:y>0.20184</cdr:y>
    </cdr:from>
    <cdr:to>
      <cdr:x>0.5952</cdr:x>
      <cdr:y>0.75959</cdr:y>
    </cdr:to>
    <cdr:pic>
      <cdr:nvPicPr>
        <cdr:cNvPr id="4" name="Picture 3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193067" y="903604"/>
          <a:ext cx="4249417" cy="249687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0.59935</cdr:x>
      <cdr:y>0.16876</cdr:y>
    </cdr:from>
    <cdr:to>
      <cdr:x>1</cdr:x>
      <cdr:y>0.83124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480497" y="755482"/>
          <a:ext cx="3663503" cy="29657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0.13758</cdr:x>
      <cdr:y>1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28571" cy="447675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927" y="1"/>
            <a:ext cx="2918249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55CF-8CF6-4296-96A7-1BDBDB4209C3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33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927" y="9371332"/>
            <a:ext cx="2918249" cy="4933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14E1-3B9F-4680-9B1F-115BE962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19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4F066-4B03-C04B-941E-36480000FC16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DB04-348B-5344-BCA8-9EDCC1A1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Lentiviral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Vector aCD19 CAR SF has been developed for the ex vivo transduction of T cells in order to confer expression of an (anti-) CD19 chimeric antigen receptor (CAR)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8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ICHNT only centre other than UCL making own CAR T-cells without a spin out company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Instead of personalising which is hugely expensive with respect to GMP</a:t>
            </a:r>
            <a:r>
              <a:rPr lang="en-GB" baseline="0" dirty="0" smtClean="0"/>
              <a:t> give off the shelf CAR-</a:t>
            </a:r>
            <a:r>
              <a:rPr lang="en-GB" baseline="0" dirty="0" err="1" smtClean="0"/>
              <a:t>iNKT</a:t>
            </a:r>
            <a:r>
              <a:rPr lang="en-GB" baseline="0" dirty="0" smtClean="0"/>
              <a:t> products (work current underway)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6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1DFE72-60D9-B641-AC2D-17DB97FB245F}"/>
              </a:ext>
            </a:extLst>
          </p:cNvPr>
          <p:cNvSpPr/>
          <p:nvPr userDrawn="1"/>
        </p:nvSpPr>
        <p:spPr>
          <a:xfrm>
            <a:off x="0" y="977154"/>
            <a:ext cx="9144000" cy="5880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967" y="5346902"/>
            <a:ext cx="8606865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3967" y="5678372"/>
            <a:ext cx="8606865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/>
          <p:nvPr userDrawn="1"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C22108D-B98C-194E-943A-5812FB2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749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F15F-B2F5-0B49-AB84-E13028E2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74603"/>
            <a:ext cx="3998373" cy="47295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DA4981-FF6F-6246-8750-C4393E7F1E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28606" y="1574603"/>
            <a:ext cx="3998373" cy="47295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8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84E742-0365-5246-81F3-7CBB62F98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6656" y="2049403"/>
            <a:ext cx="3572101" cy="3649075"/>
          </a:xfrm>
          <a:solidFill>
            <a:schemeClr val="bg1"/>
          </a:solidFill>
          <a:ln w="190500">
            <a:solidFill>
              <a:schemeClr val="bg1">
                <a:lumMod val="95000"/>
              </a:schemeClr>
            </a:solidFill>
            <a:miter lim="800000"/>
          </a:ln>
          <a:effectLst>
            <a:outerShdw blurRad="101600" dist="762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DA4981-FF6F-6246-8750-C4393E7F1EB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95835" y="1952767"/>
            <a:ext cx="4160662" cy="384234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 i="0">
                <a:solidFill>
                  <a:schemeClr val="tx1"/>
                </a:solidFill>
              </a:defRPr>
            </a:lvl1pPr>
            <a:lvl2pPr>
              <a:defRPr sz="2000" i="1">
                <a:solidFill>
                  <a:schemeClr val="tx2"/>
                </a:solidFill>
              </a:defRPr>
            </a:lvl2pPr>
            <a:lvl3pPr>
              <a:defRPr sz="2000" i="1">
                <a:solidFill>
                  <a:schemeClr val="tx2"/>
                </a:solidFill>
              </a:defRPr>
            </a:lvl3pPr>
            <a:lvl4pPr>
              <a:defRPr sz="2000" i="1">
                <a:solidFill>
                  <a:schemeClr val="tx2"/>
                </a:solidFill>
              </a:defRPr>
            </a:lvl4pPr>
            <a:lvl5pPr>
              <a:defRPr sz="20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Quote to go here…</a:t>
            </a:r>
          </a:p>
        </p:txBody>
      </p:sp>
    </p:spTree>
    <p:extLst>
      <p:ext uri="{BB962C8B-B14F-4D97-AF65-F5344CB8AC3E}">
        <p14:creationId xmlns:p14="http://schemas.microsoft.com/office/powerpoint/2010/main" val="257122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 i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140824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408897-7A68-FD4F-BF1B-FD275CCF0E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5275" y="1589088"/>
            <a:ext cx="2619375" cy="1828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062C927-179E-D34C-BEEB-0716FD0146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5655" y="1589088"/>
            <a:ext cx="2619375" cy="1828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F855334-3BB3-6C4C-AD11-5BCD03294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165" y="1589088"/>
            <a:ext cx="2619375" cy="1828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A56EBB6-5EE4-9C49-96AB-32C95C4D64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175" y="3703638"/>
            <a:ext cx="2619375" cy="1828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3B0FBA2-ED2E-AB42-B482-0D539827CB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1555" y="3703638"/>
            <a:ext cx="2619375" cy="1828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5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/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D2D1D2-09BD-A349-8CC3-FD31FAF43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58" r="4640" b="18998"/>
          <a:stretch/>
        </p:blipFill>
        <p:spPr>
          <a:xfrm>
            <a:off x="1394732" y="1538212"/>
            <a:ext cx="6238102" cy="4627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DF11B7-6323-D54E-A7FD-97D4375F39D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95834" y="6437088"/>
            <a:ext cx="6865361" cy="346509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err="1"/>
              <a:t>your-name-here@imperial.nhs.uk</a:t>
            </a:r>
            <a:r>
              <a:rPr lang="en-US" dirty="0"/>
              <a:t> | </a:t>
            </a:r>
            <a:r>
              <a:rPr lang="en-US" dirty="0" err="1"/>
              <a:t>www.imperial.nhs.uk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0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00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D83930-B9C5-7442-A57F-529395682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0"/>
          </a:blip>
          <a:srcRect b="1677"/>
          <a:stretch/>
        </p:blipFill>
        <p:spPr>
          <a:xfrm>
            <a:off x="0" y="977527"/>
            <a:ext cx="9144000" cy="58804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967" y="5346902"/>
            <a:ext cx="8606865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3967" y="5678372"/>
            <a:ext cx="8606865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E0A4A9-93E4-1540-96FA-8435ABA8E496}"/>
              </a:ext>
            </a:extLst>
          </p:cNvPr>
          <p:cNvCxnSpPr/>
          <p:nvPr userDrawn="1"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94BF170B-5079-334C-82BC-874C3F04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563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1BB92C-D65C-D74E-9DB4-FD6EA49AED2A}"/>
              </a:ext>
            </a:extLst>
          </p:cNvPr>
          <p:cNvSpPr/>
          <p:nvPr userDrawn="1"/>
        </p:nvSpPr>
        <p:spPr>
          <a:xfrm>
            <a:off x="0" y="977154"/>
            <a:ext cx="9144000" cy="5880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2C63B3-2CF1-F34C-A152-DCA15C2D4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D54C2FF-7301-A144-864B-498CF5C7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5337373"/>
            <a:ext cx="8606865" cy="939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97C4F4-DD16-2A4A-82AA-A1F6B76D8C19}"/>
              </a:ext>
            </a:extLst>
          </p:cNvPr>
          <p:cNvCxnSpPr/>
          <p:nvPr userDrawn="1"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5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C7E304-B56C-2D48-BF48-4D5E2ADCD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" b="1"/>
          <a:stretch/>
        </p:blipFill>
        <p:spPr>
          <a:xfrm>
            <a:off x="0" y="977154"/>
            <a:ext cx="9144000" cy="5880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2B12C1-A002-4944-9E26-602DD707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5337373"/>
            <a:ext cx="8606865" cy="939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947C06-7A75-EC4B-9C81-A443BF84DACC}"/>
              </a:ext>
            </a:extLst>
          </p:cNvPr>
          <p:cNvCxnSpPr/>
          <p:nvPr userDrawn="1"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0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AFB370-9385-1F43-BE59-C203ED96E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027" y="1632131"/>
            <a:ext cx="7014951" cy="49590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4A46B8-AAB9-7344-9B97-335A36146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" y="753316"/>
            <a:ext cx="6257365" cy="61202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In this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0221E2-4939-F746-B12E-8581D87D7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830" r="16043" b="7332"/>
          <a:stretch/>
        </p:blipFill>
        <p:spPr>
          <a:xfrm>
            <a:off x="0" y="1365343"/>
            <a:ext cx="1674797" cy="549265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B9A617-FBD9-7F4B-97E4-762DFA3420D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365342"/>
            <a:ext cx="89269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9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90221E2-4939-F746-B12E-8581D87D7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9" t="1" r="21476" b="-6371"/>
          <a:stretch/>
        </p:blipFill>
        <p:spPr>
          <a:xfrm>
            <a:off x="753" y="1365342"/>
            <a:ext cx="1674044" cy="58808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FF8AA-D252-9346-8115-FF14F3E87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141" y="1657140"/>
            <a:ext cx="6938837" cy="49590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33F501-B39D-0047-80FF-C807675F836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365342"/>
            <a:ext cx="89269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B4A46B8-AAB9-7344-9B97-335A36146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" y="753316"/>
            <a:ext cx="6257365" cy="61202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0755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90221E2-4939-F746-B12E-8581D87D7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90" t="1035" r="40242"/>
          <a:stretch/>
        </p:blipFill>
        <p:spPr>
          <a:xfrm>
            <a:off x="753" y="1365341"/>
            <a:ext cx="1674044" cy="549265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305717-D513-2044-AEFF-DA4D06D67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027" y="1632128"/>
            <a:ext cx="7014951" cy="49590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00669-493C-6E43-B813-43FC1873760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365342"/>
            <a:ext cx="89269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B4A46B8-AAB9-7344-9B97-335A36146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" y="753316"/>
            <a:ext cx="6257365" cy="61202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95342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F15F-B2F5-0B49-AB84-E13028E2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74603"/>
            <a:ext cx="8631144" cy="48065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F15F-B2F5-0B49-AB84-E13028E2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74603"/>
            <a:ext cx="8631144" cy="4806508"/>
          </a:xfrm>
        </p:spPr>
        <p:txBody>
          <a:bodyPr>
            <a:normAutofit/>
          </a:bodyPr>
          <a:lstStyle>
            <a:lvl1pPr marL="266700" indent="-266700">
              <a:tabLst/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6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7833B-1D78-504E-BA07-D45F5B1C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288107"/>
            <a:ext cx="6149789" cy="993027"/>
          </a:xfrm>
          <a:prstGeom prst="rect">
            <a:avLst/>
          </a:prstGeom>
        </p:spPr>
        <p:txBody>
          <a:bodyPr vert="horz" lIns="0" tIns="0" rIns="91440" bIns="4680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8E973-1FF7-3A4A-8A49-CEE48886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1574603"/>
            <a:ext cx="8631144" cy="4796460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42B3DB-8E5C-4C42-9CCA-938D7237138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62750" y="212726"/>
            <a:ext cx="2164229" cy="5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4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75" r:id="rId3"/>
    <p:sldLayoutId id="2147483678" r:id="rId4"/>
    <p:sldLayoutId id="2147483679" r:id="rId5"/>
    <p:sldLayoutId id="2147483686" r:id="rId6"/>
    <p:sldLayoutId id="2147483687" r:id="rId7"/>
    <p:sldLayoutId id="2147483674" r:id="rId8"/>
    <p:sldLayoutId id="2147483688" r:id="rId9"/>
    <p:sldLayoutId id="2147483681" r:id="rId10"/>
    <p:sldLayoutId id="2147483683" r:id="rId11"/>
    <p:sldLayoutId id="2147483677" r:id="rId12"/>
    <p:sldLayoutId id="2147483682" r:id="rId13"/>
    <p:sldLayoutId id="2147483689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A0D217-C5A3-B747-AAA5-3E722E6AB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65" y="5386588"/>
            <a:ext cx="8606865" cy="3087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Sandra </a:t>
            </a:r>
            <a:r>
              <a:rPr lang="en-US" dirty="0" smtClean="0"/>
              <a:t>Loaiza -  Stem Cell User Group Meeting 33,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smtClean="0"/>
              <a:t>June 2022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4D4F6D-19A4-CF4D-8611-1D7A55A96B3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93966" y="5852473"/>
            <a:ext cx="8606865" cy="630988"/>
          </a:xfrm>
        </p:spPr>
        <p:txBody>
          <a:bodyPr>
            <a:normAutofit/>
          </a:bodyPr>
          <a:lstStyle/>
          <a:p>
            <a:r>
              <a:rPr lang="en-GB" sz="1400" dirty="0" smtClean="0"/>
              <a:t>The John Goldman Centre for Cellular Therapy (JGCCT)</a:t>
            </a:r>
          </a:p>
          <a:p>
            <a:r>
              <a:rPr lang="en-GB" sz="1400" dirty="0" smtClean="0"/>
              <a:t>Department of Haematology, Imperial College Healthcare NHS Trust</a:t>
            </a:r>
            <a:endParaRPr lang="en-US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EB17E0-8A4A-BF4F-BD78-4F19D852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Developing in-house, point of care manufactured </a:t>
            </a:r>
            <a:r>
              <a:rPr lang="en-US" sz="3600" dirty="0" err="1" smtClean="0"/>
              <a:t>chimaeric</a:t>
            </a:r>
            <a:r>
              <a:rPr lang="en-US" sz="3600" dirty="0" smtClean="0"/>
              <a:t> antigen receptor (CAR)-T cells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2560" cy="9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81" y="1574603"/>
            <a:ext cx="8848165" cy="4806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Current plan at ICHNT</a:t>
            </a:r>
          </a:p>
          <a:p>
            <a:endParaRPr lang="en-GB" dirty="0" smtClean="0"/>
          </a:p>
          <a:p>
            <a:r>
              <a:rPr lang="en-GB" dirty="0" smtClean="0"/>
              <a:t>Process validation using healthy donors (n=3)</a:t>
            </a:r>
          </a:p>
          <a:p>
            <a:r>
              <a:rPr lang="en-GB" dirty="0" smtClean="0"/>
              <a:t>Apply </a:t>
            </a:r>
            <a:r>
              <a:rPr lang="en-GB" dirty="0"/>
              <a:t>for a variation </a:t>
            </a:r>
            <a:r>
              <a:rPr lang="en-GB" dirty="0" smtClean="0"/>
              <a:t>for </a:t>
            </a:r>
            <a:r>
              <a:rPr lang="en-GB" dirty="0"/>
              <a:t>marketing </a:t>
            </a:r>
            <a:r>
              <a:rPr lang="en-GB" dirty="0" smtClean="0"/>
              <a:t>authorisation by the MHRA</a:t>
            </a:r>
          </a:p>
          <a:p>
            <a:r>
              <a:rPr lang="en-GB" dirty="0"/>
              <a:t>Proof of efficacy in a Phase I study in CD19+ B-cell </a:t>
            </a:r>
            <a:r>
              <a:rPr lang="en-GB" dirty="0" smtClean="0"/>
              <a:t>lymphomas (n=6)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u="sng" dirty="0" smtClean="0"/>
              <a:t>Future</a:t>
            </a:r>
          </a:p>
          <a:p>
            <a:r>
              <a:rPr lang="en-GB" dirty="0"/>
              <a:t>E</a:t>
            </a:r>
            <a:r>
              <a:rPr lang="en-GB" dirty="0" smtClean="0"/>
              <a:t>xpand programme to support clinical research in autoimmune conditions such as SLE and other haematological malignancies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18952"/>
            <a:ext cx="6916815" cy="903604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Establishing CAR-T cell programme at </a:t>
            </a:r>
            <a:br>
              <a:rPr lang="en-GB" sz="2400" b="1" dirty="0" smtClean="0"/>
            </a:br>
            <a:r>
              <a:rPr lang="en-GB" sz="2400" b="1" dirty="0" smtClean="0"/>
              <a:t>ICHNT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CAR-T cell therapy falls under the ATMP framework, </a:t>
            </a:r>
            <a:r>
              <a:rPr lang="en-GB" dirty="0" smtClean="0"/>
              <a:t>presenting unique challenges to </a:t>
            </a:r>
            <a:r>
              <a:rPr lang="en-GB" dirty="0"/>
              <a:t>all </a:t>
            </a:r>
            <a:r>
              <a:rPr lang="en-GB" dirty="0" smtClean="0"/>
              <a:t>stakeholders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Joint </a:t>
            </a:r>
            <a:r>
              <a:rPr lang="en-GB" dirty="0"/>
              <a:t>Accreditation Committee ISCT-Europe &amp; EBMT (JACIE) </a:t>
            </a:r>
            <a:r>
              <a:rPr lang="en-GB" dirty="0" smtClean="0"/>
              <a:t>official </a:t>
            </a:r>
            <a:r>
              <a:rPr lang="en-GB" dirty="0"/>
              <a:t>accreditation body in </a:t>
            </a:r>
            <a:r>
              <a:rPr lang="en-GB" dirty="0" smtClean="0"/>
              <a:t>haematopoietic </a:t>
            </a:r>
            <a:r>
              <a:rPr lang="en-GB" dirty="0"/>
              <a:t>stem cell transplantation (HSCT) and cellular </a:t>
            </a:r>
            <a:r>
              <a:rPr lang="en-GB" dirty="0" smtClean="0"/>
              <a:t>therapy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Accreditation of a centre by a competent authority is understood as </a:t>
            </a:r>
            <a:r>
              <a:rPr lang="en-GB" dirty="0" smtClean="0"/>
              <a:t>verification that </a:t>
            </a:r>
            <a:r>
              <a:rPr lang="en-GB" dirty="0"/>
              <a:t>the required standards are followed and </a:t>
            </a:r>
            <a:r>
              <a:rPr lang="en-GB" dirty="0" smtClean="0"/>
              <a:t>necessary </a:t>
            </a:r>
            <a:r>
              <a:rPr lang="en-GB" dirty="0"/>
              <a:t>qualifications</a:t>
            </a:r>
            <a:r>
              <a:rPr lang="en-GB" dirty="0" smtClean="0"/>
              <a:t>, processes </a:t>
            </a:r>
            <a:r>
              <a:rPr lang="en-GB" dirty="0"/>
              <a:t>and resources are </a:t>
            </a:r>
            <a:r>
              <a:rPr lang="en-GB" dirty="0" smtClean="0"/>
              <a:t>present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ICHNT recently underwent JACIE inspection for </a:t>
            </a:r>
            <a:r>
              <a:rPr lang="en-GB" dirty="0"/>
              <a:t>immune effector cell (IEC) </a:t>
            </a:r>
            <a:r>
              <a:rPr lang="en-GB" dirty="0" smtClean="0"/>
              <a:t>therapy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0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53135"/>
            <a:ext cx="6257365" cy="903604"/>
          </a:xfrm>
        </p:spPr>
        <p:txBody>
          <a:bodyPr>
            <a:normAutofit/>
          </a:bodyPr>
          <a:lstStyle/>
          <a:p>
            <a:r>
              <a:rPr lang="en-GB" sz="2400" b="1" dirty="0"/>
              <a:t>Establishing CAR-T cell programme at </a:t>
            </a:r>
            <a:br>
              <a:rPr lang="en-GB" sz="2400" b="1" dirty="0"/>
            </a:br>
            <a:r>
              <a:rPr lang="en-GB" sz="2400" b="1" dirty="0"/>
              <a:t>ICHNT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794411"/>
            <a:ext cx="8631144" cy="4806508"/>
          </a:xfrm>
        </p:spPr>
        <p:txBody>
          <a:bodyPr>
            <a:normAutofit/>
          </a:bodyPr>
          <a:lstStyle/>
          <a:p>
            <a:r>
              <a:rPr lang="en-GB" dirty="0"/>
              <a:t>CAR-T is a complex service to deliver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Sharing of information and </a:t>
            </a:r>
            <a:r>
              <a:rPr lang="en-GB" dirty="0"/>
              <a:t>lessons learned by wave 1 and 2 </a:t>
            </a:r>
            <a:r>
              <a:rPr lang="en-GB" dirty="0" smtClean="0"/>
              <a:t>hospitals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National CAR-T cell MDT, support from Royal Marsden</a:t>
            </a:r>
          </a:p>
          <a:p>
            <a:endParaRPr lang="en-GB" dirty="0"/>
          </a:p>
          <a:p>
            <a:r>
              <a:rPr lang="en-GB" dirty="0" smtClean="0"/>
              <a:t>On-boarding sessions with commercial CAR-T cell companies</a:t>
            </a:r>
          </a:p>
          <a:p>
            <a:endParaRPr lang="en-GB" dirty="0"/>
          </a:p>
          <a:p>
            <a:r>
              <a:rPr lang="en-GB" dirty="0"/>
              <a:t>Pan UK Pharmacy Working Group for ATMPs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0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81" y="523388"/>
            <a:ext cx="6257365" cy="903604"/>
          </a:xfrm>
        </p:spPr>
        <p:txBody>
          <a:bodyPr>
            <a:normAutofit/>
          </a:bodyPr>
          <a:lstStyle/>
          <a:p>
            <a:r>
              <a:rPr lang="en-GB" sz="2400" b="1" dirty="0"/>
              <a:t>Establishing CAR-T cell programme at </a:t>
            </a:r>
            <a:br>
              <a:rPr lang="en-GB" sz="2400" b="1" dirty="0"/>
            </a:br>
            <a:r>
              <a:rPr lang="en-GB" sz="2400" b="1" dirty="0"/>
              <a:t>ICHNT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/>
              <a:t>Cytokine release syndrome</a:t>
            </a:r>
          </a:p>
          <a:p>
            <a:r>
              <a:rPr lang="en-GB" dirty="0"/>
              <a:t>most </a:t>
            </a:r>
            <a:r>
              <a:rPr lang="en-GB" dirty="0" smtClean="0"/>
              <a:t>common toxicity post CAR-T cell therapy, potentially life-threatening, due to immune activation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release </a:t>
            </a:r>
            <a:r>
              <a:rPr lang="en-GB" dirty="0"/>
              <a:t>of inflammatory </a:t>
            </a:r>
            <a:r>
              <a:rPr lang="en-GB" dirty="0" smtClean="0"/>
              <a:t>cytokines</a:t>
            </a:r>
            <a:endParaRPr lang="en-GB" dirty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u="sng" dirty="0"/>
              <a:t>I</a:t>
            </a:r>
            <a:r>
              <a:rPr lang="en-GB" u="sng" dirty="0" smtClean="0"/>
              <a:t>mmune </a:t>
            </a:r>
            <a:r>
              <a:rPr lang="en-GB" u="sng" dirty="0"/>
              <a:t>cell-associated neurotoxicity syndrome (</a:t>
            </a:r>
            <a:r>
              <a:rPr lang="en-GB" u="sng" dirty="0" smtClean="0"/>
              <a:t>ICANS)</a:t>
            </a:r>
          </a:p>
          <a:p>
            <a:r>
              <a:rPr lang="en-GB" dirty="0" smtClean="0"/>
              <a:t>in 20-60%, severe in 10-30%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Intensive care unit and neurology support essential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Robust SOPs and clinical guidelines/pathways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Staff training, competency assessments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8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602520"/>
            <a:ext cx="6257365" cy="628404"/>
          </a:xfrm>
        </p:spPr>
        <p:txBody>
          <a:bodyPr>
            <a:normAutofit/>
          </a:bodyPr>
          <a:lstStyle/>
          <a:p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Phase I study in CD19+ B-cell </a:t>
            </a:r>
            <a:r>
              <a:rPr lang="en-GB" dirty="0" smtClean="0"/>
              <a:t>lymphomas currently in set up with a successful validation run </a:t>
            </a:r>
          </a:p>
          <a:p>
            <a:endParaRPr lang="en-GB" dirty="0" smtClean="0"/>
          </a:p>
          <a:p>
            <a:r>
              <a:rPr lang="en-GB" dirty="0" smtClean="0"/>
              <a:t>Clinical preparedness, guidelines/SOPs, staff training and JACIE accreditation underway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Academia will continue to play a significant role in </a:t>
            </a:r>
            <a:r>
              <a:rPr lang="en-GB" dirty="0" smtClean="0"/>
              <a:t>development </a:t>
            </a:r>
            <a:r>
              <a:rPr lang="en-GB" dirty="0"/>
              <a:t>and</a:t>
            </a:r>
          </a:p>
          <a:p>
            <a:pPr marL="0" indent="0">
              <a:buNone/>
            </a:pPr>
            <a:r>
              <a:rPr lang="en-GB" dirty="0"/>
              <a:t>delivery of these new </a:t>
            </a:r>
            <a:r>
              <a:rPr lang="en-GB" dirty="0" smtClean="0"/>
              <a:t>therapies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Expand </a:t>
            </a:r>
            <a:r>
              <a:rPr lang="en-GB" dirty="0"/>
              <a:t>programme to support clinical research in autoimmune conditions such as SLE and other haematological malignancies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8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750" y="5687090"/>
            <a:ext cx="706660" cy="631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" y="2121152"/>
            <a:ext cx="21169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JGCCT Laboratory</a:t>
            </a:r>
          </a:p>
          <a:p>
            <a:r>
              <a:rPr lang="en-GB" dirty="0" smtClean="0"/>
              <a:t>Edward </a:t>
            </a:r>
            <a:r>
              <a:rPr lang="en-GB" dirty="0" err="1" smtClean="0"/>
              <a:t>Aina</a:t>
            </a:r>
            <a:endParaRPr lang="en-GB" dirty="0" smtClean="0"/>
          </a:p>
          <a:p>
            <a:r>
              <a:rPr lang="en-GB" dirty="0" smtClean="0"/>
              <a:t>Shab Uddin</a:t>
            </a:r>
          </a:p>
          <a:p>
            <a:r>
              <a:rPr lang="en-GB" dirty="0" smtClean="0"/>
              <a:t>Sandra Loaiza</a:t>
            </a:r>
          </a:p>
          <a:p>
            <a:r>
              <a:rPr lang="en-GB" dirty="0" smtClean="0"/>
              <a:t>Emma Bray</a:t>
            </a:r>
          </a:p>
          <a:p>
            <a:r>
              <a:rPr lang="en-GB" dirty="0" err="1" smtClean="0"/>
              <a:t>Kaivalya</a:t>
            </a:r>
            <a:r>
              <a:rPr lang="en-GB" dirty="0" smtClean="0"/>
              <a:t> Kulkarni</a:t>
            </a:r>
          </a:p>
          <a:p>
            <a:r>
              <a:rPr lang="en-GB" dirty="0" smtClean="0"/>
              <a:t>Robert </a:t>
            </a:r>
            <a:r>
              <a:rPr lang="en-GB" dirty="0" err="1" smtClean="0"/>
              <a:t>Chisnall</a:t>
            </a:r>
            <a:endParaRPr lang="en-GB" dirty="0" smtClean="0"/>
          </a:p>
          <a:p>
            <a:r>
              <a:rPr lang="en-GB" dirty="0" smtClean="0"/>
              <a:t>Simi </a:t>
            </a:r>
            <a:r>
              <a:rPr lang="en-GB" dirty="0" err="1" smtClean="0"/>
              <a:t>Fadipe</a:t>
            </a:r>
            <a:endParaRPr lang="en-GB" dirty="0"/>
          </a:p>
          <a:p>
            <a:r>
              <a:rPr lang="en-GB" dirty="0" err="1" smtClean="0"/>
              <a:t>Kishmeet</a:t>
            </a:r>
            <a:r>
              <a:rPr lang="en-GB" dirty="0" smtClean="0"/>
              <a:t> Kaur</a:t>
            </a:r>
          </a:p>
          <a:p>
            <a:r>
              <a:rPr lang="en-GB" dirty="0" smtClean="0"/>
              <a:t>Ruth </a:t>
            </a:r>
            <a:r>
              <a:rPr lang="en-GB" dirty="0" err="1" smtClean="0"/>
              <a:t>Emhazion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" y="0"/>
            <a:ext cx="2001520" cy="129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1521070"/>
            <a:ext cx="244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Acknowledgement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43318" y="2086104"/>
            <a:ext cx="32752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Haematology Department</a:t>
            </a:r>
          </a:p>
          <a:p>
            <a:r>
              <a:rPr lang="en-GB" dirty="0"/>
              <a:t>Anastasios Karadimitris</a:t>
            </a:r>
          </a:p>
          <a:p>
            <a:r>
              <a:rPr lang="en-GB" dirty="0"/>
              <a:t>Jane Apperley</a:t>
            </a:r>
          </a:p>
          <a:p>
            <a:r>
              <a:rPr lang="en-GB" dirty="0"/>
              <a:t>Lucy Cook</a:t>
            </a:r>
          </a:p>
          <a:p>
            <a:r>
              <a:rPr lang="en-GB" dirty="0"/>
              <a:t>Renuka Palanicawandar</a:t>
            </a:r>
          </a:p>
          <a:p>
            <a:r>
              <a:rPr lang="en-GB" dirty="0"/>
              <a:t>Eduardo Olavarria</a:t>
            </a:r>
          </a:p>
          <a:p>
            <a:endParaRPr lang="en-GB" dirty="0" smtClean="0"/>
          </a:p>
          <a:p>
            <a:r>
              <a:rPr lang="en-GB" dirty="0" smtClean="0"/>
              <a:t>Pharmacy staff</a:t>
            </a:r>
          </a:p>
          <a:p>
            <a:endParaRPr lang="en-GB" dirty="0"/>
          </a:p>
          <a:p>
            <a:r>
              <a:rPr lang="en-GB" dirty="0" smtClean="0"/>
              <a:t>Apheresis Unit staff</a:t>
            </a:r>
          </a:p>
          <a:p>
            <a:endParaRPr lang="en-GB" dirty="0"/>
          </a:p>
          <a:p>
            <a:r>
              <a:rPr lang="en-GB" dirty="0" smtClean="0"/>
              <a:t>Quality Team</a:t>
            </a:r>
          </a:p>
          <a:p>
            <a:endParaRPr lang="en-GB" dirty="0"/>
          </a:p>
          <a:p>
            <a:r>
              <a:rPr lang="en-GB" dirty="0" smtClean="0"/>
              <a:t>Anna Bara (Imperial College)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080" y="5687090"/>
            <a:ext cx="327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Miltenyi</a:t>
            </a:r>
            <a:r>
              <a:rPr lang="en-GB" dirty="0" smtClean="0"/>
              <a:t> </a:t>
            </a:r>
            <a:r>
              <a:rPr lang="en-GB" dirty="0" err="1" smtClean="0"/>
              <a:t>Biotec</a:t>
            </a:r>
            <a:r>
              <a:rPr lang="en-GB" dirty="0" smtClean="0"/>
              <a:t> Technical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C467-8CFD-044A-A924-714B012C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301" y="930021"/>
            <a:ext cx="6257365" cy="903604"/>
          </a:xfrm>
        </p:spPr>
        <p:txBody>
          <a:bodyPr/>
          <a:lstStyle/>
          <a:p>
            <a:r>
              <a:rPr lang="en-US" dirty="0" smtClean="0"/>
              <a:t>CAR-T cell immunotherapy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0B55-6BAB-AA4F-88E1-B0987081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1900" dirty="0" smtClean="0"/>
              <a:t>Established &amp; effective treatment for relapsed/refractory B cell lineage blood cancers (ALL, lymphoma &amp; </a:t>
            </a:r>
            <a:r>
              <a:rPr lang="en-US" sz="1900" smtClean="0"/>
              <a:t>multiple myeloma)</a:t>
            </a:r>
            <a:endParaRPr lang="en-US" sz="19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en-US" sz="1900" dirty="0"/>
              <a:t>	</a:t>
            </a:r>
            <a:r>
              <a:rPr lang="en-US" sz="1900" dirty="0" smtClean="0"/>
              <a:t>		   Currently 2 manufacturing models </a:t>
            </a:r>
          </a:p>
          <a:p>
            <a:pPr>
              <a:lnSpc>
                <a:spcPct val="114000"/>
              </a:lnSpc>
            </a:pPr>
            <a:endParaRPr lang="en-US" sz="2400" dirty="0"/>
          </a:p>
          <a:p>
            <a:pPr>
              <a:lnSpc>
                <a:spcPct val="114000"/>
              </a:lnSpc>
            </a:pPr>
            <a:endParaRPr lang="en-US" sz="24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lnSpc>
                <a:spcPct val="114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en-US" sz="2400" dirty="0" smtClean="0"/>
              <a:t>		</a:t>
            </a:r>
            <a:r>
              <a:rPr lang="en-US" sz="1600" dirty="0" smtClean="0"/>
              <a:t>High cost					     Low cost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1600" dirty="0" smtClean="0"/>
              <a:t>		Complex logistics				     Flexible low throughput 	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1600" dirty="0" smtClean="0"/>
              <a:t>		Lengthy process (&gt;4 weeks)			     </a:t>
            </a:r>
            <a:r>
              <a:rPr lang="en-US" sz="1600" dirty="0"/>
              <a:t>A</a:t>
            </a:r>
            <a:r>
              <a:rPr lang="en-US" sz="1600" dirty="0" smtClean="0"/>
              <a:t>cademic / 	investigator led			</a:t>
            </a:r>
            <a:r>
              <a:rPr lang="en-US" sz="1600" dirty="0"/>
              <a:t>	</a:t>
            </a:r>
            <a:r>
              <a:rPr lang="en-US" sz="1600" dirty="0" smtClean="0"/>
              <a:t>					     novel CAR-T cell therapies</a:t>
            </a:r>
            <a:endParaRPr lang="en-US" sz="1600" dirty="0"/>
          </a:p>
          <a:p>
            <a:pPr marL="0" indent="0">
              <a:lnSpc>
                <a:spcPct val="114000"/>
              </a:lnSpc>
              <a:buNone/>
            </a:pPr>
            <a:endParaRPr lang="en-US" sz="1600" dirty="0"/>
          </a:p>
          <a:p>
            <a:pPr marL="0" indent="0">
              <a:lnSpc>
                <a:spcPct val="114000"/>
              </a:lnSpc>
              <a:buNone/>
            </a:pPr>
            <a:endParaRPr lang="en-US" sz="2400" dirty="0"/>
          </a:p>
          <a:p>
            <a:pPr marL="0" indent="0">
              <a:lnSpc>
                <a:spcPct val="114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14000"/>
              </a:lnSpc>
              <a:buNone/>
            </a:pPr>
            <a:endParaRPr lang="en-US" sz="24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64350" y="2996251"/>
            <a:ext cx="508615" cy="7358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96520" y="2901414"/>
            <a:ext cx="527800" cy="7358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59821" y="3866369"/>
            <a:ext cx="2092960" cy="782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Established commercial centralised model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7840" y="3826043"/>
            <a:ext cx="2092960" cy="782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Emerging point-of-care (POC) model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8846" y="1902751"/>
            <a:ext cx="245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Process development </a:t>
            </a:r>
          </a:p>
          <a:p>
            <a:r>
              <a:rPr lang="en-GB" dirty="0" smtClean="0"/>
              <a:t>JGCCT laboratory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47733" y="2316219"/>
            <a:ext cx="50962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Regulatory Portfolio</a:t>
            </a:r>
          </a:p>
          <a:p>
            <a:r>
              <a:rPr lang="en-GB" dirty="0" smtClean="0"/>
              <a:t>Protocol</a:t>
            </a:r>
          </a:p>
          <a:p>
            <a:r>
              <a:rPr lang="en-GB" dirty="0" smtClean="0"/>
              <a:t>Ethics approval</a:t>
            </a:r>
          </a:p>
          <a:p>
            <a:r>
              <a:rPr lang="en-GB" dirty="0"/>
              <a:t>Joint Research Safety </a:t>
            </a:r>
            <a:r>
              <a:rPr lang="en-GB" dirty="0" smtClean="0"/>
              <a:t>Committee approval</a:t>
            </a:r>
          </a:p>
          <a:p>
            <a:r>
              <a:rPr lang="en-GB" dirty="0" smtClean="0"/>
              <a:t>Investigational Medicinal Product dossier(IMPD)</a:t>
            </a:r>
          </a:p>
          <a:p>
            <a:r>
              <a:rPr lang="en-GB" dirty="0" smtClean="0"/>
              <a:t>Investigator’s Brochure (IB)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96946" y="3583413"/>
            <a:ext cx="406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Multi-disciplinary team</a:t>
            </a:r>
          </a:p>
          <a:p>
            <a:r>
              <a:rPr lang="en-GB" dirty="0" smtClean="0"/>
              <a:t>Apheresis</a:t>
            </a:r>
          </a:p>
          <a:p>
            <a:r>
              <a:rPr lang="en-GB" dirty="0" smtClean="0"/>
              <a:t>Manufacturing laboratory </a:t>
            </a:r>
          </a:p>
          <a:p>
            <a:r>
              <a:rPr lang="en-GB" dirty="0" smtClean="0"/>
              <a:t>Pharmacy</a:t>
            </a:r>
          </a:p>
          <a:p>
            <a:r>
              <a:rPr lang="en-GB" dirty="0" smtClean="0"/>
              <a:t>Clinical services (Haematology, Neurology &amp; ITU)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59768" y="5589270"/>
            <a:ext cx="6494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Regulatory Agencies</a:t>
            </a:r>
          </a:p>
          <a:p>
            <a:r>
              <a:rPr lang="en-GB" dirty="0"/>
              <a:t>Joint Accreditation Committee ISCT-Europe &amp; EBMT </a:t>
            </a:r>
            <a:r>
              <a:rPr lang="en-GB" dirty="0" smtClean="0"/>
              <a:t>(JACIE)</a:t>
            </a:r>
          </a:p>
          <a:p>
            <a:r>
              <a:rPr lang="en-GB" dirty="0" smtClean="0"/>
              <a:t>Medicines &amp; Healthcare Products Regulatory Agency (MHRA)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6946" y="1118355"/>
            <a:ext cx="888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involved in developing and implementing POC model for CAR T-cell therapy?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6946" y="1091289"/>
            <a:ext cx="8753393" cy="4234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4" y="272652"/>
            <a:ext cx="4193586" cy="2650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4" y="3669094"/>
            <a:ext cx="4193586" cy="2649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5685" y="2510001"/>
            <a:ext cx="3439259" cy="257944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272937" y="3213463"/>
            <a:ext cx="261257" cy="339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16271" y="2936464"/>
            <a:ext cx="4715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</a:t>
            </a:r>
            <a:r>
              <a:rPr lang="en-GB" sz="1200" baseline="30000" dirty="0" smtClean="0"/>
              <a:t>st</a:t>
            </a:r>
            <a:r>
              <a:rPr lang="en-GB" sz="1200" dirty="0" smtClean="0"/>
              <a:t> donor for in-house CAR-T manufacture with the apheresis team 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305592" y="5617028"/>
            <a:ext cx="283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Flow cytometry performed </a:t>
            </a:r>
            <a:r>
              <a:rPr lang="en-GB" sz="1200" dirty="0"/>
              <a:t>on the </a:t>
            </a:r>
            <a:r>
              <a:rPr lang="en-GB" sz="1200" dirty="0" err="1"/>
              <a:t>MACSQuant</a:t>
            </a:r>
            <a:r>
              <a:rPr lang="en-GB" sz="1200" dirty="0"/>
              <a:t>® </a:t>
            </a:r>
            <a:r>
              <a:rPr lang="en-GB" sz="1200" dirty="0" err="1"/>
              <a:t>Analyzer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56" y="6497385"/>
            <a:ext cx="5209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Automated CAR-T manufacture using the </a:t>
            </a:r>
            <a:r>
              <a:rPr lang="en-GB" sz="1200" dirty="0" err="1" smtClean="0"/>
              <a:t>CliniMACS</a:t>
            </a:r>
            <a:r>
              <a:rPr lang="en-GB" sz="1200" dirty="0" smtClean="0"/>
              <a:t> </a:t>
            </a:r>
            <a:r>
              <a:rPr lang="en-GB" sz="1200" dirty="0"/>
              <a:t>Prodigy Instrument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278878" y="5769483"/>
            <a:ext cx="403065" cy="28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D869-62E3-6C4C-99D4-AC1838F0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42" y="800997"/>
            <a:ext cx="8294250" cy="903604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CAR-T </a:t>
            </a:r>
            <a:r>
              <a:rPr lang="en-GB" sz="2000" b="1" dirty="0">
                <a:solidFill>
                  <a:schemeClr val="tx1"/>
                </a:solidFill>
              </a:rPr>
              <a:t>cell manufacturing using </a:t>
            </a:r>
            <a:r>
              <a:rPr lang="en-GB" sz="2000" b="1" dirty="0" err="1">
                <a:solidFill>
                  <a:schemeClr val="tx1"/>
                </a:solidFill>
              </a:rPr>
              <a:t>Miltenyi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Biotec</a:t>
            </a:r>
            <a:r>
              <a:rPr lang="en-GB" sz="2000" b="1" dirty="0">
                <a:solidFill>
                  <a:schemeClr val="tx1"/>
                </a:solidFill>
              </a:rPr>
              <a:t> automated </a:t>
            </a:r>
            <a:r>
              <a:rPr lang="en-GB" sz="2000" b="1" dirty="0" err="1" smtClean="0">
                <a:solidFill>
                  <a:schemeClr val="tx1"/>
                </a:solidFill>
              </a:rPr>
              <a:t>Clinimacs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Prodigy </a:t>
            </a:r>
            <a:r>
              <a:rPr lang="en-GB" sz="2000" b="1" dirty="0" smtClean="0">
                <a:solidFill>
                  <a:schemeClr val="tx1"/>
                </a:solidFill>
              </a:rPr>
              <a:t>system in </a:t>
            </a:r>
            <a:r>
              <a:rPr lang="en-GB" sz="2000" b="1" dirty="0">
                <a:solidFill>
                  <a:schemeClr val="tx1"/>
                </a:solidFill>
              </a:rPr>
              <a:t>the </a:t>
            </a:r>
            <a:r>
              <a:rPr lang="en-GB" sz="2000" b="1" dirty="0" smtClean="0">
                <a:solidFill>
                  <a:schemeClr val="tx1"/>
                </a:solidFill>
              </a:rPr>
              <a:t>JGCCT laboratory</a:t>
            </a:r>
            <a:r>
              <a:rPr lang="en-GB" sz="2000" b="1" dirty="0">
                <a:solidFill>
                  <a:schemeClr val="tx1"/>
                </a:solidFill>
              </a:rPr>
              <a:t/>
            </a:r>
            <a:br>
              <a:rPr lang="en-GB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E5BE77-742A-D64E-AE09-820EDDBCA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282377"/>
              </p:ext>
            </p:extLst>
          </p:nvPr>
        </p:nvGraphicFramePr>
        <p:xfrm>
          <a:off x="0" y="1452880"/>
          <a:ext cx="914400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133" y="161914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d0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30641" y="547265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d12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7228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Validation </a:t>
            </a:r>
            <a:r>
              <a:rPr lang="en-GB" sz="2400" b="1" dirty="0">
                <a:solidFill>
                  <a:schemeClr val="tx1"/>
                </a:solidFill>
              </a:rPr>
              <a:t>Run 1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8720" y="1810630"/>
            <a:ext cx="3882689" cy="354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61" y="1810630"/>
            <a:ext cx="4085407" cy="37473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712677" y="1644162"/>
            <a:ext cx="8792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73823" y="5741341"/>
            <a:ext cx="2468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Panel A – cell count determination</a:t>
            </a:r>
            <a:endParaRPr lang="en-GB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68755" y="5722780"/>
            <a:ext cx="1274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Panel B – % CAR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4401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Validation </a:t>
            </a:r>
            <a:r>
              <a:rPr lang="en-GB" sz="2400" b="1" dirty="0">
                <a:solidFill>
                  <a:schemeClr val="tx1"/>
                </a:solidFill>
              </a:rPr>
              <a:t>Run 1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094" y="1776047"/>
            <a:ext cx="7112576" cy="3550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6109" y="5759043"/>
            <a:ext cx="480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Panel A – immune cell composition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7716852" y="3315768"/>
            <a:ext cx="464818" cy="282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Validation </a:t>
            </a:r>
            <a:r>
              <a:rPr lang="en-GB" sz="2400" b="1" dirty="0">
                <a:solidFill>
                  <a:schemeClr val="tx1"/>
                </a:solidFill>
              </a:rPr>
              <a:t>Run 1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138" y="1731581"/>
            <a:ext cx="7711439" cy="3733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6287" y="5793227"/>
            <a:ext cx="432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Panel B – transduction efficiency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8015956" y="2820112"/>
            <a:ext cx="468622" cy="282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575860"/>
            <a:ext cx="6257365" cy="903604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1" dirty="0" smtClean="0">
                <a:solidFill>
                  <a:schemeClr val="tx1"/>
                </a:solidFill>
              </a:rPr>
              <a:t>Validation Run 1 data Summary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95275" y="2903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40677" y="4022347"/>
            <a:ext cx="93984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570904"/>
            <a:ext cx="8602982" cy="4529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015" y="6469166"/>
            <a:ext cx="326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*</a:t>
            </a:r>
            <a:r>
              <a:rPr lang="en-GB" sz="1100" dirty="0" smtClean="0"/>
              <a:t>samples run in duplicate (above average of n=2)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391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PPT Template">
      <a:dk1>
        <a:srgbClr val="000000"/>
      </a:dk1>
      <a:lt1>
        <a:srgbClr val="FFFFFF"/>
      </a:lt1>
      <a:dk2>
        <a:srgbClr val="005EB8"/>
      </a:dk2>
      <a:lt2>
        <a:srgbClr val="E8EDEE"/>
      </a:lt2>
      <a:accent1>
        <a:srgbClr val="5C058E"/>
      </a:accent1>
      <a:accent2>
        <a:srgbClr val="41B6E6"/>
      </a:accent2>
      <a:accent3>
        <a:srgbClr val="005EB8"/>
      </a:accent3>
      <a:accent4>
        <a:srgbClr val="768692"/>
      </a:accent4>
      <a:accent5>
        <a:srgbClr val="78BE20"/>
      </a:accent5>
      <a:accent6>
        <a:srgbClr val="ED8B00"/>
      </a:accent6>
      <a:hlink>
        <a:srgbClr val="41B6E6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10393</TotalTime>
  <Words>755</Words>
  <Application>Microsoft Office PowerPoint</Application>
  <PresentationFormat>On-screen Show (4:3)</PresentationFormat>
  <Paragraphs>135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Developing in-house, point of care manufactured chimaeric antigen receptor (CAR)-T cells</vt:lpstr>
      <vt:lpstr>CAR-T cell immunotherapy</vt:lpstr>
      <vt:lpstr>PowerPoint Presentation</vt:lpstr>
      <vt:lpstr>PowerPoint Presentation</vt:lpstr>
      <vt:lpstr>CAR-T cell manufacturing using Miltenyi Biotec automated Clinimacs Prodigy system in the JGCCT laboratory </vt:lpstr>
      <vt:lpstr> Validation Run 1 data</vt:lpstr>
      <vt:lpstr> Validation Run 1 data</vt:lpstr>
      <vt:lpstr> Validation Run 1 data</vt:lpstr>
      <vt:lpstr> Validation Run 1 data Summary</vt:lpstr>
      <vt:lpstr>PowerPoint Presentation</vt:lpstr>
      <vt:lpstr>Establishing CAR-T cell programme at  ICHNT</vt:lpstr>
      <vt:lpstr>Establishing CAR-T cell programme at  ICHNT</vt:lpstr>
      <vt:lpstr>Establishing CAR-T cell programme at  ICHNT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Sanderson, Clare</dc:creator>
  <cp:lastModifiedBy>Loaiza, Sandra</cp:lastModifiedBy>
  <cp:revision>140</cp:revision>
  <cp:lastPrinted>2022-03-17T09:07:13Z</cp:lastPrinted>
  <dcterms:created xsi:type="dcterms:W3CDTF">2018-07-10T09:15:52Z</dcterms:created>
  <dcterms:modified xsi:type="dcterms:W3CDTF">2022-06-15T15:43:47Z</dcterms:modified>
</cp:coreProperties>
</file>